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7" r:id="rId28"/>
    <p:sldId id="289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47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70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1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8.3049115388354244E-2"/>
          <c:y val="3.1790181747681993E-2"/>
          <c:w val="0.90151878584621248"/>
          <c:h val="0.8100157263904236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164</c:v>
                </c:pt>
                <c:pt idx="1">
                  <c:v>166</c:v>
                </c:pt>
                <c:pt idx="2">
                  <c:v>162.5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9754896"/>
        <c:axId val="339755456"/>
      </c:barChart>
      <c:catAx>
        <c:axId val="339754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39755456"/>
        <c:crosses val="autoZero"/>
        <c:auto val="1"/>
        <c:lblAlgn val="ctr"/>
        <c:lblOffset val="100"/>
        <c:noMultiLvlLbl val="0"/>
      </c:catAx>
      <c:valAx>
        <c:axId val="339755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97548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41788179255369E-2"/>
          <c:y val="6.0723277267676963E-2"/>
          <c:w val="0.88989076018275459"/>
          <c:h val="0.8100157263904236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56.9</c:v>
                </c:pt>
                <c:pt idx="1">
                  <c:v>56.9</c:v>
                </c:pt>
                <c:pt idx="2">
                  <c:v>56.3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0669248"/>
        <c:axId val="340668688"/>
      </c:barChart>
      <c:catAx>
        <c:axId val="340669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0668688"/>
        <c:crosses val="autoZero"/>
        <c:auto val="1"/>
        <c:lblAlgn val="ctr"/>
        <c:lblOffset val="100"/>
        <c:noMultiLvlLbl val="0"/>
      </c:catAx>
      <c:valAx>
        <c:axId val="340668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0669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0.31900000000000023</c:v>
                </c:pt>
                <c:pt idx="1">
                  <c:v>0.16600000000000001</c:v>
                </c:pt>
                <c:pt idx="2" formatCode="0%">
                  <c:v>0.4800000000000002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6930624"/>
        <c:axId val="336931184"/>
      </c:barChart>
      <c:catAx>
        <c:axId val="3369306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36931184"/>
        <c:crosses val="autoZero"/>
        <c:auto val="1"/>
        <c:lblAlgn val="ctr"/>
        <c:lblOffset val="100"/>
        <c:noMultiLvlLbl val="0"/>
      </c:catAx>
      <c:valAx>
        <c:axId val="3369311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69306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0.44700000000000001</c:v>
                </c:pt>
                <c:pt idx="1">
                  <c:v>0.61100000000000043</c:v>
                </c:pt>
                <c:pt idx="2" formatCode="0%">
                  <c:v>0.4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36934544"/>
        <c:axId val="336935104"/>
      </c:barChart>
      <c:catAx>
        <c:axId val="336934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36935104"/>
        <c:crosses val="autoZero"/>
        <c:auto val="1"/>
        <c:lblAlgn val="ctr"/>
        <c:lblOffset val="100"/>
        <c:noMultiLvlLbl val="0"/>
      </c:catAx>
      <c:valAx>
        <c:axId val="33693510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369345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4"/>
                <c:pt idx="0">
                  <c:v>0.23400000000000001</c:v>
                </c:pt>
                <c:pt idx="1">
                  <c:v>0.16600000000000001</c:v>
                </c:pt>
                <c:pt idx="2">
                  <c:v>0.12000000000000002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1 год обучения</c:v>
                </c:pt>
                <c:pt idx="1">
                  <c:v>2 год обучения</c:v>
                </c:pt>
                <c:pt idx="2">
                  <c:v>3 год обучения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overlap val="100"/>
        <c:axId val="288359072"/>
        <c:axId val="288359632"/>
      </c:barChart>
      <c:catAx>
        <c:axId val="288359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88359632"/>
        <c:crosses val="autoZero"/>
        <c:auto val="1"/>
        <c:lblAlgn val="ctr"/>
        <c:lblOffset val="100"/>
        <c:noMultiLvlLbl val="0"/>
      </c:catAx>
      <c:valAx>
        <c:axId val="28835963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88359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752AA-106A-43B6-86D9-7F194BCE6C2F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AF70C-20DA-4C0C-AB0B-F52DEC9972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948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24.12.2018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214422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Особенности телосложения </a:t>
            </a:r>
            <a:r>
              <a:rPr lang="ru-RU" sz="4800" b="1" dirty="0" smtClean="0"/>
              <a:t>студентов </a:t>
            </a:r>
            <a:r>
              <a:rPr lang="ru-RU" sz="4800" b="1" dirty="0" smtClean="0"/>
              <a:t>медицинского колледжа.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3286124"/>
            <a:ext cx="6757990" cy="2395542"/>
          </a:xfrm>
        </p:spPr>
        <p:txBody>
          <a:bodyPr>
            <a:normAutofit/>
          </a:bodyPr>
          <a:lstStyle/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ru-RU" dirty="0"/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А.Н</a:t>
            </a:r>
            <a:r>
              <a:rPr lang="ru-RU" dirty="0" smtClean="0">
                <a:solidFill>
                  <a:schemeClr val="tx1"/>
                </a:solidFill>
              </a:rPr>
              <a:t>. Рощина, руководитель </a:t>
            </a:r>
            <a:r>
              <a:rPr lang="ru-RU" dirty="0" err="1" smtClean="0">
                <a:solidFill>
                  <a:schemeClr val="tx1"/>
                </a:solidFill>
              </a:rPr>
              <a:t>физвоспитания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Методы определения пропорций тела: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600" dirty="0" smtClean="0"/>
              <a:t>Метод канонов – по размерам длины пальцев, кисти, лица;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Математический метод корреляции;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 Метод индексов – наиболее распространенный.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Пропорциональность телосложения: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472518" cy="43891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200" dirty="0" smtClean="0"/>
              <a:t>Рассчитывается по результатам измерений сантиметровой лентой шеи, плеча, бедра, икры, груди, таза, талии, которые делятся на рост.</a:t>
            </a:r>
          </a:p>
          <a:p>
            <a:pPr>
              <a:buNone/>
            </a:pPr>
            <a:r>
              <a:rPr lang="ru-RU" sz="3200" dirty="0" smtClean="0"/>
              <a:t>    Полученные данные сравниваются с нормативными параметрами тела.</a:t>
            </a:r>
            <a:endParaRPr lang="ru-RU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Нормативы пропорционального телосложения, разработанные А.К. Анохиным.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На 1 см роста женщины соответствуют:</a:t>
            </a:r>
          </a:p>
          <a:p>
            <a:r>
              <a:rPr lang="ru-RU" dirty="0" smtClean="0"/>
              <a:t>Шея: 0,18-0,2 см</a:t>
            </a:r>
          </a:p>
          <a:p>
            <a:r>
              <a:rPr lang="ru-RU" dirty="0" smtClean="0"/>
              <a:t>Рука (плечо): 0,18-0,2 см</a:t>
            </a:r>
          </a:p>
          <a:p>
            <a:r>
              <a:rPr lang="ru-RU" dirty="0" smtClean="0"/>
              <a:t>Нога (бедро): 0,32-0,36 см (максимум)</a:t>
            </a:r>
          </a:p>
          <a:p>
            <a:r>
              <a:rPr lang="ru-RU" dirty="0" smtClean="0"/>
              <a:t>Нога (икра): 0,21-0,23 см</a:t>
            </a:r>
          </a:p>
          <a:p>
            <a:r>
              <a:rPr lang="ru-RU" dirty="0" smtClean="0"/>
              <a:t>Грудь (не бюст): 0,5-0,55 см и более</a:t>
            </a:r>
          </a:p>
          <a:p>
            <a:r>
              <a:rPr lang="ru-RU" dirty="0" smtClean="0"/>
              <a:t>Таз: 0,54 (минимум)-0,62 (максимум)</a:t>
            </a:r>
          </a:p>
          <a:p>
            <a:r>
              <a:rPr lang="ru-RU" dirty="0" smtClean="0"/>
              <a:t>Талия: 0,35-0,40 см.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28588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Определение оптимального и максимального предела нормального веса: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200" dirty="0" smtClean="0"/>
              <a:t>Оптимальный вес определяется по номограмме. Для определения максимального предела нормального веса необходимо вычислить из роста (см) коэффициент 100. полученный результат суммируется с оптимальным весом и делится на 2, что соответствует максимальному пределу нормального веса.</a:t>
            </a:r>
            <a:endParaRPr lang="ru-RU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Конституция тела: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200" b="1" dirty="0" smtClean="0"/>
              <a:t>3 типа телосложения  (схема </a:t>
            </a:r>
            <a:r>
              <a:rPr lang="ru-RU" sz="3200" b="1" dirty="0" err="1" smtClean="0"/>
              <a:t>Кречмера</a:t>
            </a:r>
            <a:r>
              <a:rPr lang="ru-RU" sz="3200" b="1" dirty="0" smtClean="0"/>
              <a:t>):</a:t>
            </a:r>
          </a:p>
          <a:p>
            <a:pPr marL="514350" indent="-514350">
              <a:buAutoNum type="arabicPeriod"/>
            </a:pPr>
            <a:r>
              <a:rPr lang="ru-RU" dirty="0" smtClean="0"/>
              <a:t>Пикнический: преобладание жировой ткани;</a:t>
            </a:r>
          </a:p>
          <a:p>
            <a:pPr marL="514350" indent="-514350">
              <a:buAutoNum type="arabicPeriod"/>
            </a:pPr>
            <a:r>
              <a:rPr lang="ru-RU" dirty="0" smtClean="0"/>
              <a:t>Атлетический: преобладание мышечной ткани;</a:t>
            </a:r>
          </a:p>
          <a:p>
            <a:pPr marL="514350" indent="-514350">
              <a:buAutoNum type="arabicPeriod"/>
            </a:pPr>
            <a:r>
              <a:rPr lang="ru-RU" dirty="0" smtClean="0"/>
              <a:t>Средний: гармоничное соотношение жировой и мышечной ткани.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 исследования: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3600" dirty="0" smtClean="0"/>
              <a:t>Изучение возрастных изменений телосложения студенток медицинского училища.</a:t>
            </a:r>
            <a:endParaRPr lang="ru-RU" sz="3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Задачи исследования: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600" dirty="0" smtClean="0"/>
              <a:t>Определить конституцию тела;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Определить пропорциональность телосложения;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Определить оптимальную массу тела и максимальный предел нормального веса.</a:t>
            </a:r>
            <a:endParaRPr lang="ru-RU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Методы исследования: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Анализ научно-методической литературы;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Антропометрические измерения;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Метод оценки конституции тела и оптимальной массы тела;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Методы оценки пропорциональности телосложения.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Метод математической статистики.</a:t>
            </a:r>
            <a:endParaRPr lang="ru-RU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Организация исследования: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 Студентки медицинского колледжа </a:t>
            </a:r>
            <a:r>
              <a:rPr lang="en-US" sz="3200" dirty="0" smtClean="0"/>
              <a:t>I,II,III </a:t>
            </a:r>
            <a:r>
              <a:rPr lang="ru-RU" sz="3200" dirty="0" smtClean="0"/>
              <a:t>годов обучения (97 человек в возрасте 18-20 лет).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  </a:t>
            </a:r>
            <a:r>
              <a:rPr lang="en-US" sz="3200" b="1" dirty="0" smtClean="0"/>
              <a:t>I</a:t>
            </a:r>
            <a:r>
              <a:rPr lang="ru-RU" sz="3200" b="1" dirty="0" smtClean="0"/>
              <a:t> этап: </a:t>
            </a:r>
            <a:r>
              <a:rPr lang="ru-RU" sz="3200" dirty="0" smtClean="0"/>
              <a:t>антропометрические измерения – рост (см), масса тела (кг), объем груди, шеи, плеча, бедра, икроножной мышцы, таза, талии (см).</a:t>
            </a:r>
            <a:endParaRPr lang="ru-RU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На </a:t>
            </a:r>
            <a:r>
              <a:rPr lang="en-US" b="1" dirty="0" smtClean="0"/>
              <a:t>II</a:t>
            </a:r>
            <a:r>
              <a:rPr lang="ru-RU" b="1" dirty="0" smtClean="0"/>
              <a:t> этапе определяется: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dirty="0" smtClean="0"/>
              <a:t>      Конституция тела. На основании данных роста и массы тела по номограмме оценивались соотношение жировой и мышечной ткани.</a:t>
            </a:r>
          </a:p>
          <a:p>
            <a:pPr marL="514350" indent="-514350">
              <a:buNone/>
            </a:pPr>
            <a:endParaRPr lang="ru-RU" dirty="0" smtClean="0"/>
          </a:p>
          <a:p>
            <a:r>
              <a:rPr lang="ru-RU" sz="2800" dirty="0" smtClean="0"/>
              <a:t>1-1,30 соответствует атлетической конституции тела с преобладанием мышечной ткани.</a:t>
            </a:r>
          </a:p>
          <a:p>
            <a:r>
              <a:rPr lang="ru-RU" sz="2800" dirty="0" smtClean="0"/>
              <a:t>1,31-1,50 гармоничное соотношение мышечной и жировой ткани.</a:t>
            </a:r>
          </a:p>
          <a:p>
            <a:r>
              <a:rPr lang="ru-RU" sz="2800" dirty="0" smtClean="0"/>
              <a:t>1,51-2,05 преобладание жировой ткани.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Актуальность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200" dirty="0" smtClean="0"/>
              <a:t>Антропоморфологические признаки оказывают влияние на проявление силы, быстроты, выносливости, гибкости, адаптацию к различным условиям внешней среды, на работоспособность , на восстановление и спортивного достижения</a:t>
            </a:r>
            <a:endParaRPr lang="ru-RU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Ростовой показатель:</a:t>
            </a:r>
            <a:endParaRPr lang="ru-RU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Показатель массы тела: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228601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</a:t>
            </a:r>
            <a:r>
              <a:rPr lang="ru-RU" b="1" dirty="0" smtClean="0"/>
              <a:t>Результаты исследования особенностей телосложения студенток ЧМК.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4357694"/>
            <a:ext cx="8229600" cy="196690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Гармоничное соотношение жировой и мышечной ткани. Средний тип.</a:t>
            </a:r>
            <a:endParaRPr lang="ru-RU" sz="4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Соотношение мышечной ткани. Атлетический тип.</a:t>
            </a:r>
            <a:endParaRPr lang="ru-RU" sz="4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/>
              <a:t>Соотношение жировой массы. Пикнический тип.</a:t>
            </a:r>
            <a:endParaRPr lang="ru-RU" sz="40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</a:t>
            </a:r>
            <a:r>
              <a:rPr lang="ru-RU" b="1" dirty="0" smtClean="0"/>
              <a:t> Вывод 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результатом обследования студентов выявлено:</a:t>
            </a:r>
          </a:p>
          <a:p>
            <a:pPr>
              <a:buNone/>
            </a:pPr>
            <a:r>
              <a:rPr lang="ru-RU" dirty="0" smtClean="0"/>
              <a:t>1. Гармоничное соотношение жировой и мышечной ткани преобладает у студентов 3 года обучения (48%) Низкий показатель у студентов 2 года обучения (16.6%)</a:t>
            </a:r>
          </a:p>
          <a:p>
            <a:pPr>
              <a:buNone/>
            </a:pPr>
            <a:r>
              <a:rPr lang="ru-RU" dirty="0" smtClean="0"/>
              <a:t>2. Преобладание жировой ткани выявлено у студентов 1 года обучения (23.4%) Низкий показатель у 3 года обучения (12%)</a:t>
            </a:r>
          </a:p>
          <a:p>
            <a:pPr>
              <a:buNone/>
            </a:pPr>
            <a:r>
              <a:rPr lang="ru-RU" dirty="0" smtClean="0"/>
              <a:t>3. Наиболее высокий показатель мышечной ткани преобладает  у студентов 2 года обучения (61.1%)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247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Итоговые результаты пропорциональности телосложения (%)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186766" cy="368141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                     норматив    ниже нормы   выше нормы</a:t>
            </a:r>
          </a:p>
          <a:p>
            <a:r>
              <a:rPr lang="ru-RU" dirty="0" smtClean="0"/>
              <a:t> шея                        89.6                 4.2                    6.2</a:t>
            </a:r>
          </a:p>
          <a:p>
            <a:r>
              <a:rPr lang="ru-RU" dirty="0" smtClean="0"/>
              <a:t>Рука(плечо)          22.6                75.4                    2.0</a:t>
            </a:r>
          </a:p>
          <a:p>
            <a:r>
              <a:rPr lang="ru-RU" dirty="0" smtClean="0"/>
              <a:t>Нога(бедро)          23.7                69.1                     7.2</a:t>
            </a:r>
          </a:p>
          <a:p>
            <a:r>
              <a:rPr lang="ru-RU" dirty="0" smtClean="0"/>
              <a:t>Нога(икра)            34.0                 54.6                  11.4</a:t>
            </a:r>
          </a:p>
          <a:p>
            <a:r>
              <a:rPr lang="ru-RU" dirty="0" smtClean="0"/>
              <a:t>Грудь                       38.2                 54.6                    7.2</a:t>
            </a:r>
          </a:p>
          <a:p>
            <a:r>
              <a:rPr lang="ru-RU" dirty="0" smtClean="0"/>
              <a:t>Таз                            59.0               30.9                     9.1</a:t>
            </a:r>
          </a:p>
          <a:p>
            <a:r>
              <a:rPr lang="ru-RU" dirty="0" smtClean="0"/>
              <a:t>Талия                      47.4                 3.2                     49.4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Таким образом наиболее проблемными зонами в пропорциональности телосложения являются: рука(плечо)- 75.4% , нога(бедро)-69% ,нога(икра) и грудь-54.6%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7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r>
              <a:rPr lang="ru-RU" dirty="0" smtClean="0"/>
              <a:t>Полученные результаты могут стать ориентиром в планирование средств физической культуры на учебных занятиях по физическому воспитанию, в частности для студенток 1 курса с преобладанием жировой ткани рекомендуется оздоровительный бег (умеренной активности) , силовые тренировки также можно рекомендовать студенткам с отстающими показателями в плече.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000" dirty="0" smtClean="0"/>
              <a:t>   </a:t>
            </a:r>
            <a:r>
              <a:rPr lang="ru-RU" sz="4400" dirty="0" smtClean="0"/>
              <a:t> </a:t>
            </a:r>
            <a:endParaRPr lang="ru-RU" sz="4400" b="1" dirty="0" smtClean="0"/>
          </a:p>
          <a:p>
            <a:pPr>
              <a:buNone/>
            </a:pPr>
            <a:r>
              <a:rPr lang="ru-RU" sz="3200" dirty="0" smtClean="0"/>
              <a:t>При возрастающих учебных нагрузках снижаются физическая и умственная работоспособность студентов, что сказывается на их физическом развитии и состоянии здоровья. В связи с этим, решение проблем контроля физического развития студентов с целью их улучшения представляется необходимым и современным</a:t>
            </a:r>
          </a:p>
          <a:p>
            <a:pPr>
              <a:buNone/>
            </a:pP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153672"/>
          </a:xfrm>
        </p:spPr>
        <p:txBody>
          <a:bodyPr>
            <a:normAutofit/>
          </a:bodyPr>
          <a:lstStyle/>
          <a:p>
            <a:pPr algn="ctr"/>
            <a:r>
              <a:rPr lang="ru-RU" sz="8000" b="1" dirty="0" smtClean="0"/>
              <a:t>Благодарим за внимание!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643446"/>
            <a:ext cx="8229600" cy="168115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000" b="1" dirty="0" smtClean="0"/>
              <a:t>  </a:t>
            </a:r>
            <a:endParaRPr lang="ru-RU" sz="8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Признаки телосложения: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r>
              <a:rPr lang="ru-RU" sz="4400" dirty="0" smtClean="0"/>
              <a:t>Тотальные размеры тела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Пропорции тела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Конституция тела</a:t>
            </a:r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Тотальные размеры тела: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Весовые тотальные размеры тела:</a:t>
            </a:r>
          </a:p>
          <a:p>
            <a:pPr>
              <a:buNone/>
            </a:pPr>
            <a:r>
              <a:rPr lang="ru-RU" sz="2800" dirty="0" smtClean="0"/>
              <a:t>                    Масса (вес, кг).</a:t>
            </a:r>
          </a:p>
          <a:p>
            <a:pPr>
              <a:buNone/>
            </a:pPr>
            <a:endParaRPr lang="ru-RU" sz="2800" dirty="0" smtClean="0"/>
          </a:p>
          <a:p>
            <a:r>
              <a:rPr lang="ru-RU" sz="2800" b="1" dirty="0" smtClean="0"/>
              <a:t>Пространственные тотальные размеры:</a:t>
            </a:r>
          </a:p>
          <a:p>
            <a:pPr>
              <a:buNone/>
            </a:pPr>
            <a:r>
              <a:rPr lang="ru-RU" sz="2800" dirty="0" smtClean="0"/>
              <a:t>             Объемные (объем тела, м3)</a:t>
            </a:r>
          </a:p>
          <a:p>
            <a:pPr>
              <a:buNone/>
            </a:pPr>
            <a:r>
              <a:rPr lang="ru-RU" sz="2800" dirty="0" smtClean="0"/>
              <a:t>             Поверхностные (поверхность тела, м2)</a:t>
            </a:r>
          </a:p>
          <a:p>
            <a:pPr>
              <a:buNone/>
            </a:pPr>
            <a:r>
              <a:rPr lang="ru-RU" sz="2800" dirty="0" smtClean="0"/>
              <a:t>         Линейные (длина тела – рост, см и ОГК, см).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861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Условная шкала определения длины тела (см) по Мартину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643314"/>
            <a:ext cx="8229600" cy="248284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err="1" smtClean="0"/>
              <a:t>Девятибальная</a:t>
            </a:r>
            <a:r>
              <a:rPr lang="ru-RU" sz="4000" dirty="0" smtClean="0"/>
              <a:t> рубрикация.</a:t>
            </a:r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Женщины: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endParaRPr lang="ru-RU" sz="4000" dirty="0" smtClean="0"/>
          </a:p>
          <a:p>
            <a:pPr marL="571500" indent="-571500">
              <a:buAutoNum type="romanUcPeriod"/>
            </a:pPr>
            <a:r>
              <a:rPr lang="ru-RU" sz="4000" b="1" dirty="0" smtClean="0"/>
              <a:t>  Малая</a:t>
            </a:r>
          </a:p>
          <a:p>
            <a:pPr marL="571500" indent="-571500">
              <a:buAutoNum type="arabicPeriod"/>
            </a:pPr>
            <a:r>
              <a:rPr lang="ru-RU" sz="4000" dirty="0" smtClean="0"/>
              <a:t>Карликовая: до 120,9</a:t>
            </a:r>
          </a:p>
          <a:p>
            <a:pPr marL="571500" indent="-571500">
              <a:buAutoNum type="arabicPeriod"/>
            </a:pPr>
            <a:r>
              <a:rPr lang="ru-RU" sz="4000" dirty="0" smtClean="0"/>
              <a:t>Очень малая: 121-139,9</a:t>
            </a:r>
          </a:p>
          <a:p>
            <a:pPr marL="571500" indent="-571500">
              <a:buAutoNum type="arabicPeriod"/>
            </a:pPr>
            <a:r>
              <a:rPr lang="ru-RU" sz="4000" dirty="0" smtClean="0"/>
              <a:t>Малая: 140-148,9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Женщины: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None/>
            </a:pPr>
            <a:r>
              <a:rPr lang="en-US" sz="4000" dirty="0" smtClean="0"/>
              <a:t>II</a:t>
            </a:r>
            <a:r>
              <a:rPr lang="ru-RU" sz="4000" dirty="0" smtClean="0"/>
              <a:t>. </a:t>
            </a:r>
            <a:r>
              <a:rPr lang="ru-RU" sz="4000" b="1" dirty="0" smtClean="0"/>
              <a:t>Средняя</a:t>
            </a:r>
          </a:p>
          <a:p>
            <a:pPr marL="571500" indent="-571500">
              <a:buNone/>
            </a:pPr>
            <a:r>
              <a:rPr lang="ru-RU" sz="4000" dirty="0" smtClean="0"/>
              <a:t>4. Ниже средней: 149,0-152,9</a:t>
            </a:r>
          </a:p>
          <a:p>
            <a:pPr marL="571500" indent="-571500">
              <a:buNone/>
            </a:pPr>
            <a:r>
              <a:rPr lang="ru-RU" sz="4000" dirty="0" smtClean="0"/>
              <a:t>5. Средняя: 153,0-159,9</a:t>
            </a:r>
          </a:p>
          <a:p>
            <a:pPr marL="571500" indent="-571500">
              <a:buNone/>
            </a:pPr>
            <a:r>
              <a:rPr lang="ru-RU" sz="4000" dirty="0" smtClean="0"/>
              <a:t>6. Выше средней: 156,0-158,9</a:t>
            </a:r>
          </a:p>
          <a:p>
            <a:pPr marL="571500" indent="-571500">
              <a:buNone/>
            </a:pPr>
            <a:endParaRPr lang="ru-RU" dirty="0" smtClean="0"/>
          </a:p>
          <a:p>
            <a:pPr marL="571500" indent="-571500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Женщины: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/>
              <a:t>III.</a:t>
            </a:r>
            <a:r>
              <a:rPr lang="ru-RU" sz="4000" dirty="0" smtClean="0"/>
              <a:t> </a:t>
            </a:r>
            <a:r>
              <a:rPr lang="ru-RU" sz="4000" b="1" dirty="0" smtClean="0"/>
              <a:t>Большая</a:t>
            </a:r>
            <a:r>
              <a:rPr lang="ru-RU" sz="4000" dirty="0" smtClean="0"/>
              <a:t>:</a:t>
            </a:r>
          </a:p>
          <a:p>
            <a:pPr>
              <a:buNone/>
            </a:pPr>
            <a:r>
              <a:rPr lang="ru-RU" sz="4000" dirty="0" smtClean="0"/>
              <a:t>7. Большая: 159,0-167,9</a:t>
            </a:r>
          </a:p>
          <a:p>
            <a:pPr>
              <a:buNone/>
            </a:pPr>
            <a:r>
              <a:rPr lang="ru-RU" sz="4000" dirty="0" smtClean="0"/>
              <a:t>8. Очень большая: 168,0-186,9</a:t>
            </a:r>
          </a:p>
          <a:p>
            <a:pPr>
              <a:buNone/>
            </a:pPr>
            <a:r>
              <a:rPr lang="ru-RU" sz="4000" dirty="0" smtClean="0"/>
              <a:t>9. Гигантская: свыше 187,0.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829</Words>
  <Application>Microsoft Office PowerPoint</Application>
  <PresentationFormat>Экран (4:3)</PresentationFormat>
  <Paragraphs>112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Calibri</vt:lpstr>
      <vt:lpstr>Constantia</vt:lpstr>
      <vt:lpstr>Wingdings 2</vt:lpstr>
      <vt:lpstr>Поток</vt:lpstr>
      <vt:lpstr>Особенности телосложения студентов медицинского колледжа.</vt:lpstr>
      <vt:lpstr>Актуальность: </vt:lpstr>
      <vt:lpstr>  </vt:lpstr>
      <vt:lpstr>Признаки телосложения:</vt:lpstr>
      <vt:lpstr>Тотальные размеры тела:</vt:lpstr>
      <vt:lpstr>Условная шкала определения длины тела (см) по Мартину.</vt:lpstr>
      <vt:lpstr>Женщины:</vt:lpstr>
      <vt:lpstr>Женщины:</vt:lpstr>
      <vt:lpstr>Женщины:</vt:lpstr>
      <vt:lpstr>Методы определения пропорций тела:</vt:lpstr>
      <vt:lpstr>Пропорциональность телосложения:</vt:lpstr>
      <vt:lpstr>Нормативы пропорционального телосложения, разработанные А.К. Анохиным.</vt:lpstr>
      <vt:lpstr>Определение оптимального и максимального предела нормального веса:</vt:lpstr>
      <vt:lpstr>Конституция тела:</vt:lpstr>
      <vt:lpstr>Цель исследования:</vt:lpstr>
      <vt:lpstr>Задачи исследования:</vt:lpstr>
      <vt:lpstr>Методы исследования:</vt:lpstr>
      <vt:lpstr>Организация исследования:</vt:lpstr>
      <vt:lpstr>На II этапе определяется:</vt:lpstr>
      <vt:lpstr>Ростовой показатель:</vt:lpstr>
      <vt:lpstr>Показатель массы тела:</vt:lpstr>
      <vt:lpstr>  Результаты исследования особенностей телосложения студенток ЧМК.</vt:lpstr>
      <vt:lpstr>Гармоничное соотношение жировой и мышечной ткани. Средний тип.</vt:lpstr>
      <vt:lpstr>Соотношение мышечной ткани. Атлетический тип.</vt:lpstr>
      <vt:lpstr>Соотношение жировой массы. Пикнический тип.</vt:lpstr>
      <vt:lpstr>                      Вывод  </vt:lpstr>
      <vt:lpstr>Итоговые результаты пропорциональности телосложения (%)</vt:lpstr>
      <vt:lpstr>Презентация PowerPoint</vt:lpstr>
      <vt:lpstr>Презентация PowerPoint</vt:lpstr>
      <vt:lpstr>Благодарим за внимание!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телосложения студенток медицинского училища.</dc:title>
  <cp:lastModifiedBy>Alex</cp:lastModifiedBy>
  <cp:revision>25</cp:revision>
  <dcterms:modified xsi:type="dcterms:W3CDTF">2018-12-24T14:47:59Z</dcterms:modified>
</cp:coreProperties>
</file>