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71" autoAdjust="0"/>
  </p:normalViewPr>
  <p:slideViewPr>
    <p:cSldViewPr>
      <p:cViewPr varScale="1">
        <p:scale>
          <a:sx n="101" d="100"/>
          <a:sy n="101" d="100"/>
        </p:scale>
        <p:origin x="-19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851648" cy="50405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Вологодской области Череповецкий медицинский колледж  имени Н. М. Амосова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40324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функционального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пациента 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Логанова Юлия Николаевна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ПМ «Выполнение работ по профессии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«Младшая медицинская сестра по уходу за больными»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Виды патологического дыхания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i="1" dirty="0" smtClean="0"/>
              <a:t>Дыхание </a:t>
            </a:r>
            <a:r>
              <a:rPr lang="ru-RU" i="1" dirty="0" err="1" smtClean="0"/>
              <a:t>Куссмауля</a:t>
            </a:r>
            <a:endParaRPr lang="ru-RU" i="1" dirty="0" smtClean="0"/>
          </a:p>
          <a:p>
            <a:pPr marL="0" indent="0">
              <a:buNone/>
            </a:pPr>
            <a:r>
              <a:rPr lang="ru-RU" sz="2400" dirty="0" smtClean="0"/>
              <a:t>Редкое, равномерное, шумное дыхание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i="1" dirty="0" smtClean="0"/>
              <a:t>Дыхание </a:t>
            </a:r>
            <a:r>
              <a:rPr lang="ru-RU" i="1" dirty="0" err="1" smtClean="0"/>
              <a:t>Чейна</a:t>
            </a:r>
            <a:r>
              <a:rPr lang="ru-RU" i="1" dirty="0" smtClean="0"/>
              <a:t> – Стокса</a:t>
            </a:r>
          </a:p>
          <a:p>
            <a:pPr marL="0" indent="0">
              <a:buNone/>
            </a:pPr>
            <a:r>
              <a:rPr lang="ru-RU" sz="2400" dirty="0" smtClean="0"/>
              <a:t>Постепенно нарастающая глубина дыхания, которая достигает максимума, затем постепенно снижается и переходит в паузу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i="1" dirty="0" smtClean="0"/>
              <a:t>Дыхание </a:t>
            </a:r>
            <a:r>
              <a:rPr lang="ru-RU" i="1" dirty="0" err="1" smtClean="0"/>
              <a:t>Биота</a:t>
            </a:r>
            <a:r>
              <a:rPr lang="ru-RU" i="1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Возникновение внезапных пауз до 1 минуты при обычном нормальном типе дыхания</a:t>
            </a:r>
            <a:endParaRPr lang="ru-RU" sz="2400" dirty="0"/>
          </a:p>
        </p:txBody>
      </p:sp>
      <p:pic>
        <p:nvPicPr>
          <p:cNvPr id="2051" name="Picture 3" descr="D:\DR2OTR\Desktop\000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372222" cy="6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R2OTR\Desktop\hello_html_m445901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935200" cy="4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41" y="4437112"/>
            <a:ext cx="281503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План сестринских вмешательств при одышке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ru-RU" sz="2400" dirty="0" smtClean="0"/>
              <a:t>Успокоить пациента</a:t>
            </a:r>
          </a:p>
          <a:p>
            <a:r>
              <a:rPr lang="ru-RU" sz="2400" dirty="0" smtClean="0"/>
              <a:t>Приподнять изголовье кровати,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удобно усадить пациента</a:t>
            </a:r>
          </a:p>
          <a:p>
            <a:r>
              <a:rPr lang="ru-RU" sz="2400" dirty="0" smtClean="0"/>
              <a:t>Обеспечить проветривание,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расстегнуть </a:t>
            </a:r>
            <a:r>
              <a:rPr lang="ru-RU" sz="2400" dirty="0"/>
              <a:t>воротник (стесняющую одежду), откинуть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одеяло</a:t>
            </a:r>
          </a:p>
          <a:p>
            <a:r>
              <a:rPr lang="ru-RU" sz="2400" dirty="0" smtClean="0"/>
              <a:t>По назначению врача осуществить подачу кислорода, введение лекарственных препаратов</a:t>
            </a:r>
          </a:p>
          <a:p>
            <a:r>
              <a:rPr lang="ru-RU" sz="2400" dirty="0" smtClean="0"/>
              <a:t>Оказывать помощь в самообслуживании</a:t>
            </a:r>
          </a:p>
          <a:p>
            <a:r>
              <a:rPr lang="ru-RU" sz="2400" dirty="0" smtClean="0"/>
              <a:t>Вести наблюдение за общим состоянием, ЧДД, АД, </a:t>
            </a:r>
            <a:r>
              <a:rPr lang="en-US" sz="2400" dirty="0" smtClean="0"/>
              <a:t>Ps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https://png.pngtree.com/element_origin_min_pic/17/08/17/55f29ff387371f353d814248057947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219390" cy="22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Применение карманного ингалятора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1" y="1556792"/>
            <a:ext cx="8412427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Внутреннее дыхание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/>
              <a:t>Перенос кислорода из крови к органам и тканям обеспечивает сердечно – сосудистая система</a:t>
            </a:r>
          </a:p>
          <a:p>
            <a:pPr marL="0" indent="0" algn="ctr">
              <a:buNone/>
            </a:pPr>
            <a:endParaRPr lang="ru-RU" sz="900" i="1" dirty="0" smtClean="0"/>
          </a:p>
          <a:p>
            <a:pPr marL="0" indent="0">
              <a:buNone/>
            </a:pPr>
            <a:r>
              <a:rPr lang="ru-RU" i="1" dirty="0" smtClean="0"/>
              <a:t>Критерии обеспечения внутреннего дыхания:</a:t>
            </a:r>
          </a:p>
          <a:p>
            <a:r>
              <a:rPr lang="ru-RU" dirty="0" smtClean="0"/>
              <a:t>показатели пульса</a:t>
            </a:r>
          </a:p>
          <a:p>
            <a:r>
              <a:rPr lang="ru-RU" dirty="0"/>
              <a:t>п</a:t>
            </a:r>
            <a:r>
              <a:rPr lang="ru-RU" dirty="0" smtClean="0"/>
              <a:t>оказатели артериального давления</a:t>
            </a:r>
          </a:p>
          <a:p>
            <a:r>
              <a:rPr lang="ru-RU" dirty="0"/>
              <a:t>ц</a:t>
            </a:r>
            <a:r>
              <a:rPr lang="ru-RU" dirty="0" smtClean="0"/>
              <a:t>вет кожных покровов и слизистых</a:t>
            </a:r>
          </a:p>
          <a:p>
            <a:endParaRPr lang="ru-RU" dirty="0"/>
          </a:p>
        </p:txBody>
      </p:sp>
      <p:pic>
        <p:nvPicPr>
          <p:cNvPr id="5123" name="Picture 3" descr="D:\DR2OTR\Desktop\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5381481" cy="14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Артериальный пульс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Колебания стенок артерий, обусловленные выбросом крови в артериальную систему</a:t>
            </a:r>
          </a:p>
          <a:p>
            <a:pPr marL="0" indent="0" algn="ctr">
              <a:buNone/>
            </a:pPr>
            <a:endParaRPr lang="ru-RU" sz="1500" i="1" dirty="0" smtClean="0"/>
          </a:p>
          <a:p>
            <a:pPr marL="0" indent="0" algn="just">
              <a:buNone/>
            </a:pPr>
            <a:r>
              <a:rPr lang="ru-RU" sz="2400" i="1" dirty="0" smtClean="0"/>
              <a:t>Характер пульса зависит:</a:t>
            </a:r>
          </a:p>
          <a:p>
            <a:pPr algn="just"/>
            <a:r>
              <a:rPr lang="ru-RU" dirty="0" smtClean="0"/>
              <a:t>от величины и выброса крови сердцем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т эластичности стенки артерий</a:t>
            </a:r>
          </a:p>
          <a:p>
            <a:pPr marL="0" indent="0" algn="just">
              <a:buNone/>
            </a:pPr>
            <a:endParaRPr lang="ru-RU" sz="900" dirty="0" smtClean="0"/>
          </a:p>
          <a:p>
            <a:pPr marL="0" indent="0" algn="just">
              <a:buNone/>
            </a:pPr>
            <a:r>
              <a:rPr lang="ru-RU" sz="2400" dirty="0" smtClean="0"/>
              <a:t>Периферический пульс чаще определяют на </a:t>
            </a:r>
            <a:r>
              <a:rPr lang="ru-RU" sz="2400" b="1" i="1" dirty="0" smtClean="0"/>
              <a:t>лучевой артерии, </a:t>
            </a:r>
            <a:r>
              <a:rPr lang="ru-RU" sz="2400" dirty="0" smtClean="0"/>
              <a:t>а так же на височной, сонной, бедренной, подколенной артерии, на тыльной артерии стопы.</a:t>
            </a:r>
          </a:p>
          <a:p>
            <a:pPr marL="0" indent="0" algn="just">
              <a:buNone/>
            </a:pPr>
            <a:endParaRPr lang="ru-RU" sz="1300" dirty="0" smtClean="0"/>
          </a:p>
          <a:p>
            <a:pPr marL="0" indent="0" algn="just">
              <a:buNone/>
            </a:pPr>
            <a:r>
              <a:rPr lang="ru-RU" sz="2400" dirty="0" smtClean="0"/>
              <a:t>Пульс оценивается на основании </a:t>
            </a:r>
            <a:r>
              <a:rPr lang="ru-RU" sz="2400" i="1" dirty="0" smtClean="0"/>
              <a:t>показателей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i="1" dirty="0"/>
              <a:t>ч</a:t>
            </a:r>
            <a:r>
              <a:rPr lang="ru-RU" sz="2400" i="1" dirty="0" smtClean="0"/>
              <a:t>астота</a:t>
            </a:r>
          </a:p>
          <a:p>
            <a:pPr algn="just"/>
            <a:r>
              <a:rPr lang="ru-RU" sz="2400" i="1" dirty="0"/>
              <a:t>р</a:t>
            </a:r>
            <a:r>
              <a:rPr lang="ru-RU" sz="2400" i="1" dirty="0" smtClean="0"/>
              <a:t>итм</a:t>
            </a:r>
          </a:p>
          <a:p>
            <a:pPr algn="just"/>
            <a:r>
              <a:rPr lang="ru-RU" sz="2400" i="1" dirty="0"/>
              <a:t>н</a:t>
            </a:r>
            <a:r>
              <a:rPr lang="ru-RU" sz="2400" i="1" dirty="0" smtClean="0"/>
              <a:t>аполнение </a:t>
            </a:r>
          </a:p>
          <a:p>
            <a:pPr algn="just"/>
            <a:r>
              <a:rPr lang="ru-RU" sz="2400" i="1" dirty="0"/>
              <a:t>н</a:t>
            </a:r>
            <a:r>
              <a:rPr lang="ru-RU" sz="2400" i="1" dirty="0" smtClean="0"/>
              <a:t>апряжение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6251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Характеристики пульса, </a:t>
            </a:r>
            <a:br>
              <a:rPr lang="ru-RU" sz="2800" dirty="0" smtClean="0"/>
            </a:br>
            <a:r>
              <a:rPr lang="ru-RU" sz="2800" dirty="0" smtClean="0"/>
              <a:t>определяемые при его оценке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775299"/>
              </p:ext>
            </p:extLst>
          </p:nvPr>
        </p:nvGraphicFramePr>
        <p:xfrm>
          <a:off x="467544" y="1628800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78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Характеристика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Показатели в норме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Отклонения от нормальных</a:t>
                      </a:r>
                      <a:r>
                        <a:rPr lang="ru-RU" sz="1600" baseline="0" dirty="0" smtClean="0"/>
                        <a:t> показателей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Частота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i="1" dirty="0" smtClean="0"/>
                        <a:t>количество пульсовых волн в одну минуту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 – 80 </a:t>
                      </a:r>
                      <a:r>
                        <a:rPr lang="ru-RU" sz="1400" dirty="0" smtClean="0"/>
                        <a:t>ударов в минуту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больше 80 – </a:t>
                      </a:r>
                      <a:r>
                        <a:rPr lang="ru-RU" sz="1400" b="1" dirty="0" smtClean="0"/>
                        <a:t>тахикардия</a:t>
                      </a:r>
                    </a:p>
                    <a:p>
                      <a:r>
                        <a:rPr lang="ru-RU" sz="1400" dirty="0" smtClean="0"/>
                        <a:t>меньше 60 - </a:t>
                      </a:r>
                      <a:r>
                        <a:rPr lang="ru-RU" sz="1400" b="1" dirty="0" smtClean="0"/>
                        <a:t>брадикардия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Ритм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400" dirty="0" smtClean="0"/>
                        <a:t>– </a:t>
                      </a:r>
                      <a:r>
                        <a:rPr lang="ru-RU" sz="1400" i="1" dirty="0" smtClean="0"/>
                        <a:t>интервал времени между пульсовыми волнами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Пульс ритмичный </a:t>
                      </a:r>
                      <a:r>
                        <a:rPr lang="ru-RU" sz="1400" dirty="0" smtClean="0"/>
                        <a:t>– </a:t>
                      </a:r>
                      <a:r>
                        <a:rPr lang="ru-RU" sz="1400" i="1" dirty="0" smtClean="0"/>
                        <a:t>интервал между</a:t>
                      </a:r>
                      <a:r>
                        <a:rPr lang="ru-RU" sz="1400" i="1" baseline="0" dirty="0" smtClean="0"/>
                        <a:t> пульсовыми волнами равный на протяжении всего времени измерения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Аритмичный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i="1" dirty="0" smtClean="0"/>
                        <a:t>интервалы времени между пульсовыми</a:t>
                      </a:r>
                      <a:r>
                        <a:rPr lang="ru-RU" sz="1400" i="1" baseline="0" dirty="0" smtClean="0"/>
                        <a:t> волнами неодинаковые</a:t>
                      </a:r>
                      <a:endParaRPr lang="ru-RU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Наполнение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i="1" dirty="0" smtClean="0"/>
                        <a:t>наполнение артерии кровью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Полный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i="1" dirty="0" smtClean="0"/>
                        <a:t>достаточный</a:t>
                      </a:r>
                      <a:r>
                        <a:rPr lang="ru-RU" sz="1400" i="1" baseline="0" dirty="0" smtClean="0"/>
                        <a:t> сердечный выброс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Пустой </a:t>
                      </a:r>
                      <a:r>
                        <a:rPr lang="ru-RU" sz="1400" i="1" dirty="0" smtClean="0"/>
                        <a:t>– при недостаточности кровообращения</a:t>
                      </a:r>
                    </a:p>
                    <a:p>
                      <a:pPr algn="l"/>
                      <a:r>
                        <a:rPr lang="ru-RU" sz="1400" b="1" i="0" dirty="0" smtClean="0"/>
                        <a:t>Нитевидный</a:t>
                      </a:r>
                      <a:r>
                        <a:rPr lang="ru-RU" sz="1400" i="1" dirty="0" smtClean="0"/>
                        <a:t> – слабого наполнения и напряжения</a:t>
                      </a:r>
                      <a:endParaRPr lang="ru-RU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Напряжение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sz="1400" i="1" baseline="0" dirty="0" smtClean="0"/>
                        <a:t>состояние стенок артерии. Зависит от АД. Характеризуется силой, с которой нужно прижать артерию, чтобы прекратить её пульсацию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Пульс умеренного напряжения </a:t>
                      </a:r>
                      <a:r>
                        <a:rPr lang="ru-RU" sz="1400" dirty="0" smtClean="0"/>
                        <a:t>–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i="1" baseline="0" dirty="0" smtClean="0"/>
                        <a:t>при нормальных показателях АД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Твердый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i="1" dirty="0" smtClean="0"/>
                        <a:t>при повышенном АД</a:t>
                      </a:r>
                    </a:p>
                    <a:p>
                      <a:r>
                        <a:rPr lang="ru-RU" sz="1400" b="1" dirty="0" smtClean="0"/>
                        <a:t>Мягкий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i="1" dirty="0" smtClean="0"/>
                        <a:t>при пониженном АД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0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Определение пульса на лучевой артерии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Придать пациенту удобное положение – лежа или сидя</a:t>
            </a:r>
          </a:p>
          <a:p>
            <a:pPr marL="0" indent="0">
              <a:buNone/>
            </a:pPr>
            <a:endParaRPr lang="ru-RU" sz="11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Обхватить кисть пациента в области лучезапястного сустава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(у основания большого пальца)</a:t>
            </a:r>
          </a:p>
          <a:p>
            <a:pPr marL="0" indent="0">
              <a:buNone/>
            </a:pPr>
            <a:endParaRPr lang="ru-RU" sz="11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Первый палец расположить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на тыльной стороне предплечья пациента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Вторым, третьим и четвертым пальцем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прощупать пульсирующую артерию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и прижать её к лучевой кости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Подсчитать количество пульсовых волн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 течение одной минуты,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оценить характеристики: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ритм, наполнение, напряжение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Полученные данные зафиксировать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 температурном листе или листе динамического наблюдения</a:t>
            </a:r>
            <a:endParaRPr lang="ru-RU" sz="2000" dirty="0"/>
          </a:p>
        </p:txBody>
      </p:sp>
      <p:pic>
        <p:nvPicPr>
          <p:cNvPr id="6146" name="Picture 2" descr="D:\DR2OTR\Desktop\pu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222080" cy="2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Артериальное давление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Давление крови на стенки артерий, зависит от величины сердечного выброса и тонуса артериальной стенки.</a:t>
            </a:r>
          </a:p>
          <a:p>
            <a:pPr algn="just"/>
            <a:r>
              <a:rPr lang="ru-RU" sz="2200" b="1" dirty="0" smtClean="0"/>
              <a:t>Систолическое давление </a:t>
            </a:r>
            <a:r>
              <a:rPr lang="ru-RU" sz="2200" b="1" i="1" dirty="0" smtClean="0"/>
              <a:t>– </a:t>
            </a:r>
            <a:r>
              <a:rPr lang="ru-RU" sz="2200" i="1" dirty="0" smtClean="0"/>
              <a:t>максимальное давление циркулирующей крови на стенки артерии в момент сокращения левого желудочка (норма 100 – 140 мм. рт. ст.)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2200" b="1" dirty="0" smtClean="0"/>
              <a:t>Диастолическое давление – </a:t>
            </a:r>
            <a:r>
              <a:rPr lang="ru-RU" sz="2200" i="1" dirty="0" smtClean="0"/>
              <a:t>минимальное давление циркулирующей крови на артериальные стенки в фазе расслабления левого желудочка (норма 60 – 90 мм. рт. </a:t>
            </a:r>
            <a:r>
              <a:rPr lang="ru-RU" sz="2200" i="1" dirty="0"/>
              <a:t>с</a:t>
            </a:r>
            <a:r>
              <a:rPr lang="ru-RU" sz="2200" i="1" dirty="0" smtClean="0"/>
              <a:t>т.)</a:t>
            </a:r>
          </a:p>
          <a:p>
            <a:pPr marL="0" indent="0" algn="just">
              <a:buNone/>
            </a:pPr>
            <a:endParaRPr lang="ru-RU" sz="1200" i="1" dirty="0" smtClean="0"/>
          </a:p>
          <a:p>
            <a:pPr algn="just"/>
            <a:r>
              <a:rPr lang="ru-RU" sz="2200" b="1" dirty="0" smtClean="0"/>
              <a:t>Пульсовое давление </a:t>
            </a:r>
            <a:r>
              <a:rPr lang="ru-RU" sz="2200" b="1" i="1" dirty="0" smtClean="0"/>
              <a:t>– </a:t>
            </a:r>
            <a:r>
              <a:rPr lang="ru-RU" sz="2200" i="1" dirty="0" smtClean="0"/>
              <a:t>разница между показателями систолического и диастолического артериального давления (норма 40 – 50 мм. рт. ст.)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0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Измерение артериального давления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Прибор для измерения артериального давления – носит название тонометр</a:t>
            </a:r>
            <a:endParaRPr lang="ru-RU" sz="2400" b="1" i="1" dirty="0"/>
          </a:p>
        </p:txBody>
      </p:sp>
      <p:pic>
        <p:nvPicPr>
          <p:cNvPr id="7171" name="Picture 3" descr="D:\DR2OTR\Desktop\tonometr-mt-10-mehanicheskij-dlya-izmereniya-arterialnogo-davleniya-so-stetoskopom-1024x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5736"/>
            <a:ext cx="25890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R2OTR\Desktop\3756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5736"/>
            <a:ext cx="2036900" cy="20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R2OTR\Desktop\g_1699_56de2400cec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09656"/>
            <a:ext cx="24322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R2OTR\Desktop\44145-large_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7" y="4509121"/>
            <a:ext cx="18105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0" y="836712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правила измерения</a:t>
            </a:r>
            <a:br>
              <a:rPr lang="ru-RU" sz="2800" dirty="0" smtClean="0"/>
            </a:br>
            <a:r>
              <a:rPr lang="ru-RU" sz="2800" dirty="0" smtClean="0"/>
              <a:t> артериального давления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Комфортная для пациента обстановка</a:t>
            </a:r>
          </a:p>
          <a:p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За 1,5 – 2 часа до измерения исключить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к</a:t>
            </a:r>
            <a:r>
              <a:rPr lang="ru-RU" sz="1800" dirty="0" smtClean="0"/>
              <a:t>урение, прием тонизирующих напитков,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а</a:t>
            </a:r>
            <a:r>
              <a:rPr lang="ru-RU" sz="1800" dirty="0" smtClean="0"/>
              <a:t>лкоголь, </a:t>
            </a:r>
            <a:r>
              <a:rPr lang="ru-RU" sz="1800" dirty="0" err="1" smtClean="0"/>
              <a:t>симпатомиметиков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Манжетку необходимо подобрать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в зависимости от обхвата плеча пациента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Манжета накладывается на плечо 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2 – 3 см выше локтевого сгиба, закрепляется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с</a:t>
            </a:r>
            <a:r>
              <a:rPr lang="ru-RU" sz="1800" dirty="0" smtClean="0"/>
              <a:t> условием, что между ней и плечом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</a:t>
            </a:r>
            <a:r>
              <a:rPr lang="ru-RU" sz="1800" dirty="0" smtClean="0"/>
              <a:t>омещается 2 пальца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Впервые замеры пациенту производят 2 – 3 раза подряд с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промежутками 2 минуты на обеих руках, за достоверность берут средний результат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При выявлении устойчивой асимметрии последующие замеры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производят на руке с более высокими показателями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8194" name="Picture 2" descr="D:\DR2OTR\Desktop\8422_html_m50d6db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766418" cy="29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Функциональное </a:t>
            </a:r>
            <a:r>
              <a:rPr lang="ru-RU" b="1" i="1" dirty="0" smtClean="0"/>
              <a:t>состояние организма </a:t>
            </a:r>
            <a:r>
              <a:rPr lang="ru-RU" dirty="0" smtClean="0"/>
              <a:t>– </a:t>
            </a:r>
            <a:r>
              <a:rPr lang="ru-RU" i="1" dirty="0" smtClean="0"/>
              <a:t>комплекс жизненно важных показателей, отражающий, физиологический статус организма в данный, конкретный момент времени.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dirty="0" smtClean="0"/>
              <a:t>К жизненно – важным относят показатели :</a:t>
            </a:r>
          </a:p>
          <a:p>
            <a:pPr marL="514350" indent="-514350">
              <a:buAutoNum type="arabicPeriod"/>
            </a:pPr>
            <a:r>
              <a:rPr lang="ru-RU" sz="2400" i="1" dirty="0"/>
              <a:t>т</a:t>
            </a:r>
            <a:r>
              <a:rPr lang="ru-RU" sz="2400" i="1" dirty="0" smtClean="0"/>
              <a:t>емпературы тела</a:t>
            </a:r>
          </a:p>
          <a:p>
            <a:pPr marL="514350" indent="-514350">
              <a:buAutoNum type="arabicPeriod"/>
            </a:pPr>
            <a:r>
              <a:rPr lang="ru-RU" sz="2400" i="1" dirty="0"/>
              <a:t>а</a:t>
            </a:r>
            <a:r>
              <a:rPr lang="ru-RU" sz="2400" i="1" dirty="0" smtClean="0"/>
              <a:t>ртериального пульса</a:t>
            </a:r>
          </a:p>
          <a:p>
            <a:pPr marL="514350" indent="-514350">
              <a:buAutoNum type="arabicPeriod"/>
            </a:pPr>
            <a:r>
              <a:rPr lang="ru-RU" sz="2400" i="1" dirty="0"/>
              <a:t>а</a:t>
            </a:r>
            <a:r>
              <a:rPr lang="ru-RU" sz="2400" i="1" dirty="0" smtClean="0"/>
              <a:t>ртериального давления</a:t>
            </a:r>
          </a:p>
          <a:p>
            <a:pPr marL="514350" indent="-514350">
              <a:buAutoNum type="arabicPeriod"/>
            </a:pPr>
            <a:r>
              <a:rPr lang="ru-RU" sz="2400" i="1" dirty="0"/>
              <a:t>д</a:t>
            </a:r>
            <a:r>
              <a:rPr lang="ru-RU" sz="2400" i="1" dirty="0" smtClean="0"/>
              <a:t>ыхания</a:t>
            </a:r>
            <a:endParaRPr lang="ru-RU" sz="2400" i="1" dirty="0"/>
          </a:p>
        </p:txBody>
      </p:sp>
      <p:pic>
        <p:nvPicPr>
          <p:cNvPr id="1026" name="Picture 2" descr="D:\DR2OTR\Desktop\3952067bb846d43e816b0e8310cd91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985971" cy="24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Классификация уровней артериального давления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993918"/>
              </p:ext>
            </p:extLst>
          </p:nvPr>
        </p:nvGraphicFramePr>
        <p:xfrm>
          <a:off x="467544" y="1556792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САД (мм.</a:t>
                      </a:r>
                      <a:r>
                        <a:rPr lang="ru-RU" sz="2000" baseline="0" dirty="0" smtClean="0"/>
                        <a:t> рт. </a:t>
                      </a:r>
                      <a:r>
                        <a:rPr lang="ru-RU" sz="2000" baseline="0" dirty="0" err="1" smtClean="0"/>
                        <a:t>ст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ДАД (мм.</a:t>
                      </a:r>
                      <a:r>
                        <a:rPr lang="ru-RU" sz="2000" baseline="0" dirty="0" smtClean="0"/>
                        <a:t> рт. ст.)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Оптимальное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Нормальное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Высокое нормальное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130 - 139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85 – 89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степень повышения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140 - 159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 – 99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степень повышения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160 - 179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100 - 109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степень повышения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&gt;180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&gt;110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6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Артериальная гипотензия</a:t>
            </a:r>
            <a:r>
              <a:rPr lang="ru-RU" sz="2000" dirty="0" smtClean="0"/>
              <a:t> – </a:t>
            </a:r>
            <a:r>
              <a:rPr lang="ru-RU" sz="2000" i="1" dirty="0" smtClean="0"/>
              <a:t>понижение артериального давления</a:t>
            </a:r>
          </a:p>
          <a:p>
            <a:endParaRPr lang="ru-RU" sz="800" i="1" dirty="0" smtClean="0"/>
          </a:p>
          <a:p>
            <a:r>
              <a:rPr lang="ru-RU" sz="2000" b="1" dirty="0" smtClean="0"/>
              <a:t>Артериальная гипертензия </a:t>
            </a:r>
            <a:r>
              <a:rPr lang="ru-RU" sz="2000" i="1" dirty="0" smtClean="0"/>
              <a:t>– повышение артериального давления</a:t>
            </a:r>
          </a:p>
          <a:p>
            <a:endParaRPr lang="ru-RU" sz="800" i="1" dirty="0" smtClean="0"/>
          </a:p>
          <a:p>
            <a:r>
              <a:rPr lang="ru-RU" sz="2000" b="1" dirty="0" smtClean="0"/>
              <a:t>Гипертонический криз </a:t>
            </a:r>
            <a:r>
              <a:rPr lang="ru-RU" sz="2000" i="1" dirty="0" smtClean="0"/>
              <a:t>– значительное внезапное повышение артериального давления с нервно – сосудистыми и гуморальными нарушениями, характеризующееся следующими симптомами: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с</a:t>
            </a:r>
            <a:r>
              <a:rPr lang="ru-RU" sz="1800" i="1" dirty="0" smtClean="0"/>
              <a:t>ильная головная боль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г</a:t>
            </a:r>
            <a:r>
              <a:rPr lang="ru-RU" sz="1800" i="1" dirty="0" smtClean="0"/>
              <a:t>оловокружение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т</a:t>
            </a:r>
            <a:r>
              <a:rPr lang="ru-RU" sz="1800" i="1" dirty="0" smtClean="0"/>
              <a:t>ошнота, рвота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н</a:t>
            </a:r>
            <a:r>
              <a:rPr lang="ru-RU" sz="1800" i="1" dirty="0" smtClean="0"/>
              <a:t>арушение зрения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н</a:t>
            </a:r>
            <a:r>
              <a:rPr lang="ru-RU" sz="1800" i="1" dirty="0" smtClean="0"/>
              <a:t>арушение координации движений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ш</a:t>
            </a:r>
            <a:r>
              <a:rPr lang="ru-RU" sz="1800" i="1" dirty="0" smtClean="0"/>
              <a:t>ум в ушах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б</a:t>
            </a:r>
            <a:r>
              <a:rPr lang="ru-RU" sz="1800" i="1" dirty="0" smtClean="0"/>
              <a:t>оли в области сердца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ч</a:t>
            </a:r>
            <a:r>
              <a:rPr lang="ru-RU" sz="1800" i="1" dirty="0" smtClean="0"/>
              <a:t>увство нехватки воздуха</a:t>
            </a:r>
            <a:endParaRPr lang="ru-RU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767372" cy="25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Оказание доврачебной помощи при гипертоническом кризе </a:t>
            </a:r>
            <a:br>
              <a:rPr lang="ru-RU" sz="2800" dirty="0" smtClean="0"/>
            </a:br>
            <a:r>
              <a:rPr lang="ru-RU" sz="2800" dirty="0" smtClean="0"/>
              <a:t>на основании приказа № 227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Все лечебные мероприятия проводятся под постоянным </a:t>
            </a:r>
          </a:p>
          <a:p>
            <a:pPr marL="0" indent="0" algn="ctr">
              <a:buNone/>
            </a:pPr>
            <a:r>
              <a:rPr lang="ru-RU" sz="2000" b="1" i="1" dirty="0" smtClean="0"/>
              <a:t>контролем уровня артериального давления и частоты пульса</a:t>
            </a:r>
          </a:p>
          <a:p>
            <a:pPr algn="just"/>
            <a:r>
              <a:rPr lang="ru-RU" sz="2000" dirty="0" smtClean="0"/>
              <a:t>Сообщить врачу</a:t>
            </a:r>
          </a:p>
          <a:p>
            <a:pPr algn="just"/>
            <a:r>
              <a:rPr lang="ru-RU" sz="2000" dirty="0" smtClean="0"/>
              <a:t>Пациента успокоить, придать удобное положение сидя или лёжа с высоко поднятым изголовьем</a:t>
            </a:r>
          </a:p>
          <a:p>
            <a:pPr algn="just"/>
            <a:r>
              <a:rPr lang="ru-RU" sz="2000" dirty="0" smtClean="0"/>
              <a:t>Обеспечить доступ свежего воздуха, расстегнуть стесняющую одежду</a:t>
            </a:r>
          </a:p>
          <a:p>
            <a:pPr algn="just"/>
            <a:r>
              <a:rPr lang="ru-RU" sz="2000" dirty="0" smtClean="0"/>
              <a:t>Провести регистрацию ЭКГ</a:t>
            </a:r>
          </a:p>
          <a:p>
            <a:pPr algn="just"/>
            <a:r>
              <a:rPr lang="ru-RU" sz="2000" dirty="0" smtClean="0"/>
              <a:t>Согреть пациенту нижние конечности с помощью грелки</a:t>
            </a:r>
          </a:p>
          <a:p>
            <a:pPr algn="just"/>
            <a:r>
              <a:rPr lang="ru-RU" sz="2000" dirty="0" smtClean="0"/>
              <a:t>Контролировать общее состояние пациента, показатели АД, </a:t>
            </a:r>
            <a:r>
              <a:rPr lang="en-US" sz="2000" dirty="0" smtClean="0"/>
              <a:t>Ps</a:t>
            </a:r>
          </a:p>
          <a:p>
            <a:pPr algn="just"/>
            <a:r>
              <a:rPr lang="ru-RU" sz="2000" dirty="0" smtClean="0"/>
              <a:t>Подготовить необходимые лекарственные препараты для введения по назначению врача (</a:t>
            </a:r>
            <a:r>
              <a:rPr lang="ru-RU" sz="2000" dirty="0" err="1" smtClean="0"/>
              <a:t>Каптоприл</a:t>
            </a:r>
            <a:r>
              <a:rPr lang="ru-RU" sz="2000" dirty="0" smtClean="0"/>
              <a:t>, </a:t>
            </a:r>
            <a:r>
              <a:rPr lang="ru-RU" sz="2000" dirty="0" err="1" smtClean="0"/>
              <a:t>Нифедипин</a:t>
            </a:r>
            <a:r>
              <a:rPr lang="ru-RU" sz="2000" dirty="0" smtClean="0"/>
              <a:t>, </a:t>
            </a:r>
            <a:r>
              <a:rPr lang="ru-RU" sz="2000" dirty="0" err="1" smtClean="0"/>
              <a:t>Клонидин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19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Факторы, приводящие к повышению артериального давления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Возраст</a:t>
            </a:r>
          </a:p>
          <a:p>
            <a:r>
              <a:rPr lang="ru-RU" dirty="0" smtClean="0"/>
              <a:t>Физическая боль</a:t>
            </a:r>
          </a:p>
          <a:p>
            <a:r>
              <a:rPr lang="ru-RU" dirty="0" smtClean="0"/>
              <a:t>Увеличение объема циркулирующей крови</a:t>
            </a:r>
          </a:p>
          <a:p>
            <a:r>
              <a:rPr lang="ru-RU" dirty="0" smtClean="0"/>
              <a:t>Чувство страха, тревога, </a:t>
            </a:r>
            <a:r>
              <a:rPr lang="ru-RU" dirty="0"/>
              <a:t>с</a:t>
            </a:r>
            <a:r>
              <a:rPr lang="ru-RU" dirty="0" smtClean="0"/>
              <a:t>тресс, реакция на медицинского работника «гипертония белого халата»</a:t>
            </a:r>
          </a:p>
          <a:p>
            <a:r>
              <a:rPr lang="ru-RU" dirty="0" smtClean="0"/>
              <a:t>Физическая нагрузка</a:t>
            </a:r>
          </a:p>
          <a:p>
            <a:r>
              <a:rPr lang="ru-RU" dirty="0" smtClean="0"/>
              <a:t>Сосудосуживающие лекарственные препараты</a:t>
            </a:r>
          </a:p>
          <a:p>
            <a:r>
              <a:rPr lang="ru-RU" dirty="0" smtClean="0"/>
              <a:t>Повышение употребления поваренной соли</a:t>
            </a:r>
          </a:p>
          <a:p>
            <a:r>
              <a:rPr lang="ru-RU" dirty="0" smtClean="0"/>
              <a:t>Атеросклероз, заболевания почек, увеличение массы тела</a:t>
            </a:r>
          </a:p>
          <a:p>
            <a:r>
              <a:rPr lang="ru-RU" dirty="0" smtClean="0"/>
              <a:t>После курения, употребления алкоголя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7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Обморок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/>
              <a:t>Кратковременная потеря сознания, возникшая вследствие недостаточности кровоснабжения головного мозга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Факторы возникновения: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с</a:t>
            </a:r>
            <a:r>
              <a:rPr lang="ru-RU" sz="1800" i="1" dirty="0" smtClean="0"/>
              <a:t>ильное нервно – психическое потрясение (резкая боль, испуг)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п</a:t>
            </a:r>
            <a:r>
              <a:rPr lang="ru-RU" sz="1800" i="1" dirty="0" smtClean="0"/>
              <a:t>ереутомление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с</a:t>
            </a:r>
            <a:r>
              <a:rPr lang="ru-RU" sz="1800" i="1" dirty="0" smtClean="0"/>
              <a:t>нижение уровня кислорода и повышение температуры в помещении</a:t>
            </a:r>
          </a:p>
          <a:p>
            <a:pPr algn="just">
              <a:spcBef>
                <a:spcPts val="0"/>
              </a:spcBef>
            </a:pPr>
            <a:endParaRPr lang="ru-RU" sz="18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Субъективные ощущения перед обмороком: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у</a:t>
            </a:r>
            <a:r>
              <a:rPr lang="ru-RU" sz="1800" i="1" dirty="0" smtClean="0"/>
              <a:t>худшение общего самочувствия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г</a:t>
            </a:r>
            <a:r>
              <a:rPr lang="ru-RU" sz="1800" i="1" dirty="0" smtClean="0"/>
              <a:t>оловокружение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ш</a:t>
            </a:r>
            <a:r>
              <a:rPr lang="ru-RU" sz="1800" i="1" dirty="0" smtClean="0"/>
              <a:t>ум в ушах</a:t>
            </a:r>
          </a:p>
          <a:p>
            <a:pPr algn="just">
              <a:spcBef>
                <a:spcPts val="0"/>
              </a:spcBef>
            </a:pPr>
            <a:endParaRPr lang="ru-RU" sz="18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Объективные проявления: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о</a:t>
            </a:r>
            <a:r>
              <a:rPr lang="ru-RU" sz="1800" i="1" dirty="0" smtClean="0"/>
              <a:t>тсутствие сознания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б</a:t>
            </a:r>
            <a:r>
              <a:rPr lang="ru-RU" sz="1800" i="1" dirty="0" smtClean="0"/>
              <a:t>ледность кожных покровов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п</a:t>
            </a:r>
            <a:r>
              <a:rPr lang="ru-RU" sz="1800" i="1" dirty="0" smtClean="0"/>
              <a:t>охолодание конечностей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с</a:t>
            </a:r>
            <a:r>
              <a:rPr lang="ru-RU" sz="1800" i="1" dirty="0" smtClean="0"/>
              <a:t>лабый пульс</a:t>
            </a:r>
          </a:p>
          <a:p>
            <a:pPr algn="just">
              <a:spcBef>
                <a:spcPts val="0"/>
              </a:spcBef>
            </a:pPr>
            <a:r>
              <a:rPr lang="ru-RU" sz="1800" i="1" dirty="0"/>
              <a:t>п</a:t>
            </a:r>
            <a:r>
              <a:rPr lang="ru-RU" sz="1800" i="1" dirty="0" smtClean="0"/>
              <a:t>онижение артериального давления</a:t>
            </a:r>
          </a:p>
          <a:p>
            <a:pPr algn="just">
              <a:spcBef>
                <a:spcPts val="0"/>
              </a:spcBef>
            </a:pPr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4790246" cy="18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760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План сестринских вмешательств при обмороке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Уложить пациента горизонтально без подушки, приподнять ноги</a:t>
            </a:r>
          </a:p>
          <a:p>
            <a:endParaRPr lang="ru-RU" sz="800" dirty="0" smtClean="0"/>
          </a:p>
          <a:p>
            <a:r>
              <a:rPr lang="ru-RU" sz="1800" dirty="0" smtClean="0"/>
              <a:t>Обеспечить доступ свежего воздуха, открыть окно, расстегнуть воротник (стесняющую одежду)</a:t>
            </a:r>
          </a:p>
          <a:p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Обрызгать лицо прохладной водой,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поднести к носу нашатырный спирт на расстоянии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15 см, похлопать по щекам, позвать по имени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После оказания первой помощи уложить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в постель (если есть возможность), укрыть одеялом,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к ногам приложить грелки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r>
              <a:rPr lang="ru-RU" sz="1800" dirty="0" smtClean="0"/>
              <a:t>Напоить крепким кофе или чаем</a:t>
            </a:r>
          </a:p>
          <a:p>
            <a:endParaRPr lang="ru-RU" sz="800" dirty="0" smtClean="0"/>
          </a:p>
          <a:p>
            <a:r>
              <a:rPr lang="ru-RU" sz="1800" dirty="0" smtClean="0"/>
              <a:t>Контролировать показатели гемодинамики АД, ЧДД, </a:t>
            </a:r>
            <a:r>
              <a:rPr lang="en-US" sz="1800" dirty="0" smtClean="0"/>
              <a:t>Ps</a:t>
            </a:r>
            <a:endParaRPr lang="ru-RU" sz="1800" dirty="0" smtClean="0"/>
          </a:p>
          <a:p>
            <a:endParaRPr lang="en-US" sz="800" dirty="0" smtClean="0"/>
          </a:p>
          <a:p>
            <a:r>
              <a:rPr lang="ru-RU" sz="1800" dirty="0" smtClean="0"/>
              <a:t>При понижении АД сообщить врачу, приготовить и ввести по назначени</a:t>
            </a:r>
            <a:r>
              <a:rPr lang="ru-RU" sz="1800" dirty="0"/>
              <a:t>ю</a:t>
            </a:r>
            <a:r>
              <a:rPr lang="ru-RU" sz="1800" dirty="0" smtClean="0"/>
              <a:t> </a:t>
            </a:r>
            <a:r>
              <a:rPr lang="ru-RU" sz="1800" dirty="0"/>
              <a:t>в</a:t>
            </a:r>
            <a:r>
              <a:rPr lang="ru-RU" sz="1800" dirty="0" smtClean="0"/>
              <a:t>рача лекарственные препараты</a:t>
            </a:r>
            <a:endParaRPr lang="ru-RU" sz="1800" dirty="0"/>
          </a:p>
        </p:txBody>
      </p:sp>
      <p:pic>
        <p:nvPicPr>
          <p:cNvPr id="11266" name="Picture 2" descr="D:\DR2OTR\Desktop\Obmorok-3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8803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Вопросы для контроля уровня усвоения знаний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Назовите жизненно – важные показатели, отражающие физиологический статус человека. </a:t>
            </a:r>
          </a:p>
          <a:p>
            <a:r>
              <a:rPr lang="ru-RU" sz="1800" dirty="0" smtClean="0"/>
              <a:t>Перечислите условия в которых осуществляется осмотр пациента.</a:t>
            </a:r>
          </a:p>
          <a:p>
            <a:pPr lvl="0"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Дайте определение состоянию – «</a:t>
            </a:r>
            <a:r>
              <a:rPr lang="ru-RU" sz="1800" i="1" dirty="0" smtClean="0">
                <a:solidFill>
                  <a:prstClr val="black"/>
                </a:solidFill>
              </a:rPr>
              <a:t>бессознательное </a:t>
            </a:r>
            <a:r>
              <a:rPr lang="ru-RU" sz="1800" i="1" dirty="0">
                <a:solidFill>
                  <a:prstClr val="black"/>
                </a:solidFill>
              </a:rPr>
              <a:t>состояние, характеризующееся резким ослаблением или отсутствием реакции на внешние раздражения, угасанием рефлексов до полного их </a:t>
            </a:r>
            <a:r>
              <a:rPr lang="ru-RU" sz="1800" i="1" dirty="0" smtClean="0">
                <a:solidFill>
                  <a:prstClr val="black"/>
                </a:solidFill>
              </a:rPr>
              <a:t>исчезновения». 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/>
              <a:t>Вид дыхания при котором осуществляется перенос </a:t>
            </a:r>
            <a:r>
              <a:rPr lang="ru-RU" sz="1800" dirty="0"/>
              <a:t>кислорода из крови к органам и </a:t>
            </a:r>
            <a:r>
              <a:rPr lang="ru-RU" sz="1800" dirty="0" smtClean="0"/>
              <a:t>тканям.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Какие характеристики учитывают при оценке дыхания.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Укажите цифры частоты дыхательных движений за 1 минуту.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Дайте определение термину одышка.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Название артерии, на которой осуществляется подсчет пульса.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Продолжите – брадикардия это…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Назовите нормальные показатели артериального давления.</a:t>
            </a:r>
          </a:p>
          <a:p>
            <a:pPr algn="just">
              <a:buClr>
                <a:srgbClr val="0BD0D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Сформулируйте мероприятия по оказанию доврачебной помощи при одышке, гипертоническом кризе, обмороке.</a:t>
            </a:r>
          </a:p>
          <a:p>
            <a:pPr algn="just">
              <a:buClr>
                <a:srgbClr val="0BD0D9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algn="just">
              <a:buClr>
                <a:srgbClr val="0BD0D9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algn="just">
              <a:buClr>
                <a:srgbClr val="0BD0D9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algn="just">
              <a:buClr>
                <a:srgbClr val="0BD0D9"/>
              </a:buClr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buClr>
                <a:srgbClr val="0BD0D9"/>
              </a:buClr>
            </a:pPr>
            <a:endParaRPr lang="ru-RU" sz="2000" i="1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5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Осмотр пациента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sz="2800" b="1" dirty="0" smtClean="0"/>
              <a:t>Цель</a:t>
            </a:r>
            <a:r>
              <a:rPr lang="ru-RU" sz="2800" dirty="0" smtClean="0"/>
              <a:t> – </a:t>
            </a:r>
            <a:r>
              <a:rPr lang="ru-RU" sz="2800" i="1" dirty="0" smtClean="0"/>
              <a:t>получение информации о состоянии пациента, определение необходимости оказания экстренной помощи.</a:t>
            </a:r>
            <a:endParaRPr lang="en-US" sz="2800" i="1" dirty="0" smtClean="0"/>
          </a:p>
          <a:p>
            <a:pPr marL="0" indent="0">
              <a:buNone/>
            </a:pPr>
            <a:endParaRPr lang="ru-RU" sz="2800" i="1" dirty="0" smtClean="0"/>
          </a:p>
          <a:p>
            <a:r>
              <a:rPr lang="ru-RU" sz="2800" b="1" dirty="0" smtClean="0"/>
              <a:t>Условия:</a:t>
            </a:r>
          </a:p>
          <a:p>
            <a:pPr marL="0" indent="0">
              <a:buNone/>
            </a:pPr>
            <a:r>
              <a:rPr lang="ru-RU" sz="2800" i="1" dirty="0" smtClean="0"/>
              <a:t>1. Отдельное помещение – тёплое, светлое</a:t>
            </a:r>
          </a:p>
          <a:p>
            <a:pPr marL="0" indent="0">
              <a:buNone/>
            </a:pPr>
            <a:r>
              <a:rPr lang="ru-RU" sz="2800" i="1" dirty="0" smtClean="0"/>
              <a:t>2. Конфиденциальность</a:t>
            </a:r>
          </a:p>
          <a:p>
            <a:pPr marL="0" indent="0">
              <a:buNone/>
            </a:pPr>
            <a:r>
              <a:rPr lang="ru-RU" sz="2800" i="1" dirty="0" smtClean="0"/>
              <a:t>3. Создание комфортных условий для пациента</a:t>
            </a:r>
          </a:p>
          <a:p>
            <a:pPr marL="0" indent="0">
              <a:buNone/>
            </a:pPr>
            <a:r>
              <a:rPr lang="ru-RU" sz="2800" i="1" dirty="0" smtClean="0"/>
              <a:t>4. Соблюдение принципов этики и деонтологии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3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Оценка состояния сознания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/>
              <a:t>Сознание ясное </a:t>
            </a:r>
            <a:r>
              <a:rPr lang="ru-RU" sz="2000" dirty="0" smtClean="0"/>
              <a:t>– </a:t>
            </a:r>
            <a:r>
              <a:rPr lang="ru-RU" sz="2000" i="1" dirty="0" smtClean="0"/>
              <a:t>пациент хорошо ориентирован в собственной личности, месте пребывания, времени суток, правильно и быстро отвечает на заданные ему вопросы.</a:t>
            </a:r>
          </a:p>
          <a:p>
            <a:pPr algn="just"/>
            <a:endParaRPr lang="ru-RU" sz="1000" i="1" dirty="0" smtClean="0"/>
          </a:p>
          <a:p>
            <a:pPr algn="just"/>
            <a:r>
              <a:rPr lang="ru-RU" sz="2000" b="1" dirty="0" smtClean="0"/>
              <a:t>Ступор (оцепенение) </a:t>
            </a:r>
            <a:r>
              <a:rPr lang="ru-RU" sz="2000" dirty="0" smtClean="0"/>
              <a:t>– </a:t>
            </a:r>
            <a:r>
              <a:rPr lang="ru-RU" sz="2000" i="1" dirty="0" smtClean="0"/>
              <a:t>пациент </a:t>
            </a:r>
            <a:r>
              <a:rPr lang="ru-RU" sz="2000" i="1" dirty="0" err="1" smtClean="0"/>
              <a:t>заторможен</a:t>
            </a:r>
            <a:r>
              <a:rPr lang="ru-RU" sz="2000" i="1" dirty="0" smtClean="0"/>
              <a:t>, может быть дезориентирован в личности окружающих, месте пребывания, времени суток.</a:t>
            </a:r>
          </a:p>
          <a:p>
            <a:pPr algn="just"/>
            <a:endParaRPr lang="ru-RU" sz="1100" i="1" dirty="0" smtClean="0"/>
          </a:p>
          <a:p>
            <a:pPr algn="just"/>
            <a:r>
              <a:rPr lang="ru-RU" sz="2000" b="1" dirty="0"/>
              <a:t>Сопор</a:t>
            </a:r>
            <a:r>
              <a:rPr lang="ru-RU" sz="2000" dirty="0"/>
              <a:t> -  </a:t>
            </a:r>
            <a:r>
              <a:rPr lang="ru-RU" sz="2000" i="1" dirty="0"/>
              <a:t>глубокое угнетение сознания с утратой произвольной и </a:t>
            </a:r>
            <a:r>
              <a:rPr lang="ru-RU" sz="2000" i="1" dirty="0" smtClean="0"/>
              <a:t>сохранностью </a:t>
            </a:r>
            <a:r>
              <a:rPr lang="ru-RU" sz="2000" i="1" dirty="0"/>
              <a:t>рефлекторной деятельности. </a:t>
            </a:r>
            <a:r>
              <a:rPr lang="ru-RU" sz="2000" i="1" dirty="0" smtClean="0"/>
              <a:t>Пациент </a:t>
            </a:r>
            <a:r>
              <a:rPr lang="ru-RU" sz="2000" i="1" dirty="0"/>
              <a:t>не реагирует на окружающую </a:t>
            </a:r>
            <a:r>
              <a:rPr lang="ru-RU" sz="2000" i="1" dirty="0" smtClean="0"/>
              <a:t>обстановку, </a:t>
            </a:r>
            <a:r>
              <a:rPr lang="ru-RU" sz="2000" i="1" dirty="0"/>
              <a:t>не отвечает на вопросы. </a:t>
            </a:r>
            <a:r>
              <a:rPr lang="ru-RU" sz="2000" i="1" dirty="0" smtClean="0"/>
              <a:t>В ответ </a:t>
            </a:r>
            <a:r>
              <a:rPr lang="ru-RU" sz="2000" i="1" dirty="0"/>
              <a:t>на болевое </a:t>
            </a:r>
            <a:r>
              <a:rPr lang="ru-RU" sz="2000" i="1" dirty="0" smtClean="0"/>
              <a:t>раздражение появляются </a:t>
            </a:r>
            <a:r>
              <a:rPr lang="ru-RU" sz="2000" i="1" dirty="0"/>
              <a:t>мимические </a:t>
            </a:r>
            <a:r>
              <a:rPr lang="ru-RU" sz="2000" i="1" dirty="0" smtClean="0"/>
              <a:t>движения и </a:t>
            </a:r>
            <a:r>
              <a:rPr lang="ru-RU" sz="2000" i="1" dirty="0"/>
              <a:t>другие двигательные </a:t>
            </a:r>
            <a:r>
              <a:rPr lang="ru-RU" sz="2000" i="1" dirty="0" smtClean="0"/>
              <a:t>реакции, </a:t>
            </a:r>
            <a:r>
              <a:rPr lang="ru-RU" sz="2000" i="1" dirty="0"/>
              <a:t>отражающие </a:t>
            </a:r>
            <a:r>
              <a:rPr lang="ru-RU" sz="2000" i="1" dirty="0" smtClean="0"/>
              <a:t>страдание.</a:t>
            </a:r>
          </a:p>
          <a:p>
            <a:pPr algn="just"/>
            <a:endParaRPr lang="ru-RU" sz="1100" i="1" dirty="0" smtClean="0"/>
          </a:p>
          <a:p>
            <a:pPr algn="just"/>
            <a:r>
              <a:rPr lang="ru-RU" sz="2000" b="1" dirty="0"/>
              <a:t>Кома </a:t>
            </a:r>
            <a:r>
              <a:rPr lang="ru-RU" sz="2000" i="1" dirty="0" smtClean="0"/>
              <a:t>– бессознательное состояние, характеризующееся резким </a:t>
            </a:r>
            <a:r>
              <a:rPr lang="ru-RU" sz="2000" i="1" dirty="0"/>
              <a:t>ослаблением или отсутствием реакции на внешние раздражения, угасанием рефлексов до полного их </a:t>
            </a:r>
            <a:r>
              <a:rPr lang="ru-RU" sz="2000" i="1" dirty="0" smtClean="0"/>
              <a:t>исчезновения.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0015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Оценка дыхания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Дыхание</a:t>
            </a:r>
            <a:r>
              <a:rPr lang="ru-RU" sz="2400" dirty="0" smtClean="0"/>
              <a:t> </a:t>
            </a:r>
            <a:r>
              <a:rPr lang="ru-RU" sz="2000" dirty="0" smtClean="0"/>
              <a:t>– </a:t>
            </a:r>
            <a:r>
              <a:rPr lang="ru-RU" sz="2000" i="1" dirty="0" smtClean="0"/>
              <a:t>жизненно – важная потребность человека, процесс обеспечивающий непрерывное поступление в организм кислорода и выведение наружу углекислого газа и водяных паров.</a:t>
            </a:r>
          </a:p>
          <a:p>
            <a:pPr algn="just"/>
            <a:r>
              <a:rPr lang="ru-RU" sz="2000" b="1" dirty="0" smtClean="0"/>
              <a:t>Различают дыхание:</a:t>
            </a:r>
          </a:p>
          <a:p>
            <a:pPr marL="0" indent="0" algn="just">
              <a:buNone/>
            </a:pPr>
            <a:r>
              <a:rPr lang="ru-RU" sz="2000" dirty="0" smtClean="0"/>
              <a:t>Внешнее (лёгочное) </a:t>
            </a:r>
            <a:r>
              <a:rPr lang="ru-RU" sz="2000" i="1" dirty="0" smtClean="0"/>
              <a:t>– доставка кислорода в кровь </a:t>
            </a:r>
            <a:r>
              <a:rPr lang="ru-RU" sz="2000" dirty="0" smtClean="0"/>
              <a:t>  </a:t>
            </a:r>
          </a:p>
          <a:p>
            <a:pPr marL="0" indent="0" algn="just">
              <a:buNone/>
            </a:pPr>
            <a:r>
              <a:rPr lang="ru-RU" sz="2000" dirty="0" smtClean="0"/>
              <a:t>Внутреннее (тканевое)</a:t>
            </a:r>
            <a:r>
              <a:rPr lang="ru-RU" sz="2000" i="1" dirty="0" smtClean="0"/>
              <a:t> – перенос кислорода из крови к органам и тканям</a:t>
            </a:r>
          </a:p>
          <a:p>
            <a:pPr algn="just"/>
            <a:endParaRPr lang="ru-RU" sz="2000" i="1" dirty="0" smtClean="0"/>
          </a:p>
          <a:p>
            <a:pPr algn="just"/>
            <a:endParaRPr lang="ru-RU" sz="2000" i="1" dirty="0"/>
          </a:p>
        </p:txBody>
      </p:sp>
      <p:pic>
        <p:nvPicPr>
          <p:cNvPr id="3075" name="Picture 3" descr="D:\DR2OTR\Desktop\respiratory-system-cuta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R2OTR\Desktop\liektsiia-gazoobmien-v-lieghkikh-i-tkaniakh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27363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Оценка дыхания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ru-RU" sz="2800" dirty="0" smtClean="0"/>
              <a:t>Совокупность </a:t>
            </a:r>
            <a:r>
              <a:rPr lang="ru-RU" sz="2800" i="1" u="sng" dirty="0" smtClean="0"/>
              <a:t>вдоха</a:t>
            </a:r>
            <a:r>
              <a:rPr lang="ru-RU" sz="2800" dirty="0" smtClean="0"/>
              <a:t> и следующего за ним </a:t>
            </a:r>
            <a:r>
              <a:rPr lang="ru-RU" sz="2800" i="1" u="sng" dirty="0" smtClean="0"/>
              <a:t>выдоха</a:t>
            </a:r>
            <a:r>
              <a:rPr lang="ru-RU" sz="2800" dirty="0" smtClean="0"/>
              <a:t> принимают за </a:t>
            </a:r>
            <a:r>
              <a:rPr lang="ru-RU" sz="2800" i="1" u="sng" dirty="0" smtClean="0"/>
              <a:t>одно дыхательное движение.</a:t>
            </a:r>
          </a:p>
          <a:p>
            <a:r>
              <a:rPr lang="ru-RU" sz="2800" dirty="0" smtClean="0"/>
              <a:t>При оценке дыхания учитывают:</a:t>
            </a:r>
          </a:p>
          <a:p>
            <a:pPr marL="0" indent="0">
              <a:buNone/>
            </a:pPr>
            <a:r>
              <a:rPr lang="ru-RU" sz="2800" dirty="0" smtClean="0"/>
              <a:t>1. </a:t>
            </a:r>
            <a:r>
              <a:rPr lang="ru-RU" sz="2400" i="1" dirty="0" smtClean="0"/>
              <a:t>частоту</a:t>
            </a:r>
          </a:p>
          <a:p>
            <a:pPr marL="0" indent="0">
              <a:buNone/>
            </a:pPr>
            <a:r>
              <a:rPr lang="ru-RU" sz="2400" i="1" dirty="0" smtClean="0"/>
              <a:t>2. ритм</a:t>
            </a:r>
          </a:p>
          <a:p>
            <a:pPr marL="0" indent="0">
              <a:buNone/>
            </a:pPr>
            <a:r>
              <a:rPr lang="ru-RU" sz="2400" i="1" dirty="0" smtClean="0"/>
              <a:t>3. глубину</a:t>
            </a:r>
          </a:p>
          <a:p>
            <a:pPr marL="0" indent="0">
              <a:buNone/>
            </a:pPr>
            <a:r>
              <a:rPr lang="ru-RU" sz="2400" i="1" dirty="0" smtClean="0"/>
              <a:t>4. характер</a:t>
            </a:r>
            <a:endParaRPr lang="ru-RU" sz="2400" i="1" dirty="0"/>
          </a:p>
        </p:txBody>
      </p:sp>
      <p:pic>
        <p:nvPicPr>
          <p:cNvPr id="4098" name="Picture 2" descr="D:\DR2OTR\Desktop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3343"/>
            <a:ext cx="4788024" cy="315897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02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Характеристики дыхания, </a:t>
            </a:r>
            <a:br>
              <a:rPr lang="ru-RU" sz="2800" dirty="0" smtClean="0"/>
            </a:br>
            <a:r>
              <a:rPr lang="ru-RU" sz="2800" dirty="0" smtClean="0"/>
              <a:t>определяемые при его оценке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446859"/>
              </p:ext>
            </p:extLst>
          </p:nvPr>
        </p:nvGraphicFramePr>
        <p:xfrm>
          <a:off x="467544" y="1700808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400" dirty="0" smtClean="0"/>
                        <a:t>Характеристики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 норме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Отклонения от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нормальных показателей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/>
                        <a:t>Частота</a:t>
                      </a:r>
                      <a:r>
                        <a:rPr lang="ru-RU" sz="1400" b="1" i="0" baseline="0" dirty="0" smtClean="0"/>
                        <a:t> </a:t>
                      </a:r>
                      <a:r>
                        <a:rPr lang="ru-RU" sz="1400" i="0" baseline="0" dirty="0" smtClean="0"/>
                        <a:t>– </a:t>
                      </a:r>
                      <a:r>
                        <a:rPr lang="ru-RU" sz="1400" i="1" baseline="0" dirty="0" smtClean="0"/>
                        <a:t>число дыхательных движений в одну минуту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16</a:t>
                      </a:r>
                      <a:r>
                        <a:rPr lang="ru-RU" sz="1600" baseline="0" dirty="0" smtClean="0"/>
                        <a:t> – 20 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больше 20 – </a:t>
                      </a:r>
                      <a:r>
                        <a:rPr lang="ru-RU" sz="1400" b="1" dirty="0" err="1" smtClean="0"/>
                        <a:t>тахипноэ</a:t>
                      </a:r>
                      <a:endParaRPr lang="ru-RU" sz="1400" b="1" dirty="0" smtClean="0"/>
                    </a:p>
                    <a:p>
                      <a:r>
                        <a:rPr lang="ru-RU" sz="1400" dirty="0" smtClean="0"/>
                        <a:t>меньше 16 – </a:t>
                      </a:r>
                      <a:r>
                        <a:rPr lang="ru-RU" sz="1400" b="1" dirty="0" err="1" smtClean="0"/>
                        <a:t>брадипноэ</a:t>
                      </a:r>
                      <a:endParaRPr lang="ru-RU" sz="1400" b="1" dirty="0" smtClean="0"/>
                    </a:p>
                    <a:p>
                      <a:r>
                        <a:rPr lang="ru-RU" sz="1400" b="0" dirty="0" smtClean="0"/>
                        <a:t>отсутствие</a:t>
                      </a:r>
                      <a:r>
                        <a:rPr lang="ru-RU" sz="1400" b="0" baseline="0" dirty="0" smtClean="0"/>
                        <a:t> дыхания - </a:t>
                      </a:r>
                      <a:r>
                        <a:rPr lang="ru-RU" sz="1400" b="1" baseline="0" dirty="0" smtClean="0"/>
                        <a:t>апноэ</a:t>
                      </a:r>
                      <a:endParaRPr lang="ru-RU" sz="1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Ритм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i="1" dirty="0" smtClean="0"/>
                        <a:t>регулярность вдохов и выдохов</a:t>
                      </a:r>
                      <a:r>
                        <a:rPr lang="ru-RU" sz="1400" i="1" baseline="0" dirty="0" smtClean="0"/>
                        <a:t> через определённые промежутки времени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Ритмичное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Аритмичное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Глубина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– </a:t>
                      </a:r>
                      <a:r>
                        <a:rPr lang="ru-RU" sz="1400" i="1" baseline="0" dirty="0" smtClean="0"/>
                        <a:t>объём вдыхаемого и выдыхаемого воздуха в состоянии покоя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Нормальная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Поверхностное </a:t>
                      </a:r>
                      <a:r>
                        <a:rPr lang="ru-RU" sz="1400" baseline="0" dirty="0" smtClean="0"/>
                        <a:t> - </a:t>
                      </a:r>
                      <a:r>
                        <a:rPr lang="ru-RU" sz="1400" b="1" dirty="0" err="1" smtClean="0"/>
                        <a:t>гипопноэ</a:t>
                      </a:r>
                      <a:endParaRPr lang="ru-RU" sz="1400" b="1" dirty="0" smtClean="0"/>
                    </a:p>
                    <a:p>
                      <a:r>
                        <a:rPr lang="ru-RU" sz="1400" dirty="0" smtClean="0"/>
                        <a:t>Глубокое –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dirty="0" err="1" smtClean="0"/>
                        <a:t>гиперпноэ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653136"/>
            <a:ext cx="81898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Типы дыхания</a:t>
            </a:r>
            <a:r>
              <a:rPr lang="ru-RU" sz="1600" dirty="0" smtClean="0"/>
              <a:t>:</a:t>
            </a:r>
          </a:p>
          <a:p>
            <a:endParaRPr lang="ru-RU" sz="800" dirty="0" smtClean="0"/>
          </a:p>
          <a:p>
            <a:pPr algn="just"/>
            <a:r>
              <a:rPr lang="ru-RU" sz="1600" dirty="0" smtClean="0"/>
              <a:t>Грудное</a:t>
            </a:r>
            <a:r>
              <a:rPr lang="ru-RU" sz="1400" dirty="0" smtClean="0"/>
              <a:t> – </a:t>
            </a:r>
            <a:r>
              <a:rPr lang="ru-RU" sz="1400" i="1" dirty="0" smtClean="0"/>
              <a:t>дыхательные движения осуществляются в основном за счёт сокращения межрёберных мышц</a:t>
            </a:r>
          </a:p>
          <a:p>
            <a:pPr algn="just"/>
            <a:r>
              <a:rPr lang="ru-RU" sz="1600" dirty="0" smtClean="0"/>
              <a:t>Брюшное</a:t>
            </a:r>
            <a:r>
              <a:rPr lang="ru-RU" sz="1400" dirty="0" smtClean="0"/>
              <a:t> – </a:t>
            </a:r>
            <a:r>
              <a:rPr lang="ru-RU" sz="1400" i="1" dirty="0" smtClean="0"/>
              <a:t>дыхательные движения совершаются в основном за счёт диафрагмы и мышц брюшной стенки</a:t>
            </a:r>
          </a:p>
          <a:p>
            <a:pPr algn="just"/>
            <a:r>
              <a:rPr lang="ru-RU" sz="1600" dirty="0" smtClean="0"/>
              <a:t>Смешанное</a:t>
            </a:r>
            <a:r>
              <a:rPr lang="ru-RU" sz="1400" dirty="0" smtClean="0"/>
              <a:t> – </a:t>
            </a:r>
            <a:r>
              <a:rPr lang="ru-RU" sz="1400" i="1" dirty="0" smtClean="0"/>
              <a:t>дыхательные движения совершаются одновременно при помощи сокращения межрёберных мышц и диафрагмы</a:t>
            </a:r>
          </a:p>
        </p:txBody>
      </p:sp>
    </p:spTree>
    <p:extLst>
      <p:ext uri="{BB962C8B-B14F-4D97-AF65-F5344CB8AC3E}">
        <p14:creationId xmlns:p14="http://schemas.microsoft.com/office/powerpoint/2010/main" val="25410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Выполнение подсчёта </a:t>
            </a:r>
            <a:br>
              <a:rPr lang="ru-RU" sz="3200" dirty="0" smtClean="0"/>
            </a:br>
            <a:r>
              <a:rPr lang="ru-RU" sz="3200" dirty="0" smtClean="0"/>
              <a:t>частоты дыхательных движений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Пациент принимает положение лёжа или сидя – так, чтобы была видна верхняя часть грудной клетки и </a:t>
            </a:r>
            <a:r>
              <a:rPr lang="ru-RU" sz="2000" dirty="0" smtClean="0"/>
              <a:t>живота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Определение частоты дыхательных движений и </a:t>
            </a:r>
          </a:p>
          <a:p>
            <a:pPr marL="0" indent="0">
              <a:buNone/>
            </a:pPr>
            <a:r>
              <a:rPr lang="ru-RU" sz="2000" dirty="0"/>
              <a:t>о</a:t>
            </a:r>
            <a:r>
              <a:rPr lang="ru-RU" sz="2000" dirty="0" smtClean="0"/>
              <a:t>ценку характеристик дыхания проводят незаметно для пациента с целью </a:t>
            </a:r>
            <a:r>
              <a:rPr lang="ru-RU" sz="2000" dirty="0" err="1" smtClean="0"/>
              <a:t>недопускания</a:t>
            </a:r>
            <a:r>
              <a:rPr lang="ru-RU" sz="2000" dirty="0" smtClean="0"/>
              <a:t> </a:t>
            </a:r>
            <a:r>
              <a:rPr lang="ru-RU" sz="2000" dirty="0" smtClean="0"/>
              <a:t>изменения качества дыхания пациентом.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Необходимо подсчитать число подъемов </a:t>
            </a:r>
          </a:p>
          <a:p>
            <a:pPr marL="0" indent="0">
              <a:buNone/>
            </a:pPr>
            <a:r>
              <a:rPr lang="ru-RU" sz="2000" dirty="0"/>
              <a:t>г</a:t>
            </a:r>
            <a:r>
              <a:rPr lang="ru-RU" sz="2000" dirty="0" smtClean="0"/>
              <a:t>рудной клетки в течение одной минуты, оценить </a:t>
            </a:r>
          </a:p>
          <a:p>
            <a:pPr marL="0" indent="0">
              <a:buNone/>
            </a:pPr>
            <a:r>
              <a:rPr lang="ru-RU" sz="2000" dirty="0"/>
              <a:t>о</a:t>
            </a:r>
            <a:r>
              <a:rPr lang="ru-RU" sz="2000" dirty="0" smtClean="0"/>
              <a:t>сновные характеристики дыхания: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р</a:t>
            </a:r>
            <a:r>
              <a:rPr lang="ru-RU" sz="2000" dirty="0" smtClean="0"/>
              <a:t>итм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г</a:t>
            </a:r>
            <a:r>
              <a:rPr lang="ru-RU" sz="2000" dirty="0" smtClean="0"/>
              <a:t>лубину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х</a:t>
            </a:r>
            <a:r>
              <a:rPr lang="ru-RU" sz="2000" dirty="0" smtClean="0"/>
              <a:t>арактер (тип)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Показатели регистрируются в температурном</a:t>
            </a:r>
          </a:p>
          <a:p>
            <a:pPr marL="0" indent="0">
              <a:buNone/>
            </a:pPr>
            <a:r>
              <a:rPr lang="ru-RU" sz="2000" dirty="0"/>
              <a:t>л</a:t>
            </a:r>
            <a:r>
              <a:rPr lang="ru-RU" sz="2000" dirty="0" smtClean="0"/>
              <a:t>исте или листе динамического наблюдения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D:\DR2OTR\Desktop\5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171825" cy="20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Одышка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i="1" dirty="0" err="1" smtClean="0"/>
              <a:t>Защитно</a:t>
            </a:r>
            <a:r>
              <a:rPr lang="ru-RU" sz="2400" b="1" i="1" dirty="0" smtClean="0"/>
              <a:t>–приспособительный </a:t>
            </a:r>
            <a:r>
              <a:rPr lang="ru-RU" sz="2400" b="1" i="1" dirty="0" smtClean="0"/>
              <a:t>механизм, при помощи которого восполняется недостаток кислорода и выделяется избыток углекислого газа </a:t>
            </a:r>
          </a:p>
          <a:p>
            <a:pPr marL="0" indent="0">
              <a:buNone/>
            </a:pPr>
            <a:r>
              <a:rPr lang="ru-RU" sz="2400" b="1" i="1" dirty="0" smtClean="0"/>
              <a:t>(нарушение частоты, глубины и ритма дыхания)</a:t>
            </a:r>
          </a:p>
          <a:p>
            <a:pPr marL="0" indent="0">
              <a:buNone/>
            </a:pPr>
            <a:endParaRPr lang="ru-RU" sz="800" i="1" dirty="0" smtClean="0"/>
          </a:p>
          <a:p>
            <a:pPr marL="0" indent="0">
              <a:buNone/>
            </a:pPr>
            <a:r>
              <a:rPr lang="ru-RU" sz="2400" dirty="0" smtClean="0"/>
              <a:t>Физиологическая</a:t>
            </a:r>
            <a:r>
              <a:rPr lang="ru-RU" sz="2400" i="1" dirty="0" smtClean="0"/>
              <a:t> </a:t>
            </a:r>
            <a:r>
              <a:rPr lang="ru-RU" sz="2400" dirty="0" smtClean="0"/>
              <a:t>– </a:t>
            </a:r>
            <a:r>
              <a:rPr lang="ru-RU" sz="2000" i="1" dirty="0" smtClean="0"/>
              <a:t>возникает при физической нагрузке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400" dirty="0" smtClean="0"/>
              <a:t>Патологическая</a:t>
            </a:r>
            <a:r>
              <a:rPr lang="ru-RU" sz="2400" i="1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Инспираторная – </a:t>
            </a:r>
            <a:r>
              <a:rPr lang="ru-RU" sz="2000" i="1" dirty="0" smtClean="0"/>
              <a:t>затруднен вдох</a:t>
            </a:r>
          </a:p>
          <a:p>
            <a:pPr marL="0" indent="0">
              <a:buNone/>
            </a:pPr>
            <a:r>
              <a:rPr lang="ru-RU" sz="2000" i="1" dirty="0" smtClean="0"/>
              <a:t>(попадание инородного тела  в дыхательные </a:t>
            </a:r>
          </a:p>
          <a:p>
            <a:pPr marL="0" indent="0">
              <a:buNone/>
            </a:pPr>
            <a:r>
              <a:rPr lang="ru-RU" sz="2000" i="1" dirty="0" smtClean="0"/>
              <a:t>пути)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Экспираторная – </a:t>
            </a:r>
            <a:r>
              <a:rPr lang="ru-RU" sz="2000" i="1" dirty="0" smtClean="0"/>
              <a:t>затруднен выдох</a:t>
            </a:r>
          </a:p>
          <a:p>
            <a:pPr marL="0" indent="0">
              <a:buNone/>
            </a:pPr>
            <a:r>
              <a:rPr lang="ru-RU" sz="2000" i="1" dirty="0" smtClean="0"/>
              <a:t>(при спазме бронхов и бронхиол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endParaRPr lang="ru-RU" sz="9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Смешанная – </a:t>
            </a:r>
            <a:r>
              <a:rPr lang="ru-RU" sz="2000" i="1" dirty="0" smtClean="0"/>
              <a:t>затруднен вдох и выдох</a:t>
            </a:r>
          </a:p>
          <a:p>
            <a:pPr marL="0" indent="0">
              <a:buNone/>
            </a:pPr>
            <a:r>
              <a:rPr lang="ru-RU" sz="2000" i="1" dirty="0" smtClean="0"/>
              <a:t>(при заболеваниях сердца)</a:t>
            </a:r>
            <a:endParaRPr lang="ru-RU" sz="2000" i="1" dirty="0"/>
          </a:p>
        </p:txBody>
      </p:sp>
      <p:pic>
        <p:nvPicPr>
          <p:cNvPr id="1027" name="Picture 3" descr="D:\DR2OTR\Desktop\Silnaya-ody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567990" cy="2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1669</Words>
  <Application>Microsoft Office PowerPoint</Application>
  <PresentationFormat>Экран (4:3)</PresentationFormat>
  <Paragraphs>336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Бюджетное профессиональное образовательное учреждение Вологодской области Череповецкий медицинский колледж  имени Н. М. Амосова</vt:lpstr>
      <vt:lpstr>Презентация PowerPoint</vt:lpstr>
      <vt:lpstr>Осмотр пациента</vt:lpstr>
      <vt:lpstr>Оценка состояния сознания</vt:lpstr>
      <vt:lpstr>Оценка дыхания</vt:lpstr>
      <vt:lpstr>Оценка дыхания</vt:lpstr>
      <vt:lpstr>Характеристики дыхания,  определяемые при его оценке</vt:lpstr>
      <vt:lpstr>Выполнение подсчёта  частоты дыхательных движений</vt:lpstr>
      <vt:lpstr>Одышка</vt:lpstr>
      <vt:lpstr>Виды патологического дыхания</vt:lpstr>
      <vt:lpstr>План сестринских вмешательств при одышке</vt:lpstr>
      <vt:lpstr>Применение карманного ингалятора</vt:lpstr>
      <vt:lpstr>Внутреннее дыхание</vt:lpstr>
      <vt:lpstr>Артериальный пульс</vt:lpstr>
      <vt:lpstr>Характеристики пульса,  определяемые при его оценке</vt:lpstr>
      <vt:lpstr>Определение пульса на лучевой артерии</vt:lpstr>
      <vt:lpstr>Артериальное давление</vt:lpstr>
      <vt:lpstr>Измерение артериального давления</vt:lpstr>
      <vt:lpstr>Основные правила измерения  артериального давления </vt:lpstr>
      <vt:lpstr>Классификация уровней артериального давления</vt:lpstr>
      <vt:lpstr>.</vt:lpstr>
      <vt:lpstr>Оказание доврачебной помощи при гипертоническом кризе  на основании приказа № 227</vt:lpstr>
      <vt:lpstr>Факторы, приводящие к повышению артериального давления</vt:lpstr>
      <vt:lpstr>Обморок</vt:lpstr>
      <vt:lpstr>План сестринских вмешательств при обмороке</vt:lpstr>
      <vt:lpstr>Вопросы для контроля уровня усвоения знаний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профессиональное образовательное учреждение Вологодской области Череповецкий медицинский колледж  имени Н. М. Амосова</dc:title>
  <dc:creator>Пользователь</dc:creator>
  <cp:lastModifiedBy>Пользователь</cp:lastModifiedBy>
  <cp:revision>80</cp:revision>
  <dcterms:created xsi:type="dcterms:W3CDTF">2018-02-08T13:39:24Z</dcterms:created>
  <dcterms:modified xsi:type="dcterms:W3CDTF">2018-12-25T15:45:54Z</dcterms:modified>
</cp:coreProperties>
</file>