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57" r:id="rId5"/>
    <p:sldId id="258" r:id="rId6"/>
    <p:sldId id="264" r:id="rId7"/>
    <p:sldId id="259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43CE"/>
    <a:srgbClr val="FF6600"/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3.3940209547512201E-2"/>
          <c:y val="3.5555306699515718E-2"/>
          <c:w val="0.5872289225638323"/>
          <c:h val="0.9288893866009685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Человек - Природа 1</c:v>
                </c:pt>
                <c:pt idx="1">
                  <c:v>Человек - Техник 2</c:v>
                </c:pt>
                <c:pt idx="2">
                  <c:v>Человек - Знак 1</c:v>
                </c:pt>
                <c:pt idx="3">
                  <c:v>Человек - Искусство 8</c:v>
                </c:pt>
                <c:pt idx="4">
                  <c:v>Человек - Человек 2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1.4</c:v>
                </c:pt>
                <c:pt idx="3">
                  <c:v>10</c:v>
                </c:pt>
                <c:pt idx="4">
                  <c:v>1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6532643332105901"/>
          <c:y val="0.15872644810884992"/>
          <c:w val="0.3346736161861118"/>
          <c:h val="0.83381851777383564"/>
        </c:manualLayout>
      </c:layout>
      <c:txPr>
        <a:bodyPr/>
        <a:lstStyle/>
        <a:p>
          <a:pPr>
            <a:defRPr sz="1400">
              <a:solidFill>
                <a:srgbClr val="002060"/>
              </a:solidFill>
              <a:latin typeface="Adventure" pitchFamily="2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778A575-B8C1-4D91-B19A-8FBD8F7F88D3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5FC85EE-1A40-4145-8C6A-CC86196B53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A575-B8C1-4D91-B19A-8FBD8F7F88D3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85EE-1A40-4145-8C6A-CC86196B53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A575-B8C1-4D91-B19A-8FBD8F7F88D3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85EE-1A40-4145-8C6A-CC86196B53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778A575-B8C1-4D91-B19A-8FBD8F7F88D3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5FC85EE-1A40-4145-8C6A-CC86196B53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778A575-B8C1-4D91-B19A-8FBD8F7F88D3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5FC85EE-1A40-4145-8C6A-CC86196B53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A575-B8C1-4D91-B19A-8FBD8F7F88D3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85EE-1A40-4145-8C6A-CC86196B53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A575-B8C1-4D91-B19A-8FBD8F7F88D3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85EE-1A40-4145-8C6A-CC86196B53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778A575-B8C1-4D91-B19A-8FBD8F7F88D3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5FC85EE-1A40-4145-8C6A-CC86196B53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A575-B8C1-4D91-B19A-8FBD8F7F88D3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85EE-1A40-4145-8C6A-CC86196B53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778A575-B8C1-4D91-B19A-8FBD8F7F88D3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5FC85EE-1A40-4145-8C6A-CC86196B53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778A575-B8C1-4D91-B19A-8FBD8F7F88D3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5FC85EE-1A40-4145-8C6A-CC86196B53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778A575-B8C1-4D91-B19A-8FBD8F7F88D3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5FC85EE-1A40-4145-8C6A-CC86196B53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nstructorus.ru/karera/kak-vybrat-professiyu-po-dushe.html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okkii.ru/wp-content/gallery/abiturient_main/003.jp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nokkii.ru/wp-content/gallery/abiturient_main/001.jpg" TargetMode="External"/><Relationship Id="rId4" Type="http://schemas.openxmlformats.org/officeDocument/2006/relationships/hyperlink" Target="http://nokkii.ru/wp-content/gallery/abiturient_main/002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8860" y="571480"/>
            <a:ext cx="6072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  <a:latin typeface="Cooper" pitchFamily="2" charset="0"/>
              </a:rPr>
              <a:t>ПРОЕКТ НА ТЕМУ</a:t>
            </a:r>
          </a:p>
          <a:p>
            <a:pPr algn="ctr"/>
            <a:r>
              <a:rPr lang="ru-RU" sz="2400" b="1" dirty="0" smtClean="0">
                <a:solidFill>
                  <a:srgbClr val="00B0F0"/>
                </a:solidFill>
                <a:latin typeface="Cooper" pitchFamily="2" charset="0"/>
              </a:rPr>
              <a:t>«МОЯ БУДУЩАЯ ПРОФЕССИЯ»</a:t>
            </a:r>
            <a:endParaRPr lang="ru-RU" sz="2400" b="1" dirty="0">
              <a:solidFill>
                <a:srgbClr val="00B0F0"/>
              </a:solidFill>
              <a:latin typeface="Cooper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1571612"/>
            <a:ext cx="492922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ndantino script" pitchFamily="2" charset="0"/>
              </a:rPr>
              <a:t>Не профессия выбирает человека,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ndantino script" pitchFamily="2" charset="0"/>
            </a:endParaRPr>
          </a:p>
          <a:p>
            <a:pPr algn="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ndantino script" pitchFamily="2" charset="0"/>
              </a:rPr>
              <a:t>а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ndantino script" pitchFamily="2" charset="0"/>
              </a:rPr>
              <a:t>человек профессию.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cquest Script" pitchFamily="2" charset="0"/>
              </a:rPr>
              <a:t>Сократ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cquest Script" pitchFamily="2" charset="0"/>
            </a:endParaRPr>
          </a:p>
        </p:txBody>
      </p:sp>
      <p:pic>
        <p:nvPicPr>
          <p:cNvPr id="13314" name="Picture 2" descr="http://miroditeli.com.ua/upload/XXR-Ygk12BQ.jpg"/>
          <p:cNvPicPr>
            <a:picLocks noChangeAspect="1" noChangeArrowheads="1"/>
          </p:cNvPicPr>
          <p:nvPr/>
        </p:nvPicPr>
        <p:blipFill>
          <a:blip r:embed="rId2"/>
          <a:srcRect t="3905" r="50825" b="6514"/>
          <a:stretch>
            <a:fillRect/>
          </a:stretch>
        </p:blipFill>
        <p:spPr bwMode="auto">
          <a:xfrm>
            <a:off x="2928926" y="2080245"/>
            <a:ext cx="3286148" cy="448974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15008" y="5072074"/>
            <a:ext cx="342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ndantino script" pitchFamily="2" charset="0"/>
              </a:rPr>
              <a:t>Выполнил</a:t>
            </a:r>
            <a:r>
              <a:rPr lang="ru-RU" dirty="0" smtClean="0">
                <a:latin typeface="Andantino script" pitchFamily="2" charset="0"/>
              </a:rPr>
              <a:t> </a:t>
            </a:r>
            <a:r>
              <a:rPr lang="ru-RU" sz="2000" dirty="0" smtClean="0">
                <a:latin typeface="Andantino script" pitchFamily="2" charset="0"/>
              </a:rPr>
              <a:t>Вадим Бугуриков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Andantino script" pitchFamily="2" charset="0"/>
              </a:rPr>
              <a:t>Руководитель проекта </a:t>
            </a:r>
          </a:p>
          <a:p>
            <a:pPr algn="ctr"/>
            <a:r>
              <a:rPr lang="ru-RU" dirty="0" smtClean="0">
                <a:latin typeface="Andantino script" pitchFamily="2" charset="0"/>
              </a:rPr>
              <a:t>Наталья Михайловна Алексеева</a:t>
            </a:r>
            <a:endParaRPr lang="ru-RU" dirty="0">
              <a:latin typeface="Andantino 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User\Desktop\bigstock-Night-sky-Star-drops-in-night-1160186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858000"/>
          </a:xfrm>
          <a:prstGeom prst="rect">
            <a:avLst/>
          </a:prstGeom>
          <a:noFill/>
        </p:spPr>
      </p:pic>
      <p:sp>
        <p:nvSpPr>
          <p:cNvPr id="8" name="Пятно 1 7"/>
          <p:cNvSpPr/>
          <p:nvPr/>
        </p:nvSpPr>
        <p:spPr>
          <a:xfrm>
            <a:off x="3714744" y="214290"/>
            <a:ext cx="3071834" cy="171451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00"/>
                </a:solidFill>
                <a:latin typeface="Adventure" pitchFamily="2" charset="0"/>
              </a:rPr>
              <a:t>Сформировать правильное понятие о профессии </a:t>
            </a:r>
            <a:endParaRPr lang="ru-RU" sz="1400" dirty="0">
              <a:solidFill>
                <a:srgbClr val="FFFF00"/>
              </a:solidFill>
              <a:latin typeface="Adventure" pitchFamily="2" charset="0"/>
            </a:endParaRPr>
          </a:p>
        </p:txBody>
      </p:sp>
      <p:sp>
        <p:nvSpPr>
          <p:cNvPr id="9" name="Пятно 1 8"/>
          <p:cNvSpPr/>
          <p:nvPr/>
        </p:nvSpPr>
        <p:spPr>
          <a:xfrm>
            <a:off x="5286380" y="1857364"/>
            <a:ext cx="3786214" cy="228601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00"/>
                </a:solidFill>
                <a:latin typeface="Adventure" pitchFamily="2" charset="0"/>
              </a:rPr>
              <a:t>Соотнести требования, которые предъявляет профессия к человеку со своими возможностями и способностями</a:t>
            </a:r>
            <a:r>
              <a:rPr lang="ru-RU" sz="1400" dirty="0" smtClean="0">
                <a:solidFill>
                  <a:srgbClr val="FF0000"/>
                </a:solidFill>
                <a:latin typeface="Adventure" pitchFamily="2" charset="0"/>
              </a:rPr>
              <a:t>.</a:t>
            </a:r>
            <a:endParaRPr lang="ru-RU" sz="1400" dirty="0">
              <a:solidFill>
                <a:srgbClr val="FF0000"/>
              </a:solidFill>
              <a:latin typeface="Adventure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285729"/>
            <a:ext cx="2714644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dventure" pitchFamily="2" charset="0"/>
              </a:rPr>
              <a:t>Цели проекта</a:t>
            </a:r>
            <a:endParaRPr lang="ru-RU" sz="2400" b="1" dirty="0">
              <a:solidFill>
                <a:schemeClr val="accent4">
                  <a:lumMod val="20000"/>
                  <a:lumOff val="80000"/>
                </a:schemeClr>
              </a:solidFill>
              <a:latin typeface="Adventure" pitchFamily="2" charset="0"/>
            </a:endParaRPr>
          </a:p>
        </p:txBody>
      </p:sp>
      <p:sp>
        <p:nvSpPr>
          <p:cNvPr id="13" name="Пятно 2 12"/>
          <p:cNvSpPr/>
          <p:nvPr/>
        </p:nvSpPr>
        <p:spPr>
          <a:xfrm>
            <a:off x="285720" y="1000108"/>
            <a:ext cx="2571768" cy="142876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FFFF00"/>
                </a:solidFill>
                <a:latin typeface="Adventure" pitchFamily="2" charset="0"/>
              </a:rPr>
              <a:t>Изучить особенности профессии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2976" y="3500438"/>
            <a:ext cx="2714644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dventure" pitchFamily="2" charset="0"/>
              </a:rPr>
              <a:t>Гипотеза</a:t>
            </a:r>
            <a:endParaRPr lang="ru-RU" sz="2400" b="1" dirty="0">
              <a:solidFill>
                <a:schemeClr val="accent4">
                  <a:lumMod val="20000"/>
                  <a:lumOff val="80000"/>
                </a:schemeClr>
              </a:solidFill>
              <a:latin typeface="Adventure" pitchFamily="2" charset="0"/>
            </a:endParaRPr>
          </a:p>
        </p:txBody>
      </p:sp>
      <p:sp>
        <p:nvSpPr>
          <p:cNvPr id="11" name="Пятно 2 10"/>
          <p:cNvSpPr/>
          <p:nvPr/>
        </p:nvSpPr>
        <p:spPr>
          <a:xfrm>
            <a:off x="0" y="3929066"/>
            <a:ext cx="5000628" cy="250033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latin typeface="Adventure" pitchFamily="2" charset="0"/>
              </a:rPr>
              <a:t>Выбор профессии – дело жизни, а правильно выбранная профессия – это ощущение счастья.</a:t>
            </a:r>
            <a:endParaRPr lang="ru-RU" sz="1400" b="1" dirty="0">
              <a:solidFill>
                <a:srgbClr val="FFFF00"/>
              </a:solidFill>
              <a:latin typeface="Adventure" pitchFamily="2" charset="0"/>
            </a:endParaRPr>
          </a:p>
        </p:txBody>
      </p:sp>
      <p:sp>
        <p:nvSpPr>
          <p:cNvPr id="15" name="Выноска-облако 14"/>
          <p:cNvSpPr/>
          <p:nvPr/>
        </p:nvSpPr>
        <p:spPr>
          <a:xfrm>
            <a:off x="5143504" y="4357694"/>
            <a:ext cx="3714776" cy="178595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dventure" pitchFamily="2" charset="0"/>
              </a:rPr>
              <a:t>Хорошо работается, когда любишь свою профессию, с увлечением занимаешься ею.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dventure" pitchFamily="2" charset="0"/>
              </a:rPr>
              <a:t>Ю. Гагарин </a:t>
            </a:r>
            <a:endParaRPr lang="ru-RU" sz="1600" b="1" dirty="0">
              <a:solidFill>
                <a:srgbClr val="C00000"/>
              </a:solidFill>
              <a:latin typeface="Adventur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5918" y="428604"/>
            <a:ext cx="692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Adventure" pitchFamily="2" charset="0"/>
              </a:rPr>
              <a:t>Давайте познакомимся</a:t>
            </a:r>
            <a:endParaRPr lang="ru-RU" sz="3200" b="1" dirty="0">
              <a:solidFill>
                <a:schemeClr val="accent1"/>
              </a:solidFill>
              <a:latin typeface="Adventure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7620" y="857232"/>
            <a:ext cx="500066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 smtClean="0">
              <a:latin typeface="Monotype Corsiva" pitchFamily="66" charset="0"/>
            </a:endParaRPr>
          </a:p>
          <a:p>
            <a:pPr algn="just"/>
            <a:r>
              <a:rPr lang="ru-RU" dirty="0" smtClean="0">
                <a:latin typeface="Adventure" pitchFamily="2" charset="0"/>
              </a:rPr>
              <a:t>Здравствуйте! Меня зовут Вадим Бугуриков, мне 11 лет, я учусь в 4 классе. Больше всего я люблю рисовать.  Когда я рисую, то я словно нахожусь в другом мире. Этот мир волшебный, добрый, в нём  все всегда улыбаются, а места для печали в нём нет.  Я рисую всё, что вижу вокруг себя: цветы, животных, друзей, родителей, сказочных персонажей. Мои родители мне рассказывали, что рисовать я начал с малых лет. В нашей семье очень хорошо рисует  моя тётя. Часто мы с ней рисуем вместе, она мне помогает, показывает как сделать лучше. В жизни каждого человека рано или поздно всегда возникает вопрос выбора профессии. Для себя я уже определил, что обязательно буду художником. Я буду дарить людям красоту и прекрасное настроение.</a:t>
            </a:r>
          </a:p>
          <a:p>
            <a:pPr algn="just"/>
            <a:endParaRPr lang="ru-RU" dirty="0"/>
          </a:p>
        </p:txBody>
      </p:sp>
      <p:pic>
        <p:nvPicPr>
          <p:cNvPr id="6146" name="Picture 2" descr="https://im0-tub-ru.yandex.net/i?id=9c67a33ec044a50fca409fb8bdf0a556&amp;n=13&amp;exp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811" y="1227824"/>
            <a:ext cx="3053619" cy="39156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Без названия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5096492" cy="38576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71736" y="285728"/>
            <a:ext cx="6357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6600"/>
                </a:solidFill>
                <a:latin typeface="Adventure" pitchFamily="2" charset="0"/>
              </a:rPr>
              <a:t>Определение профессионального типа личности </a:t>
            </a:r>
            <a:endParaRPr lang="ru-RU" sz="2000" dirty="0">
              <a:solidFill>
                <a:srgbClr val="FF6600"/>
              </a:solidFill>
              <a:latin typeface="Adventur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9190" y="1071546"/>
            <a:ext cx="392909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Adventure" pitchFamily="2" charset="0"/>
              </a:rPr>
              <a:t>Артистический тип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B050"/>
                </a:solidFill>
                <a:latin typeface="Adventure" pitchFamily="2" charset="0"/>
              </a:rPr>
              <a:t>Характерные особенности: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B050"/>
                </a:solidFill>
                <a:latin typeface="Adventure" pitchFamily="2" charset="0"/>
              </a:rPr>
              <a:t>эмоциональная чувствительность;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B050"/>
                </a:solidFill>
                <a:latin typeface="Adventure" pitchFamily="2" charset="0"/>
              </a:rPr>
              <a:t>развитая интуиция и воображение.</a:t>
            </a:r>
          </a:p>
          <a:p>
            <a:endParaRPr lang="ru-RU" dirty="0" smtClean="0">
              <a:solidFill>
                <a:srgbClr val="00B050"/>
              </a:solidFill>
              <a:latin typeface="Adventure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B050"/>
                </a:solidFill>
                <a:latin typeface="Adventure" pitchFamily="2" charset="0"/>
              </a:rPr>
              <a:t>Предпочитаемые профессии связаны с музыкой, изобразительным искусством, кино, литературой, 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Adventure" pitchFamily="2" charset="0"/>
              </a:rPr>
              <a:t>театром.</a:t>
            </a:r>
          </a:p>
          <a:p>
            <a:endParaRPr lang="ru-RU" b="1" dirty="0" smtClean="0">
              <a:solidFill>
                <a:srgbClr val="00B050"/>
              </a:solidFill>
              <a:latin typeface="Adventure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B050"/>
                </a:solidFill>
                <a:latin typeface="Adventure" pitchFamily="2" charset="0"/>
              </a:rPr>
              <a:t>Наивысший приоритет – ТВОРЧЕСКОЕ САМОВЫРАЖЕНИЕ.</a:t>
            </a:r>
          </a:p>
          <a:p>
            <a:pPr>
              <a:buFont typeface="Wingdings" pitchFamily="2" charset="2"/>
              <a:buChar char="Ø"/>
            </a:pPr>
            <a:endParaRPr lang="ru-RU" b="1" dirty="0" smtClean="0">
              <a:solidFill>
                <a:srgbClr val="00B050"/>
              </a:solidFill>
              <a:latin typeface="Adventure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B050"/>
                </a:solidFill>
                <a:latin typeface="Adventure" pitchFamily="2" charset="0"/>
              </a:rPr>
              <a:t>Профессиональные ценности: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B050"/>
                </a:solidFill>
                <a:latin typeface="Adventure" pitchFamily="2" charset="0"/>
              </a:rPr>
              <a:t>оригинальность;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B050"/>
                </a:solidFill>
                <a:latin typeface="Adventure" pitchFamily="2" charset="0"/>
              </a:rPr>
              <a:t>самовыражение;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B050"/>
                </a:solidFill>
                <a:latin typeface="Adventure" pitchFamily="2" charset="0"/>
              </a:rPr>
              <a:t>творческий потенциал;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B050"/>
                </a:solidFill>
                <a:latin typeface="Adventure" pitchFamily="2" charset="0"/>
              </a:rPr>
              <a:t>воображение;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B050"/>
                </a:solidFill>
                <a:latin typeface="Adventure" pitchFamily="2" charset="0"/>
              </a:rPr>
              <a:t>независимость;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B050"/>
                </a:solidFill>
                <a:latin typeface="Adventure" pitchFamily="2" charset="0"/>
              </a:rPr>
              <a:t>красота.</a:t>
            </a:r>
          </a:p>
          <a:p>
            <a:pPr>
              <a:buFont typeface="Wingdings" pitchFamily="2" charset="2"/>
              <a:buChar char="ü"/>
            </a:pPr>
            <a:endParaRPr lang="ru-RU" b="1" dirty="0" smtClean="0">
              <a:solidFill>
                <a:srgbClr val="00B050"/>
              </a:solidFill>
              <a:latin typeface="Adventure" pitchFamily="2" charset="0"/>
            </a:endParaRPr>
          </a:p>
          <a:p>
            <a:pPr>
              <a:buFont typeface="Wingdings" pitchFamily="2" charset="2"/>
              <a:buChar char="ü"/>
            </a:pPr>
            <a:endParaRPr lang="ru-RU" dirty="0" smtClean="0">
              <a:solidFill>
                <a:srgbClr val="CC3300"/>
              </a:solidFill>
              <a:latin typeface="Adventure" pitchFamily="2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0" y="0"/>
            <a:ext cx="3143240" cy="1714488"/>
          </a:xfrm>
          <a:prstGeom prst="cloudCallo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Мой уникальный код личности, </a:t>
            </a:r>
          </a:p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известный как 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The Holland Code</a:t>
            </a:r>
          </a:p>
          <a:p>
            <a:pPr algn="ctr"/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1214422"/>
            <a:ext cx="357190" cy="14287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14348" y="1142984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B050"/>
                </a:solidFill>
              </a:rPr>
              <a:t>артистический</a:t>
            </a:r>
            <a:endParaRPr lang="ru-RU" sz="1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285728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6600"/>
                </a:solidFill>
                <a:latin typeface="Adventure" pitchFamily="2" charset="0"/>
              </a:rPr>
              <a:t>Определение типа профессии</a:t>
            </a:r>
            <a:endParaRPr lang="ru-RU" sz="2400" b="1" dirty="0">
              <a:solidFill>
                <a:srgbClr val="FF6600"/>
              </a:solidFill>
              <a:latin typeface="Adventure" pitchFamily="2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500298" y="785794"/>
          <a:ext cx="5572164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Выноска-облако 6"/>
          <p:cNvSpPr/>
          <p:nvPr/>
        </p:nvSpPr>
        <p:spPr>
          <a:xfrm>
            <a:off x="285720" y="285728"/>
            <a:ext cx="2714644" cy="1428760"/>
          </a:xfrm>
          <a:prstGeom prst="cloudCallo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2">
                    <a:lumMod val="90000"/>
                  </a:schemeClr>
                </a:solidFill>
                <a:latin typeface="Adventure" pitchFamily="2" charset="0"/>
              </a:rPr>
              <a:t>Мой тип профессии 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90000"/>
                  </a:schemeClr>
                </a:solidFill>
                <a:latin typeface="Adventure" pitchFamily="2" charset="0"/>
              </a:rPr>
              <a:t>«Человек – Искусство»</a:t>
            </a:r>
            <a:endParaRPr lang="ru-RU" sz="1600" b="1" dirty="0">
              <a:solidFill>
                <a:schemeClr val="bg2">
                  <a:lumMod val="90000"/>
                </a:schemeClr>
              </a:solidFill>
              <a:latin typeface="Adventure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9058" y="4714884"/>
            <a:ext cx="3714776" cy="1754326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dventure" pitchFamily="2" charset="0"/>
              </a:rPr>
              <a:t>«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Adventure" pitchFamily="2" charset="0"/>
              </a:rPr>
              <a:t>Как хорошо когда у человека есть возможность 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dventure" pitchFamily="2" charset="0"/>
                <a:hlinkClick r:id="rId3"/>
              </a:rPr>
              <a:t>выбрать себе профессию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dventure" pitchFamily="2" charset="0"/>
              </a:rPr>
              <a:t> 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Adventure" pitchFamily="2" charset="0"/>
              </a:rPr>
              <a:t>не по необходимости, а сообразуясь с душевными склонностями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dventure" pitchFamily="2" charset="0"/>
              </a:rPr>
              <a:t>» </a:t>
            </a:r>
          </a:p>
          <a:p>
            <a:pPr algn="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dventure" pitchFamily="2" charset="0"/>
              </a:rPr>
              <a:t>Али Апшерони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dventur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Выноска-облако 18"/>
          <p:cNvSpPr/>
          <p:nvPr/>
        </p:nvSpPr>
        <p:spPr>
          <a:xfrm>
            <a:off x="0" y="3643314"/>
            <a:ext cx="3214678" cy="2643206"/>
          </a:xfrm>
          <a:prstGeom prst="cloudCallou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86116" y="3000372"/>
            <a:ext cx="4643470" cy="20717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050"/>
                </a:solidFill>
              </a:ln>
            </a:endParaRPr>
          </a:p>
        </p:txBody>
      </p:sp>
      <p:pic>
        <p:nvPicPr>
          <p:cNvPr id="4098" name="Picture 2" descr="http://dhsh3snegiri.com/wp-content/uploads/2014/03/noki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42852"/>
            <a:ext cx="3352800" cy="1438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" name="Выноска-облако 4"/>
          <p:cNvSpPr/>
          <p:nvPr/>
        </p:nvSpPr>
        <p:spPr>
          <a:xfrm>
            <a:off x="0" y="0"/>
            <a:ext cx="3143240" cy="1571612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2243CE"/>
              </a:solidFill>
              <a:latin typeface="Adventure" pitchFamily="2" charset="0"/>
            </a:endParaRPr>
          </a:p>
          <a:p>
            <a:pPr algn="ctr"/>
            <a:r>
              <a:rPr lang="ru-RU" sz="2000" b="1" dirty="0" smtClean="0">
                <a:solidFill>
                  <a:srgbClr val="2243CE"/>
                </a:solidFill>
                <a:latin typeface="Adventure" pitchFamily="2" charset="0"/>
              </a:rPr>
              <a:t>Выбор учебного заведения…</a:t>
            </a:r>
          </a:p>
          <a:p>
            <a:pPr algn="ctr"/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3286116" y="642918"/>
            <a:ext cx="92869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гнутая вправо стрелка 10"/>
          <p:cNvSpPr/>
          <p:nvPr/>
        </p:nvSpPr>
        <p:spPr>
          <a:xfrm>
            <a:off x="7929586" y="857232"/>
            <a:ext cx="571504" cy="128588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>
          <a:xfrm>
            <a:off x="4429124" y="1928802"/>
            <a:ext cx="3357586" cy="571504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dventure" pitchFamily="2" charset="0"/>
              </a:rPr>
              <a:t>Отделение декоративно – прикладного искусства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Adventure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57554" y="300037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latin typeface="Adventure" pitchFamily="2" charset="0"/>
              </a:rPr>
              <a:t>Специальность: 54.02.02. Декоративно-прикладное искусство и народные промыслы.</a:t>
            </a:r>
            <a:endParaRPr lang="ru-RU" sz="1400" dirty="0" smtClean="0">
              <a:latin typeface="Adventure" pitchFamily="2" charset="0"/>
            </a:endParaRPr>
          </a:p>
          <a:p>
            <a:r>
              <a:rPr lang="ru-RU" sz="1400" b="1" dirty="0" smtClean="0">
                <a:latin typeface="Adventure" pitchFamily="2" charset="0"/>
              </a:rPr>
              <a:t>Квалификация</a:t>
            </a:r>
            <a:r>
              <a:rPr lang="ru-RU" sz="1400" dirty="0" smtClean="0">
                <a:latin typeface="Adventure" pitchFamily="2" charset="0"/>
              </a:rPr>
              <a:t>: Художник-мастер, преподаватель.</a:t>
            </a:r>
          </a:p>
          <a:p>
            <a:r>
              <a:rPr lang="ru-RU" sz="1400" b="1" dirty="0" smtClean="0">
                <a:latin typeface="Adventure" pitchFamily="2" charset="0"/>
              </a:rPr>
              <a:t>Форма обучения</a:t>
            </a:r>
            <a:r>
              <a:rPr lang="ru-RU" sz="1400" dirty="0" smtClean="0">
                <a:latin typeface="Adventure" pitchFamily="2" charset="0"/>
              </a:rPr>
              <a:t>: очная, на базе 9 классов. Срок обучения – 3 года 10 месяцев.</a:t>
            </a:r>
          </a:p>
          <a:p>
            <a:r>
              <a:rPr lang="ru-RU" sz="1400" b="1" dirty="0" smtClean="0">
                <a:latin typeface="Adventure" pitchFamily="2" charset="0"/>
              </a:rPr>
              <a:t>Вступительные испытания</a:t>
            </a:r>
            <a:r>
              <a:rPr lang="ru-RU" sz="1400" dirty="0" smtClean="0">
                <a:latin typeface="Adventure" pitchFamily="2" charset="0"/>
              </a:rPr>
              <a:t>: </a:t>
            </a:r>
            <a:r>
              <a:rPr lang="ru-RU" sz="1400" u="sng" dirty="0" smtClean="0">
                <a:latin typeface="Adventure" pitchFamily="2" charset="0"/>
                <a:hlinkClick r:id="rId3" tooltip="Рисунок (натюрморт из геометрических фигур)"/>
              </a:rPr>
              <a:t>Рисунок</a:t>
            </a:r>
            <a:r>
              <a:rPr lang="ru-RU" sz="1400" dirty="0" smtClean="0">
                <a:latin typeface="Adventure" pitchFamily="2" charset="0"/>
              </a:rPr>
              <a:t> (натюрморт из геометрических фигур); </a:t>
            </a:r>
            <a:r>
              <a:rPr lang="ru-RU" sz="1400" u="sng" dirty="0" smtClean="0">
                <a:latin typeface="Adventure" pitchFamily="2" charset="0"/>
                <a:hlinkClick r:id="rId4" tooltip="Живопись (натюрморт из предметов быта)"/>
              </a:rPr>
              <a:t>Живопись</a:t>
            </a:r>
            <a:r>
              <a:rPr lang="ru-RU" sz="1400" dirty="0" smtClean="0">
                <a:latin typeface="Adventure" pitchFamily="2" charset="0"/>
              </a:rPr>
              <a:t> (натюрморт из предметов быта); </a:t>
            </a:r>
            <a:r>
              <a:rPr lang="ru-RU" sz="1400" u="sng" dirty="0" smtClean="0">
                <a:latin typeface="Adventure" pitchFamily="2" charset="0"/>
                <a:hlinkClick r:id="rId5" tooltip="Композиция (декоративная)"/>
              </a:rPr>
              <a:t>Композиция</a:t>
            </a:r>
            <a:r>
              <a:rPr lang="ru-RU" sz="1400" dirty="0" smtClean="0">
                <a:latin typeface="Adventure" pitchFamily="2" charset="0"/>
              </a:rPr>
              <a:t> (декоративная).</a:t>
            </a:r>
            <a:endParaRPr lang="ru-RU" sz="1400" dirty="0">
              <a:latin typeface="Adventure" pitchFamily="2" charset="0"/>
            </a:endParaRPr>
          </a:p>
        </p:txBody>
      </p:sp>
      <p:sp>
        <p:nvSpPr>
          <p:cNvPr id="15" name="Выгнутая вправо стрелка 14"/>
          <p:cNvSpPr/>
          <p:nvPr/>
        </p:nvSpPr>
        <p:spPr>
          <a:xfrm>
            <a:off x="8001024" y="2285992"/>
            <a:ext cx="642942" cy="207170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3929066"/>
            <a:ext cx="2571768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Adventure" pitchFamily="2" charset="0"/>
              </a:rPr>
              <a:t>“Вот, что я тебе скажу — забудь о проторенной дорожке. Если ты действительно хочешь взлететь, то брось все силы на то, что тебя по-настоящему зажигает. Не проходи мимо своего призвания.  У каждого оно есть. Прислушайся к своему сердцу  и успех обязательно придет</a:t>
            </a:r>
            <a:r>
              <a:rPr lang="ru-RU" sz="1400" i="1" dirty="0" smtClean="0">
                <a:solidFill>
                  <a:srgbClr val="FF0000"/>
                </a:solidFill>
                <a:latin typeface="Adventure" pitchFamily="2" charset="0"/>
              </a:rPr>
              <a:t>”.</a:t>
            </a:r>
            <a:endParaRPr lang="ru-RU" sz="1400" dirty="0" smtClean="0">
              <a:solidFill>
                <a:srgbClr val="FF0000"/>
              </a:solidFill>
              <a:latin typeface="Adventure" pitchFamily="2" charset="0"/>
            </a:endParaRPr>
          </a:p>
          <a:p>
            <a:pPr algn="ctr"/>
            <a:r>
              <a:rPr lang="ru-RU" sz="1200" dirty="0" smtClean="0">
                <a:solidFill>
                  <a:srgbClr val="FF0000"/>
                </a:solidFill>
                <a:latin typeface="Adventure" pitchFamily="2" charset="0"/>
              </a:rPr>
              <a:t>Опра Уинфри</a:t>
            </a:r>
            <a:endParaRPr lang="ru-RU" sz="1200" dirty="0">
              <a:solidFill>
                <a:srgbClr val="FF0000"/>
              </a:solidFill>
              <a:latin typeface="Adventur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stihi.ru/pics/2018/07/26/18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1071546"/>
            <a:ext cx="2714644" cy="20002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214290"/>
            <a:ext cx="5529258" cy="50006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Adventure" pitchFamily="2" charset="0"/>
              </a:rPr>
              <a:t>Выставка</a:t>
            </a:r>
            <a:r>
              <a:rPr lang="ru-RU" sz="2400" dirty="0" smtClean="0">
                <a:solidFill>
                  <a:srgbClr val="00B050"/>
                </a:solidFill>
                <a:latin typeface="Adventure" pitchFamily="2" charset="0"/>
              </a:rPr>
              <a:t> работ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dventure" pitchFamily="2" charset="0"/>
              </a:rPr>
              <a:t>Вадима </a:t>
            </a:r>
            <a:r>
              <a:rPr lang="ru-RU" sz="2400" dirty="0" smtClean="0">
                <a:solidFill>
                  <a:srgbClr val="00B050"/>
                </a:solidFill>
                <a:latin typeface="Adventure" pitchFamily="2" charset="0"/>
              </a:rPr>
              <a:t>Бугурикова </a:t>
            </a:r>
          </a:p>
          <a:p>
            <a:pPr algn="ctr"/>
            <a:r>
              <a:rPr lang="ru-RU" sz="2400" dirty="0" smtClean="0">
                <a:solidFill>
                  <a:srgbClr val="00B050"/>
                </a:solidFill>
                <a:latin typeface="Adventure" pitchFamily="2" charset="0"/>
              </a:rPr>
              <a:t>«</a:t>
            </a:r>
            <a:r>
              <a:rPr lang="ru-RU" sz="2400" dirty="0" smtClean="0">
                <a:solidFill>
                  <a:srgbClr val="FF0000"/>
                </a:solidFill>
                <a:latin typeface="Adventure" pitchFamily="2" charset="0"/>
              </a:rPr>
              <a:t>Радуга</a:t>
            </a:r>
            <a:r>
              <a:rPr lang="ru-RU" sz="2400" dirty="0" smtClean="0">
                <a:solidFill>
                  <a:srgbClr val="00B050"/>
                </a:solidFill>
                <a:latin typeface="Adventure" pitchFamily="2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dventure" pitchFamily="2" charset="0"/>
              </a:rPr>
              <a:t>хорошего</a:t>
            </a:r>
            <a:r>
              <a:rPr lang="ru-RU" sz="2400" dirty="0" smtClean="0">
                <a:solidFill>
                  <a:srgbClr val="00B050"/>
                </a:solidFill>
                <a:latin typeface="Adventure" pitchFamily="2" charset="0"/>
              </a:rPr>
              <a:t>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Adventure" pitchFamily="2" charset="0"/>
              </a:rPr>
              <a:t>настроения</a:t>
            </a:r>
            <a:r>
              <a:rPr lang="ru-RU" sz="2400" dirty="0" smtClean="0">
                <a:solidFill>
                  <a:srgbClr val="00B050"/>
                </a:solidFill>
                <a:latin typeface="Adventure" pitchFamily="2" charset="0"/>
              </a:rPr>
              <a:t>»</a:t>
            </a:r>
          </a:p>
        </p:txBody>
      </p:sp>
      <p:pic>
        <p:nvPicPr>
          <p:cNvPr id="1026" name="Picture 2" descr="C:\Users\User\Desktop\IMG_2384.JPG"/>
          <p:cNvPicPr>
            <a:picLocks noChangeAspect="1" noChangeArrowheads="1"/>
          </p:cNvPicPr>
          <p:nvPr/>
        </p:nvPicPr>
        <p:blipFill>
          <a:blip r:embed="rId3" cstate="print"/>
          <a:srcRect l="5706" t="7135" r="14154" b="8012"/>
          <a:stretch>
            <a:fillRect/>
          </a:stretch>
        </p:blipFill>
        <p:spPr bwMode="auto">
          <a:xfrm>
            <a:off x="714348" y="1214422"/>
            <a:ext cx="2428892" cy="1714512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1857356" y="2928934"/>
            <a:ext cx="1857388" cy="261610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002060"/>
                </a:solidFill>
              </a:rPr>
              <a:t>«Летнее вдохновение»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1071546"/>
            <a:ext cx="2643206" cy="20002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Users\User\Desktop\IMG_2388.JPG"/>
          <p:cNvPicPr>
            <a:picLocks noChangeAspect="1" noChangeArrowheads="1"/>
          </p:cNvPicPr>
          <p:nvPr/>
        </p:nvPicPr>
        <p:blipFill>
          <a:blip r:embed="rId4" cstate="print"/>
          <a:srcRect l="9573" t="8000" r="13094" b="8000"/>
          <a:stretch>
            <a:fillRect/>
          </a:stretch>
        </p:blipFill>
        <p:spPr bwMode="auto">
          <a:xfrm>
            <a:off x="5857884" y="1214422"/>
            <a:ext cx="2386107" cy="1714512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7072330" y="2928934"/>
            <a:ext cx="1857388" cy="261610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002060"/>
                </a:solidFill>
              </a:rPr>
              <a:t>«На поляне»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3357562"/>
            <a:ext cx="2000264" cy="24288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User\Desktop\IMG_2393.JPG"/>
          <p:cNvPicPr>
            <a:picLocks noChangeAspect="1" noChangeArrowheads="1"/>
          </p:cNvPicPr>
          <p:nvPr/>
        </p:nvPicPr>
        <p:blipFill>
          <a:blip r:embed="rId5" cstate="print"/>
          <a:srcRect l="24868" t="9655" r="35444" b="14938"/>
          <a:stretch>
            <a:fillRect/>
          </a:stretch>
        </p:blipFill>
        <p:spPr bwMode="auto">
          <a:xfrm>
            <a:off x="642910" y="3500438"/>
            <a:ext cx="1714512" cy="217171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42844" y="5643578"/>
            <a:ext cx="2071702" cy="261610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002060"/>
                </a:solidFill>
              </a:rPr>
              <a:t>«Вместе весело шагать…»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43702" y="3429000"/>
            <a:ext cx="1928826" cy="23574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C:\Users\User\Desktop\IMG_2395.JPG"/>
          <p:cNvPicPr>
            <a:picLocks noChangeAspect="1" noChangeArrowheads="1"/>
          </p:cNvPicPr>
          <p:nvPr/>
        </p:nvPicPr>
        <p:blipFill>
          <a:blip r:embed="rId6" cstate="print"/>
          <a:srcRect l="27778" t="14549" r="34188" b="13517"/>
          <a:stretch>
            <a:fillRect/>
          </a:stretch>
        </p:blipFill>
        <p:spPr bwMode="auto">
          <a:xfrm>
            <a:off x="6786578" y="3571876"/>
            <a:ext cx="1643074" cy="207170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929454" y="5643578"/>
            <a:ext cx="2071702" cy="261610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002060"/>
                </a:solidFill>
              </a:rPr>
              <a:t>«Волшебница»</a:t>
            </a:r>
            <a:endParaRPr lang="ru-RU" sz="11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82797459.jpg"/>
          <p:cNvPicPr>
            <a:picLocks noChangeAspect="1" noChangeArrowheads="1"/>
          </p:cNvPicPr>
          <p:nvPr/>
        </p:nvPicPr>
        <p:blipFill>
          <a:blip r:embed="rId2"/>
          <a:srcRect l="2343" t="2965" r="2343" b="3124"/>
          <a:stretch>
            <a:fillRect/>
          </a:stretch>
        </p:blipFill>
        <p:spPr bwMode="auto">
          <a:xfrm>
            <a:off x="0" y="-142900"/>
            <a:ext cx="9143999" cy="7000900"/>
          </a:xfrm>
          <a:prstGeom prst="rect">
            <a:avLst/>
          </a:prstGeom>
          <a:noFill/>
        </p:spPr>
      </p:pic>
      <p:pic>
        <p:nvPicPr>
          <p:cNvPr id="3076" name="Picture 4" descr="C:\Users\User\Desktop\1371640469_solnce2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4244" y="-428652"/>
            <a:ext cx="3379756" cy="350046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14282" y="0"/>
            <a:ext cx="264320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dventure" pitchFamily="2" charset="0"/>
              </a:rPr>
              <a:t>Я рисую небо – </a:t>
            </a:r>
            <a:br>
              <a:rPr lang="ru-RU" sz="2000" dirty="0" smtClean="0">
                <a:solidFill>
                  <a:srgbClr val="C00000"/>
                </a:solidFill>
                <a:latin typeface="Adventure" pitchFamily="2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dventure" pitchFamily="2" charset="0"/>
              </a:rPr>
              <a:t>Небо с облаками.</a:t>
            </a:r>
            <a:br>
              <a:rPr lang="ru-RU" sz="2000" dirty="0" smtClean="0">
                <a:solidFill>
                  <a:srgbClr val="C00000"/>
                </a:solidFill>
                <a:latin typeface="Adventure" pitchFamily="2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dventure" pitchFamily="2" charset="0"/>
              </a:rPr>
              <a:t>Радугу и солнце</a:t>
            </a:r>
            <a:br>
              <a:rPr lang="ru-RU" sz="2000" dirty="0" smtClean="0">
                <a:solidFill>
                  <a:srgbClr val="C00000"/>
                </a:solidFill>
                <a:latin typeface="Adventure" pitchFamily="2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dventure" pitchFamily="2" charset="0"/>
              </a:rPr>
              <a:t>Яркими цветами.</a:t>
            </a:r>
            <a:br>
              <a:rPr lang="ru-RU" sz="2000" dirty="0" smtClean="0">
                <a:solidFill>
                  <a:srgbClr val="C00000"/>
                </a:solidFill>
                <a:latin typeface="Adventure" pitchFamily="2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dventure" pitchFamily="2" charset="0"/>
              </a:rPr>
              <a:t>Тучку нарисую</a:t>
            </a:r>
            <a:br>
              <a:rPr lang="ru-RU" sz="2000" dirty="0" smtClean="0">
                <a:solidFill>
                  <a:srgbClr val="C00000"/>
                </a:solidFill>
                <a:latin typeface="Adventure" pitchFamily="2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dventure" pitchFamily="2" charset="0"/>
              </a:rPr>
              <a:t>С каплями дождя…</a:t>
            </a:r>
            <a:br>
              <a:rPr lang="ru-RU" sz="2000" dirty="0" smtClean="0">
                <a:solidFill>
                  <a:srgbClr val="C00000"/>
                </a:solidFill>
                <a:latin typeface="Adventure" pitchFamily="2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dventure" pitchFamily="2" charset="0"/>
              </a:rPr>
              <a:t>Землю голубую</a:t>
            </a:r>
            <a:br>
              <a:rPr lang="ru-RU" sz="2000" dirty="0" smtClean="0">
                <a:solidFill>
                  <a:srgbClr val="C00000"/>
                </a:solidFill>
                <a:latin typeface="Adventure" pitchFamily="2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dventure" pitchFamily="2" charset="0"/>
              </a:rPr>
              <a:t>Подарю вам я!</a:t>
            </a:r>
            <a:br>
              <a:rPr lang="ru-RU" sz="2000" dirty="0" smtClean="0">
                <a:solidFill>
                  <a:srgbClr val="C00000"/>
                </a:solidFill>
                <a:latin typeface="Adventure" pitchFamily="2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dventure" pitchFamily="2" charset="0"/>
              </a:rPr>
              <a:t>Пусть летают птицы</a:t>
            </a:r>
            <a:br>
              <a:rPr lang="ru-RU" sz="2000" dirty="0" smtClean="0">
                <a:solidFill>
                  <a:srgbClr val="C00000"/>
                </a:solidFill>
                <a:latin typeface="Adventure" pitchFamily="2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dventure" pitchFamily="2" charset="0"/>
              </a:rPr>
              <a:t>И ручей журчит!</a:t>
            </a:r>
            <a:br>
              <a:rPr lang="ru-RU" sz="2000" dirty="0" smtClean="0">
                <a:solidFill>
                  <a:srgbClr val="C00000"/>
                </a:solidFill>
                <a:latin typeface="Adventure" pitchFamily="2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dventure" pitchFamily="2" charset="0"/>
              </a:rPr>
              <a:t>Каждый мой рисунок</a:t>
            </a:r>
            <a:br>
              <a:rPr lang="ru-RU" sz="2000" dirty="0" smtClean="0">
                <a:solidFill>
                  <a:srgbClr val="C00000"/>
                </a:solidFill>
                <a:latin typeface="Adventure" pitchFamily="2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dventure" pitchFamily="2" charset="0"/>
              </a:rPr>
              <a:t>Что-то говорит!</a:t>
            </a:r>
            <a:br>
              <a:rPr lang="ru-RU" sz="2000" dirty="0" smtClean="0">
                <a:solidFill>
                  <a:srgbClr val="C00000"/>
                </a:solidFill>
                <a:latin typeface="Adventure" pitchFamily="2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dventure" pitchFamily="2" charset="0"/>
              </a:rPr>
              <a:t>Счастливы все будут,</a:t>
            </a:r>
            <a:br>
              <a:rPr lang="ru-RU" sz="2000" dirty="0" smtClean="0">
                <a:solidFill>
                  <a:srgbClr val="C00000"/>
                </a:solidFill>
                <a:latin typeface="Adventure" pitchFamily="2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dventure" pitchFamily="2" charset="0"/>
              </a:rPr>
              <a:t>Запоёт душа!</a:t>
            </a:r>
            <a:br>
              <a:rPr lang="ru-RU" sz="2000" dirty="0" smtClean="0">
                <a:solidFill>
                  <a:srgbClr val="C00000"/>
                </a:solidFill>
                <a:latin typeface="Adventure" pitchFamily="2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dventure" pitchFamily="2" charset="0"/>
              </a:rPr>
              <a:t>Дорогие люди,</a:t>
            </a:r>
            <a:br>
              <a:rPr lang="ru-RU" sz="2000" dirty="0" smtClean="0">
                <a:solidFill>
                  <a:srgbClr val="C00000"/>
                </a:solidFill>
                <a:latin typeface="Adventure" pitchFamily="2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dventure" pitchFamily="2" charset="0"/>
              </a:rPr>
              <a:t>Мир дарю вам я!</a:t>
            </a:r>
            <a:endParaRPr lang="ru-RU" sz="2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pic>
        <p:nvPicPr>
          <p:cNvPr id="1026" name="Picture 2" descr="https://yt3.ggpht.com/a-/AN66SAz3Gj9wvBMKSZB7Ga1PFbekj0OZC20DwzW1Yw=s900-mo-c-c0xffffffff-rj-k-n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2000240"/>
            <a:ext cx="2786082" cy="27860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coolSlant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1240</TotalTime>
  <Words>408</Words>
  <Application>Microsoft Office PowerPoint</Application>
  <PresentationFormat>Экран (4:3)</PresentationFormat>
  <Paragraphs>61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127</cp:revision>
  <dcterms:created xsi:type="dcterms:W3CDTF">2018-12-12T07:29:16Z</dcterms:created>
  <dcterms:modified xsi:type="dcterms:W3CDTF">2019-01-21T03:32:59Z</dcterms:modified>
</cp:coreProperties>
</file>