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Физико-математический профиль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Физико-математический профиль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Физико-математический профиль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698496"/>
        <c:axId val="52712576"/>
        <c:axId val="0"/>
      </c:bar3DChart>
      <c:catAx>
        <c:axId val="5269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52712576"/>
        <c:crosses val="autoZero"/>
        <c:auto val="1"/>
        <c:lblAlgn val="ctr"/>
        <c:lblOffset val="100"/>
        <c:noMultiLvlLbl val="0"/>
      </c:catAx>
      <c:valAx>
        <c:axId val="5271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98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6464" y="566124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ПОЛЯКОВА НАТАЛЬЯ ВАЛЕРЬЕВНА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УЧИТЕЛЬ МАТЕМАТИКИ МБОУ «ЛИЦЕЙ СЕЛА ХЛЕВНОЕ»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87480" y="1052736"/>
            <a:ext cx="4788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ИССЛЕДОВАТЕЛЬСКАЯ ДЕЯТЕЛЬНОСТЬ</a:t>
            </a:r>
          </a:p>
          <a:p>
            <a:pPr algn="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ПО МАТЕМАТИКЕ</a:t>
            </a:r>
          </a:p>
          <a:p>
            <a:pPr algn="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В ФИЗИКО-МАТЕМАТИЧЕСКИХ КЛАССАХ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964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7704" y="3284984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Исследовательский проект-</a:t>
            </a:r>
            <a:br>
              <a:rPr lang="ru-RU" altLang="ko-KR" dirty="0" smtClean="0"/>
            </a:br>
            <a:r>
              <a:rPr lang="ru-RU" altLang="ko-KR" dirty="0" smtClean="0"/>
              <a:t> от выбора к обязательности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Учебный план для 10-11 классов по ФГОС СОО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000" dirty="0"/>
              <a:t>В учебном плане предусмотрено выполнение обучающимися </a:t>
            </a:r>
            <a:r>
              <a:rPr lang="ru-RU" sz="2000" dirty="0" smtClean="0"/>
              <a:t>ин-</a:t>
            </a:r>
            <a:r>
              <a:rPr lang="ru-RU" sz="2000" dirty="0" err="1" smtClean="0"/>
              <a:t>дивидуального</a:t>
            </a:r>
            <a:r>
              <a:rPr lang="ru-RU" sz="2000" dirty="0" smtClean="0"/>
              <a:t> </a:t>
            </a:r>
            <a:r>
              <a:rPr lang="ru-RU" sz="2000" dirty="0"/>
              <a:t>проекта – 1 час в неделю в 10 классе. </a:t>
            </a:r>
            <a:r>
              <a:rPr lang="ru-RU" sz="2000" dirty="0" smtClean="0"/>
              <a:t>Индивиду-</a:t>
            </a:r>
            <a:r>
              <a:rPr lang="ru-RU" sz="2000" dirty="0" err="1" smtClean="0"/>
              <a:t>альный</a:t>
            </a:r>
            <a:r>
              <a:rPr lang="ru-RU" sz="2000" dirty="0" smtClean="0"/>
              <a:t> </a:t>
            </a:r>
            <a:r>
              <a:rPr lang="ru-RU" sz="2000" dirty="0"/>
              <a:t>проект выполняется обучающимся самостоятельно под руководством учителя (</a:t>
            </a:r>
            <a:r>
              <a:rPr lang="ru-RU" sz="2000" dirty="0" err="1"/>
              <a:t>тьютора</a:t>
            </a:r>
            <a:r>
              <a:rPr lang="ru-RU" sz="2000" dirty="0"/>
              <a:t>) по выбранной теме в рамках </a:t>
            </a:r>
            <a:r>
              <a:rPr lang="ru-RU" sz="2000" dirty="0" smtClean="0"/>
              <a:t>од-</a:t>
            </a:r>
            <a:r>
              <a:rPr lang="ru-RU" sz="2000" dirty="0" err="1" smtClean="0"/>
              <a:t>ного</a:t>
            </a:r>
            <a:r>
              <a:rPr lang="ru-RU" sz="2000" dirty="0" smtClean="0"/>
              <a:t> </a:t>
            </a:r>
            <a:r>
              <a:rPr lang="ru-RU" sz="2000" dirty="0"/>
              <a:t>или нескольких изучаемых учебных предметов, курсов в </a:t>
            </a:r>
            <a:r>
              <a:rPr lang="ru-RU" sz="2000" dirty="0" smtClean="0"/>
              <a:t>   любой </a:t>
            </a:r>
            <a:r>
              <a:rPr lang="ru-RU" sz="2000" dirty="0"/>
              <a:t>избранной области деятельности: познавательной, </a:t>
            </a:r>
            <a:r>
              <a:rPr lang="ru-RU" sz="2000" dirty="0" err="1" smtClean="0"/>
              <a:t>прак</a:t>
            </a:r>
            <a:r>
              <a:rPr lang="ru-RU" sz="2000" dirty="0" smtClean="0"/>
              <a:t>- </a:t>
            </a:r>
            <a:r>
              <a:rPr lang="ru-RU" sz="2000" dirty="0" err="1" smtClean="0"/>
              <a:t>тической</a:t>
            </a:r>
            <a:r>
              <a:rPr lang="ru-RU" sz="2000" dirty="0"/>
              <a:t>, учебно-исследовательской, социальной, </a:t>
            </a:r>
            <a:r>
              <a:rPr lang="ru-RU" sz="2000" dirty="0" smtClean="0"/>
              <a:t>художествен-но-творческой</a:t>
            </a:r>
            <a:r>
              <a:rPr lang="ru-RU" sz="2000" dirty="0"/>
              <a:t>, иной.</a:t>
            </a:r>
            <a:r>
              <a:rPr lang="ru-RU" sz="2000" b="1" dirty="0"/>
              <a:t> </a:t>
            </a:r>
            <a:r>
              <a:rPr lang="ru-RU" sz="2000" dirty="0"/>
              <a:t>Индивидуальный проект выполняется </a:t>
            </a:r>
            <a:r>
              <a:rPr lang="ru-RU" sz="2000" dirty="0" err="1" smtClean="0"/>
              <a:t>обу</a:t>
            </a:r>
            <a:r>
              <a:rPr lang="ru-RU" sz="2000" dirty="0" smtClean="0"/>
              <a:t>- </a:t>
            </a:r>
            <a:r>
              <a:rPr lang="ru-RU" sz="2000" dirty="0" err="1" smtClean="0"/>
              <a:t>чающимся</a:t>
            </a:r>
            <a:r>
              <a:rPr lang="ru-RU" sz="2000" dirty="0" smtClean="0"/>
              <a:t> </a:t>
            </a:r>
            <a:r>
              <a:rPr lang="ru-RU" sz="2000" dirty="0"/>
              <a:t>в течение одного года в 10 классе. Для работы над  </a:t>
            </a:r>
            <a:r>
              <a:rPr lang="ru-RU" sz="2000" dirty="0" smtClean="0"/>
              <a:t>  индивидуальным </a:t>
            </a:r>
            <a:r>
              <a:rPr lang="ru-RU" sz="2000" dirty="0"/>
              <a:t>проектом обучающимся предложен выбор </a:t>
            </a:r>
            <a:r>
              <a:rPr lang="ru-RU" sz="2000" dirty="0" smtClean="0"/>
              <a:t>на- </a:t>
            </a:r>
            <a:r>
              <a:rPr lang="ru-RU" sz="2000" dirty="0" err="1" smtClean="0"/>
              <a:t>учного</a:t>
            </a:r>
            <a:r>
              <a:rPr lang="ru-RU" sz="2000" dirty="0" smtClean="0"/>
              <a:t> </a:t>
            </a:r>
            <a:r>
              <a:rPr lang="ru-RU" sz="2000" dirty="0"/>
              <a:t>руководителя.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Заседания научного общества учащихся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Заседания НОУ – пропедевтика работы над индивидуальным проектов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844824"/>
            <a:ext cx="7149480" cy="4147865"/>
          </a:xfrm>
        </p:spPr>
        <p:txBody>
          <a:bodyPr/>
          <a:lstStyle/>
          <a:p>
            <a:r>
              <a:rPr lang="ru-RU" sz="1800" dirty="0"/>
              <a:t>Заседание готовится группой учащихся под </a:t>
            </a:r>
            <a:r>
              <a:rPr lang="ru-RU" sz="1800" dirty="0" smtClean="0"/>
              <a:t>руководством   </a:t>
            </a:r>
            <a:r>
              <a:rPr lang="ru-RU" sz="1800" dirty="0"/>
              <a:t>учителя. Выбирается интересная тема, собирается </a:t>
            </a:r>
            <a:r>
              <a:rPr lang="ru-RU" sz="1800" dirty="0" err="1" smtClean="0"/>
              <a:t>информа-ция</a:t>
            </a:r>
            <a:r>
              <a:rPr lang="ru-RU" sz="1800" dirty="0"/>
              <a:t>, готовятся модели и презентации. В назначенное время проводится заседание, на которое приглашаются учащиеся профильных классов и просто все желающие. Очень часто на таких заседаниях завязываются дискуссии, </a:t>
            </a:r>
            <a:r>
              <a:rPr lang="ru-RU" sz="1800" dirty="0" smtClean="0"/>
              <a:t>появляется    интерес </a:t>
            </a:r>
            <a:r>
              <a:rPr lang="ru-RU" sz="1800" dirty="0"/>
              <a:t>к исследованию какой-либо частной проблемы. </a:t>
            </a:r>
            <a:r>
              <a:rPr lang="ru-RU" sz="1800" dirty="0" smtClean="0"/>
              <a:t>    Задача </a:t>
            </a:r>
            <a:r>
              <a:rPr lang="ru-RU" sz="1800" dirty="0"/>
              <a:t>учителя – расширить знания обучающихся </a:t>
            </a:r>
            <a:endParaRPr lang="ru-RU" sz="1800" dirty="0" smtClean="0"/>
          </a:p>
          <a:p>
            <a:r>
              <a:rPr lang="ru-RU" sz="1800" dirty="0" smtClean="0"/>
              <a:t>по </a:t>
            </a:r>
            <a:r>
              <a:rPr lang="ru-RU" sz="1800" dirty="0"/>
              <a:t>профильному предмету, познакомить с интересными </a:t>
            </a:r>
            <a:endParaRPr lang="ru-RU" sz="1800" dirty="0" smtClean="0"/>
          </a:p>
          <a:p>
            <a:r>
              <a:rPr lang="ru-RU" sz="1800" dirty="0" smtClean="0"/>
              <a:t>методами</a:t>
            </a:r>
            <a:r>
              <a:rPr lang="ru-RU" sz="1800" dirty="0"/>
              <a:t>, фактами, научными идеями и проблемами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биографиями великих ученых. 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Темы для НОУ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/>
              <a:t>«Замечательные кривые».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 numCol="2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Архимедова спираль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Брахистохрона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Верзьера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Аньези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Винтовая линия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Конхоида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Лемниската Бернулли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Логарифмическая спираль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Многоугольник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Рёло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Роза (плоская кривая)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Синусоида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Спираль Галилея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Трисектриса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Маклорена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Фигуры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Лиссажу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Циклоида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Эллипс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0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Темы для НОУ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/>
              <a:t>«Волшебный мир многогранников»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276872"/>
            <a:ext cx="8424936" cy="4248472"/>
          </a:xfrm>
        </p:spPr>
        <p:txBody>
          <a:bodyPr numCol="2"/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Платоновы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тела, Архимедовы тела, Тела Кеплера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Пуансо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Естественные многогранники – молекулы.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Естественные многогранники – кристаллы.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Магия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в многогранниках.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Многогранник «Звезда надежды».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Многогранники и искусство складывания из бумаги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распускающийся цветок».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Многогранные Миры Ричарда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Многогранник в архитектуре: Александрийский маяк –одно из чудес света.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Многогранник в архитектуре: Минская библиотека -ТОП-50 самых «необычных зданий мира».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Платоновы тела.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Галерея многогранников в 3д. Презентация сайта.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кусудамы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изготовление красивых бумажных моделей. Презентация сайта.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Двойственные многогранники – видео.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Гармония правильных многогранников.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Фокусы и головоломки с многогранниками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42" y="5013175"/>
            <a:ext cx="2169551" cy="1636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26" y="3933056"/>
            <a:ext cx="1616036" cy="909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8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Темы для исследовательских работ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63688" y="1268760"/>
            <a:ext cx="6923112" cy="576064"/>
          </a:xfrm>
        </p:spPr>
        <p:txBody>
          <a:bodyPr/>
          <a:lstStyle/>
          <a:p>
            <a:pPr lvl="0" algn="ctr"/>
            <a:r>
              <a:rPr lang="ru-RU" b="1" dirty="0" smtClean="0"/>
              <a:t>Связанные </a:t>
            </a:r>
            <a:r>
              <a:rPr lang="ru-RU" b="1" dirty="0"/>
              <a:t>с решением задач повышенного </a:t>
            </a:r>
            <a:r>
              <a:rPr lang="ru-RU" b="1" dirty="0" smtClean="0"/>
              <a:t>уровня ЕГЭ, </a:t>
            </a:r>
            <a:r>
              <a:rPr lang="ru-RU" b="1" dirty="0"/>
              <a:t>а также с геометрией. </a:t>
            </a:r>
            <a:endParaRPr lang="en-US" altLang="ko-KR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943708" y="2204864"/>
            <a:ext cx="6563072" cy="4147865"/>
          </a:xfrm>
        </p:spPr>
        <p:txBody>
          <a:bodyPr/>
          <a:lstStyle/>
          <a:p>
            <a:r>
              <a:rPr lang="ru-RU" sz="1800" dirty="0"/>
              <a:t>«Метод рационализации для решения неравенств»</a:t>
            </a:r>
          </a:p>
          <a:p>
            <a:r>
              <a:rPr lang="ru-RU" sz="1800" dirty="0"/>
              <a:t>«Метод мажорант в задачах с параметром»</a:t>
            </a:r>
          </a:p>
          <a:p>
            <a:r>
              <a:rPr lang="ru-RU" sz="1800" dirty="0"/>
              <a:t>«Общие методы решения задач на сложные проценты (№</a:t>
            </a:r>
            <a:r>
              <a:rPr lang="ru-RU" sz="1800" dirty="0" smtClean="0"/>
              <a:t>17 </a:t>
            </a:r>
            <a:r>
              <a:rPr lang="ru-RU" sz="1800" dirty="0"/>
              <a:t>ЕГЭ)»</a:t>
            </a:r>
          </a:p>
          <a:p>
            <a:r>
              <a:rPr lang="ru-RU" sz="1800" dirty="0"/>
              <a:t>«Извлечение квадратного корня без калькулятора </a:t>
            </a:r>
            <a:r>
              <a:rPr lang="ru-RU" sz="1800" dirty="0" smtClean="0"/>
              <a:t>и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таблиц»</a:t>
            </a:r>
          </a:p>
          <a:p>
            <a:r>
              <a:rPr lang="ru-RU" sz="1800" dirty="0"/>
              <a:t>«Числа </a:t>
            </a:r>
            <a:r>
              <a:rPr lang="ru-RU" sz="1800" dirty="0" smtClean="0"/>
              <a:t>– палиндромы </a:t>
            </a:r>
            <a:r>
              <a:rPr lang="ru-RU" sz="1800" dirty="0"/>
              <a:t>в задачах ЕГЭ»</a:t>
            </a:r>
          </a:p>
          <a:p>
            <a:r>
              <a:rPr lang="ru-RU" sz="1800" dirty="0"/>
              <a:t>«Сюрпризы формулы Герона»</a:t>
            </a:r>
          </a:p>
          <a:p>
            <a:r>
              <a:rPr lang="ru-RU" sz="1800" dirty="0"/>
              <a:t>«Геометрические паркеты»</a:t>
            </a:r>
          </a:p>
          <a:p>
            <a:r>
              <a:rPr lang="ru-RU" sz="1800" dirty="0"/>
              <a:t>«Числовые закономерности»</a:t>
            </a:r>
          </a:p>
          <a:p>
            <a:r>
              <a:rPr lang="ru-RU" sz="1800" dirty="0"/>
              <a:t>«Загадки некоторых чисел»</a:t>
            </a:r>
          </a:p>
          <a:p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782795" cy="1002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33256"/>
            <a:ext cx="1784198" cy="1003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44" y="4077072"/>
            <a:ext cx="2048228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800" dirty="0" smtClean="0"/>
              <a:t>Количество учеников, выбирающих физико-математический профиль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vignette.wikia.nocookie.net/science/images/e/e5/Blaise_Pascal.jpg/revision/latest?cb=20080702001533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ignette.wikia.nocookie.net/science/images/e/e5/Blaise_Pascal.jpg/revision/latest?cb=20080702001533&amp;path-prefix=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aise Pasc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940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13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461</Words>
  <Application>Microsoft Office PowerPoint</Application>
  <PresentationFormat>Экран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Презентация PowerPoint</vt:lpstr>
      <vt:lpstr>Исследовательский проект-  от выбора к обязательности</vt:lpstr>
      <vt:lpstr>Заседания научного общества учащихся</vt:lpstr>
      <vt:lpstr>Темы для НОУ</vt:lpstr>
      <vt:lpstr>Темы для НОУ</vt:lpstr>
      <vt:lpstr>Темы для исследовательских работ</vt:lpstr>
      <vt:lpstr>Количество учеников, выбирающих физико-математический профиль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K01</cp:lastModifiedBy>
  <cp:revision>39</cp:revision>
  <dcterms:created xsi:type="dcterms:W3CDTF">2014-04-01T16:35:38Z</dcterms:created>
  <dcterms:modified xsi:type="dcterms:W3CDTF">2019-04-06T08:24:47Z</dcterms:modified>
</cp:coreProperties>
</file>