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308" r:id="rId4"/>
    <p:sldId id="291" r:id="rId5"/>
    <p:sldId id="294" r:id="rId6"/>
    <p:sldId id="292" r:id="rId7"/>
    <p:sldId id="295" r:id="rId8"/>
    <p:sldId id="296" r:id="rId9"/>
    <p:sldId id="297" r:id="rId10"/>
    <p:sldId id="298" r:id="rId11"/>
    <p:sldId id="301" r:id="rId12"/>
    <p:sldId id="302" r:id="rId13"/>
    <p:sldId id="293" r:id="rId14"/>
    <p:sldId id="290" r:id="rId15"/>
    <p:sldId id="284" r:id="rId16"/>
    <p:sldId id="303" r:id="rId17"/>
    <p:sldId id="304" r:id="rId18"/>
    <p:sldId id="305" r:id="rId19"/>
    <p:sldId id="306" r:id="rId20"/>
    <p:sldId id="30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CEE90-9BC8-460C-8E29-BFE4F0659669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EEB4E-E6AC-40C8-AEFA-CD67C6888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8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EEB4E-E6AC-40C8-AEFA-CD67C688879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3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EEB4E-E6AC-40C8-AEFA-CD67C688879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5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44822-C344-4F3C-8446-2B8AE18DD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876FB3-FE1F-4E0F-9FB0-43359BA9A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FA228-563A-450D-8669-9A558700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5D33-3787-46D2-95F5-BB8965577AF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1A3C82-705C-48D8-9E42-B5FBA5D8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73584-9A69-4235-876B-90D6BBE6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1461-71DC-4E5D-BB1C-8B2A13EE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3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80279-C549-48F2-B7F9-55F42996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0FEE79-24A0-4A65-8AE8-3502C732A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B7D66-7BA1-4029-A02F-6AF8A572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5D33-3787-46D2-95F5-BB8965577AF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6B5090-D337-47A8-A2FC-33E87A9D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474259-257F-4D07-BEE9-6CA0BAAE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1461-71DC-4E5D-BB1C-8B2A13EE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4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3BEFD9-0BF1-46ED-AF29-5507C0680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FBEEA1-7685-47C9-B43B-9F298A1A4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DB3C5-A097-4667-986E-305841EC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5D33-3787-46D2-95F5-BB8965577AF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898A-74E9-4EED-B1F7-EDD5A343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77950-6224-4DF5-A6E6-9C37865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1461-71DC-4E5D-BB1C-8B2A13EE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5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670DC-4E37-4754-9A22-1FC4C235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5F1876-3C0C-406A-92AC-12331299E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FF01F-B237-4A33-B4CA-4C8331A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5D33-3787-46D2-95F5-BB8965577AF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8F0E4F-2336-4050-8EF9-69C8679D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F395A-7A1D-41B8-B257-3B4B028F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1461-71DC-4E5D-BB1C-8B2A13EE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3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8B774-5686-4B10-A097-05743DE2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8F6394-146E-45F3-BB3D-10F509E14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CDF142-42BE-42FC-8547-6A3A0768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5D33-3787-46D2-95F5-BB8965577AF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856F0-00AA-49EC-B028-96C48B7F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41CC0B-4B7D-49E8-BA5E-F7DC39B3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1461-71DC-4E5D-BB1C-8B2A13EE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6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62727-2977-46A1-86F0-2419F4E9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43C607-CBBD-4AEA-9193-1EC2E9B28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35C938-04F4-442B-9434-EDDFB17CF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966539-D570-417D-AD8C-2C800FEA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5D33-3787-46D2-95F5-BB8965577AF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67CB44-A853-4D7F-8618-5A35BC44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BFD8E6-51C6-4ECD-A24D-F5EC9814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1461-71DC-4E5D-BB1C-8B2A13EE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3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21DCC-44A6-40F8-9872-A91CB5C4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7B1930-81BE-43F5-9007-83D6C7147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DFF0AC-405F-4D45-8636-6D0AD514D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882DDC-F9BC-42FE-BBBD-51D33D438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7961E4-19DA-43C2-8AC7-5F6C75B46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241E58-0EE9-4F54-A554-3B9994C7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5D33-3787-46D2-95F5-BB8965577AF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451C2-D5F2-4584-824D-ED301AF3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D8BBE3-7E70-4B21-8478-A9C354C24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1461-71DC-4E5D-BB1C-8B2A13EE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9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C5C2B-EB38-4CF3-800C-C3DDF7E9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0AB020-39E8-4043-9416-AED64301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5D33-3787-46D2-95F5-BB8965577AF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6ED2B8-AEAB-4D61-84FA-7405EE85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4EB48D-EDFD-47FB-8534-25E26E49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1461-71DC-4E5D-BB1C-8B2A13EE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0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D32D65-B284-4201-AE39-BF306EE3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5D33-3787-46D2-95F5-BB8965577AF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91A05A-3AA1-4DED-B5CB-4CE68AE7C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433DFE-E5AA-442F-AD1B-32347ED1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1461-71DC-4E5D-BB1C-8B2A13EE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4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69A10-FD48-4253-9BDC-781DF426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794F29-8863-4205-9159-3380EF9AE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C74EB4-B97D-401D-BEA7-51A285078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624071-2BE6-4FD3-810E-A6370753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5D33-3787-46D2-95F5-BB8965577AF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CF1351-0198-443A-962A-D306AEE7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D86205-DD81-4366-B85A-8AA683C7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1461-71DC-4E5D-BB1C-8B2A13EE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0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BD6BE-67F1-4B35-A31A-671D0227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AA6463-587F-4FF2-9565-285D72BC7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FD593-1025-4A4F-AED9-76D6B4903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455CA6-9A34-4FE9-A7E6-47B3EA5B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5D33-3787-46D2-95F5-BB8965577AF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4BA527-CB51-4B96-B5EC-18EF6258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40D534-C0E4-49C8-A086-F07EF926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41461-71DC-4E5D-BB1C-8B2A13EE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5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51904-0C96-43A3-BB53-9C8DDFB8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87597A-B837-4885-AE06-47F8B721F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D162F8-E46C-4BBC-A924-C32B3E819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35D33-3787-46D2-95F5-BB8965577AF4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661F0-FA45-46A4-A8B3-F7E3E2E15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22C73-86D2-4A2A-9EBF-62A589628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41461-71DC-4E5D-BB1C-8B2A13EE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2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B971F-4C78-4B84-A6B6-6B1F2E0D8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88455"/>
          </a:xfrm>
        </p:spPr>
        <p:txBody>
          <a:bodyPr/>
          <a:lstStyle/>
          <a:p>
            <a:r>
              <a:rPr lang="ru-RU" dirty="0"/>
              <a:t>Рыночные отношения в экономике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A492EC-9704-4FD4-8F5F-812DB4F00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2510"/>
            <a:ext cx="9144000" cy="995289"/>
          </a:xfrm>
        </p:spPr>
        <p:txBody>
          <a:bodyPr/>
          <a:lstStyle/>
          <a:p>
            <a:fld id="{B1808894-D8FF-4C14-9556-D59D5351CD24}" type="datetime1">
              <a:rPr lang="ru-RU" smtClean="0"/>
              <a:t>27.09.2018</a:t>
            </a:fld>
            <a:endParaRPr lang="ru-RU" dirty="0"/>
          </a:p>
        </p:txBody>
      </p:sp>
      <p:pic>
        <p:nvPicPr>
          <p:cNvPr id="1026" name="Picture 2" descr="http://www.playcast.ru/uploads/2017/08/10/23186312.png">
            <a:extLst>
              <a:ext uri="{FF2B5EF4-FFF2-40B4-BE49-F238E27FC236}">
                <a16:creationId xmlns:a16="http://schemas.microsoft.com/office/drawing/2014/main" id="{A046B3C4-04F9-446C-9DB8-2907C2CD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70166" y="2736166"/>
            <a:ext cx="4121834" cy="412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253F88-A9FB-4B85-BBC3-D2C2BDE6D2ED}"/>
              </a:ext>
            </a:extLst>
          </p:cNvPr>
          <p:cNvSpPr txBox="1"/>
          <p:nvPr/>
        </p:nvSpPr>
        <p:spPr>
          <a:xfrm>
            <a:off x="8600600" y="6077243"/>
            <a:ext cx="309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Тикунов Данила Геннадьевич</a:t>
            </a:r>
          </a:p>
        </p:txBody>
      </p:sp>
    </p:spTree>
    <p:extLst>
      <p:ext uri="{BB962C8B-B14F-4D97-AF65-F5344CB8AC3E}">
        <p14:creationId xmlns:p14="http://schemas.microsoft.com/office/powerpoint/2010/main" val="3343363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3CFC1-CCEE-4EF7-B942-71F1B2464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07" t="16780" r="17846" b="30066"/>
          <a:stretch/>
        </p:blipFill>
        <p:spPr>
          <a:xfrm>
            <a:off x="2194560" y="1153552"/>
            <a:ext cx="7723163" cy="36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79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2AF729-01F8-474B-AFE4-47DF713B7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00" t="26450" r="17500" b="22654"/>
          <a:stretch/>
        </p:blipFill>
        <p:spPr>
          <a:xfrm>
            <a:off x="1442699" y="1111347"/>
            <a:ext cx="9306601" cy="41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05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BB41-A78C-405B-B78B-DC19D025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Рыночные структуры</a:t>
            </a:r>
          </a:p>
        </p:txBody>
      </p:sp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299CE25-15B8-40FA-898B-42188587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строение, расположение, порядок отдельных элементов называют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структурой рынка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учебник, заполните таблицу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E240C7-982A-4F9E-BB04-DDE970CC63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78" t="34249" r="28460" b="39277"/>
          <a:stretch/>
        </p:blipFill>
        <p:spPr>
          <a:xfrm>
            <a:off x="2105894" y="2789060"/>
            <a:ext cx="7980212" cy="27019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49F28-D4F5-4570-8ADE-3B5D91BFA6A6}"/>
              </a:ext>
            </a:extLst>
          </p:cNvPr>
          <p:cNvSpPr txBox="1"/>
          <p:nvPr/>
        </p:nvSpPr>
        <p:spPr>
          <a:xfrm>
            <a:off x="6662968" y="2789060"/>
            <a:ext cx="412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по соответствию к действующему законодательству</a:t>
            </a:r>
          </a:p>
        </p:txBody>
      </p:sp>
    </p:spTree>
    <p:extLst>
      <p:ext uri="{BB962C8B-B14F-4D97-AF65-F5344CB8AC3E}">
        <p14:creationId xmlns:p14="http://schemas.microsoft.com/office/powerpoint/2010/main" val="21312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BB41-A78C-405B-B78B-DC19D025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Рыночные структуры</a:t>
            </a:r>
          </a:p>
        </p:txBody>
      </p:sp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299CE25-15B8-40FA-898B-42188587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A40FEBB-4EED-418C-9C46-93E4F27DC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09558"/>
              </p:ext>
            </p:extLst>
          </p:nvPr>
        </p:nvGraphicFramePr>
        <p:xfrm>
          <a:off x="1144173" y="2081054"/>
          <a:ext cx="9903654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1218">
                  <a:extLst>
                    <a:ext uri="{9D8B030D-6E8A-4147-A177-3AD203B41FA5}">
                      <a16:colId xmlns:a16="http://schemas.microsoft.com/office/drawing/2014/main" val="739075231"/>
                    </a:ext>
                  </a:extLst>
                </a:gridCol>
                <a:gridCol w="3301218">
                  <a:extLst>
                    <a:ext uri="{9D8B030D-6E8A-4147-A177-3AD203B41FA5}">
                      <a16:colId xmlns:a16="http://schemas.microsoft.com/office/drawing/2014/main" val="377680407"/>
                    </a:ext>
                  </a:extLst>
                </a:gridCol>
                <a:gridCol w="3301218">
                  <a:extLst>
                    <a:ext uri="{9D8B030D-6E8A-4147-A177-3AD203B41FA5}">
                      <a16:colId xmlns:a16="http://schemas.microsoft.com/office/drawing/2014/main" val="4933100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Рынок капитала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Рынок обращения финансовых активов (денежных средств, акций, облигаций, депозитов и ценных бумаг)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Подразделяется на биржевой, внебиржевой, розничный и оптовый рынки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92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Кредитный рынок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Финансовый рынок, на котором происходит покупка и продажа денежных средств и финансовых инструментов между покупателями (заемщиками) и продавцами (кредиторами)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850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Фондовый рынок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Продается доля участия в собственности предприятия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институт – фондовая биржа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278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29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7EEAA1FE-387F-42D8-BCED-47BF0DB41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97145F-C4BD-48C2-BD5A-BD090F2D8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39" t="52104" r="29615" b="38456"/>
          <a:stretch/>
        </p:blipFill>
        <p:spPr>
          <a:xfrm>
            <a:off x="711589" y="863916"/>
            <a:ext cx="10520395" cy="1367057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6837BEE-FB54-49FB-831D-D840609B9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047525"/>
              </p:ext>
            </p:extLst>
          </p:nvPr>
        </p:nvGraphicFramePr>
        <p:xfrm>
          <a:off x="964810" y="2687318"/>
          <a:ext cx="10064262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4754">
                  <a:extLst>
                    <a:ext uri="{9D8B030D-6E8A-4147-A177-3AD203B41FA5}">
                      <a16:colId xmlns:a16="http://schemas.microsoft.com/office/drawing/2014/main" val="33769547"/>
                    </a:ext>
                  </a:extLst>
                </a:gridCol>
                <a:gridCol w="3354754">
                  <a:extLst>
                    <a:ext uri="{9D8B030D-6E8A-4147-A177-3AD203B41FA5}">
                      <a16:colId xmlns:a16="http://schemas.microsoft.com/office/drawing/2014/main" val="2982716712"/>
                    </a:ext>
                  </a:extLst>
                </a:gridCol>
                <a:gridCol w="3354754">
                  <a:extLst>
                    <a:ext uri="{9D8B030D-6E8A-4147-A177-3AD203B41FA5}">
                      <a16:colId xmlns:a16="http://schemas.microsoft.com/office/drawing/2014/main" val="2962566128"/>
                    </a:ext>
                  </a:extLst>
                </a:gridCol>
              </a:tblGrid>
              <a:tr h="1033780"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Свидетельство о доли участия в собственности компании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Дает владельцу право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части прибыли предприятия, называемой дивиденд, а также на 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его управлении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580486"/>
                  </a:ext>
                </a:extLst>
              </a:tr>
              <a:tr h="103378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Облигация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Кредитный документ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дает владельцу право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участие в управлении предприятием, но 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приносящий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твердый </a:t>
                      </a:r>
                      <a:r>
                        <a:rPr lang="ru-RU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уплачиваемый до выплаты дивидендов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493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31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BB41-A78C-405B-B78B-DC19D025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Конкуренция и монополия</a:t>
            </a:r>
          </a:p>
        </p:txBody>
      </p:sp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299CE25-15B8-40FA-898B-42188587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соперничество между участниками рыночного хозяйства в процессе реализации их индивидуальных экономических интересов за лучшие условия производства, купли и продажи товаров.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B52B4A-55C9-401A-9B4C-9D6CE0558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16" t="41637" r="29961" b="19985"/>
          <a:stretch/>
        </p:blipFill>
        <p:spPr>
          <a:xfrm>
            <a:off x="3148818" y="2991281"/>
            <a:ext cx="5894363" cy="31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00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BB41-A78C-405B-B78B-DC19D025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Конкуренция и монополия</a:t>
            </a:r>
          </a:p>
        </p:txBody>
      </p:sp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299CE25-15B8-40FA-898B-42188587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ED892A-67E1-42B9-990A-5300DAB2B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39" t="39766" r="19000" b="21216"/>
          <a:stretch/>
        </p:blipFill>
        <p:spPr>
          <a:xfrm>
            <a:off x="980636" y="1592746"/>
            <a:ext cx="10373164" cy="367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5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BB41-A78C-405B-B78B-DC19D025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Конкуренция и монополия</a:t>
            </a:r>
          </a:p>
        </p:txBody>
      </p:sp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299CE25-15B8-40FA-898B-42188587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96796D-C220-4715-A4B3-751145857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3" t="45332" r="18654" b="18959"/>
          <a:stretch/>
        </p:blipFill>
        <p:spPr>
          <a:xfrm>
            <a:off x="838200" y="1825625"/>
            <a:ext cx="10177008" cy="32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61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BB41-A78C-405B-B78B-DC19D025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Конкуренция и монополия</a:t>
            </a:r>
          </a:p>
        </p:txBody>
      </p:sp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299CE25-15B8-40FA-898B-42188587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7DECB1-DB24-4B74-A65E-834F53D30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54" t="50000" r="19000" b="13829"/>
          <a:stretch/>
        </p:blipFill>
        <p:spPr>
          <a:xfrm>
            <a:off x="1136761" y="1690688"/>
            <a:ext cx="10217039" cy="33596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9BF9A9-2C59-47CF-93CA-0B69AA0B14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61" t="45537" r="29385" b="47896"/>
          <a:stretch/>
        </p:blipFill>
        <p:spPr>
          <a:xfrm>
            <a:off x="2250380" y="5415441"/>
            <a:ext cx="7989800" cy="73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54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BB41-A78C-405B-B78B-DC19D025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Конкуренция и монополия</a:t>
            </a:r>
          </a:p>
        </p:txBody>
      </p:sp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299CE25-15B8-40FA-898B-42188587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7526A0-D4F8-4994-9F40-5B54AFC96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54" t="34068" r="19116" b="29196"/>
          <a:stretch/>
        </p:blipFill>
        <p:spPr>
          <a:xfrm>
            <a:off x="838200" y="1690688"/>
            <a:ext cx="10535379" cy="35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9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BB41-A78C-405B-B78B-DC19D025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Рыночная экономика</a:t>
            </a:r>
          </a:p>
        </p:txBody>
      </p:sp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299CE25-15B8-40FA-898B-42188587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система, основанная на частной собственности, свободе выбора и конкуренции, которая опирается на личные интересы, ограничивает роль правительства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Рыночная экономика = 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потребителя = 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</a:t>
            </a:r>
          </a:p>
        </p:txBody>
      </p:sp>
    </p:spTree>
    <p:extLst>
      <p:ext uri="{BB962C8B-B14F-4D97-AF65-F5344CB8AC3E}">
        <p14:creationId xmlns:p14="http://schemas.microsoft.com/office/powerpoint/2010/main" val="215178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BB41-A78C-405B-B78B-DC19D025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Конкуренция и монополия</a:t>
            </a:r>
          </a:p>
        </p:txBody>
      </p:sp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299CE25-15B8-40FA-898B-42188587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C5AEF0-F3AC-4A42-B172-1163B0A5A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54" t="30349" r="19577" b="19575"/>
          <a:stretch/>
        </p:blipFill>
        <p:spPr>
          <a:xfrm>
            <a:off x="1545914" y="1690688"/>
            <a:ext cx="9100171" cy="41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5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BB41-A78C-405B-B78B-DC19D025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Командная экономика</a:t>
            </a:r>
          </a:p>
        </p:txBody>
      </p:sp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299CE25-15B8-40FA-898B-421885870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3243"/>
            <a:ext cx="10515600" cy="13255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экономической организации, при которой материальные ресурсы находятся в государственной собственности и распределяются правительством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4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BB41-A78C-405B-B78B-DC19D025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Закон спроса и предложения</a:t>
            </a:r>
          </a:p>
        </p:txBody>
      </p:sp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299CE25-15B8-40FA-898B-42188587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 – это потребность покупателя в необходимых ему товарах и услугах, за приобретение которых он готов (намерен) заплатить своими деньгами.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будет, если цена на товар будет повышаться? </a:t>
            </a:r>
          </a:p>
          <a:p>
            <a:pPr marL="0" indent="0" algn="ctr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наоборот?</a:t>
            </a:r>
          </a:p>
        </p:txBody>
      </p:sp>
    </p:spTree>
    <p:extLst>
      <p:ext uri="{BB962C8B-B14F-4D97-AF65-F5344CB8AC3E}">
        <p14:creationId xmlns:p14="http://schemas.microsoft.com/office/powerpoint/2010/main" val="353013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BB41-A78C-405B-B78B-DC19D025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Закон спроса и предложения</a:t>
            </a:r>
          </a:p>
        </p:txBody>
      </p:sp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299CE25-15B8-40FA-898B-42188587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Рыночные факторы, которые воздействуют на спрос:</a:t>
            </a: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покупателей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Вкусы и предпочтения покупателей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товаров на рынке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Цены на запрашиваемые товары</a:t>
            </a:r>
          </a:p>
          <a:p>
            <a:pPr marL="457200" indent="-457200" algn="ctr">
              <a:buFont typeface="+mj-lt"/>
              <a:buAutoNum type="arabicPeriod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 = цена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4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BB41-A78C-405B-B78B-DC19D025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Закон спроса и предложения</a:t>
            </a:r>
          </a:p>
        </p:txBody>
      </p:sp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299CE25-15B8-40FA-898B-42188587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количественного изменения спроса в ответ на изменение цен характеризует  эластичность спроса</a:t>
            </a: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*кс-коэффициент эластичности спроса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23341F-DB02-4EFA-BDEE-26A1B1159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7" t="36520" r="21193" b="44142"/>
          <a:stretch/>
        </p:blipFill>
        <p:spPr>
          <a:xfrm>
            <a:off x="2684584" y="3338512"/>
            <a:ext cx="713232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2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BB41-A78C-405B-B78B-DC19D025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Закон спроса и предложения</a:t>
            </a:r>
          </a:p>
        </p:txBody>
      </p:sp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299CE25-15B8-40FA-898B-42188587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количественного изменения спроса в ответ на изменение цен характеризует  эластичность спроса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874386B-40B8-4057-A9A3-0E57498A0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345914"/>
              </p:ext>
            </p:extLst>
          </p:nvPr>
        </p:nvGraphicFramePr>
        <p:xfrm>
          <a:off x="925830" y="3075366"/>
          <a:ext cx="10340340" cy="28613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85085">
                  <a:extLst>
                    <a:ext uri="{9D8B030D-6E8A-4147-A177-3AD203B41FA5}">
                      <a16:colId xmlns:a16="http://schemas.microsoft.com/office/drawing/2014/main" val="226592111"/>
                    </a:ext>
                  </a:extLst>
                </a:gridCol>
                <a:gridCol w="2585085">
                  <a:extLst>
                    <a:ext uri="{9D8B030D-6E8A-4147-A177-3AD203B41FA5}">
                      <a16:colId xmlns:a16="http://schemas.microsoft.com/office/drawing/2014/main" val="2281911436"/>
                    </a:ext>
                  </a:extLst>
                </a:gridCol>
                <a:gridCol w="2585085">
                  <a:extLst>
                    <a:ext uri="{9D8B030D-6E8A-4147-A177-3AD203B41FA5}">
                      <a16:colId xmlns:a16="http://schemas.microsoft.com/office/drawing/2014/main" val="3556478047"/>
                    </a:ext>
                  </a:extLst>
                </a:gridCol>
                <a:gridCol w="2585085">
                  <a:extLst>
                    <a:ext uri="{9D8B030D-6E8A-4147-A177-3AD203B41FA5}">
                      <a16:colId xmlns:a16="http://schemas.microsoft.com/office/drawing/2014/main" val="19483446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Цена (</a:t>
                      </a:r>
                      <a:r>
                        <a:rPr lang="en-US">
                          <a:effectLst/>
                        </a:rPr>
                        <a:t>P)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Общая выручка (</a:t>
                      </a:r>
                      <a:r>
                        <a:rPr lang="en-US">
                          <a:effectLst/>
                        </a:rPr>
                        <a:t>TR)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Коэффициент эластичности (</a:t>
                      </a:r>
                      <a:r>
                        <a:rPr lang="en-US">
                          <a:effectLst/>
                        </a:rPr>
                        <a:t>E)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Спрос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503463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v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^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&gt; 1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Эластичный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677102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^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v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&gt; 1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Эластичный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530099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v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v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&lt; 1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Неэластичный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942616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^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^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&lt; 1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Неэластичный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726823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^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Неизменна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= 1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Единичной эластичности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866344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v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Неизменна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= 1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Единичной </a:t>
                      </a:r>
                      <a:r>
                        <a:rPr lang="ru-RU" dirty="0" err="1">
                          <a:effectLst/>
                        </a:rPr>
                        <a:t>эластичност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103695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83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BB41-A78C-405B-B78B-DC19D025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Закон спроса и предложения</a:t>
            </a:r>
          </a:p>
        </p:txBody>
      </p:sp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299CE25-15B8-40FA-898B-42188587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– это совокупность товаров, которые производители готовы продать по альтернативным ценам.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предложение влияют факторы: число продавцов на рынке, различия в технологических методах производства товаров, цены на продаваемые продукты и другие виды товаров.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1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BB41-A78C-405B-B78B-DC19D0256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Закон спроса и предложения</a:t>
            </a:r>
          </a:p>
        </p:txBody>
      </p:sp>
      <p:pic>
        <p:nvPicPr>
          <p:cNvPr id="2050" name="Picture 2" descr="http://www.playcast.ru/uploads/2017/08/10/23186312.png">
            <a:extLst>
              <a:ext uri="{FF2B5EF4-FFF2-40B4-BE49-F238E27FC236}">
                <a16:creationId xmlns:a16="http://schemas.microsoft.com/office/drawing/2014/main" id="{E3E4DD37-30CF-4F90-9426-334E8857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63133" y="2729132"/>
            <a:ext cx="4128868" cy="41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299CE25-15B8-40FA-898B-421885870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изменения объема предложения в ответ на увеличение цены характеризует эластичность предложения.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-коэффициент эластичности предложения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1E108B-D886-44CB-A1EF-9A9F2EECA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23" t="53722" r="36308" b="35196"/>
          <a:stretch/>
        </p:blipFill>
        <p:spPr>
          <a:xfrm>
            <a:off x="2218793" y="3429000"/>
            <a:ext cx="7276112" cy="16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91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462</Words>
  <Application>Microsoft Office PowerPoint</Application>
  <PresentationFormat>Широкоэкранный</PresentationFormat>
  <Paragraphs>110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Рыночные отношения в экономике</vt:lpstr>
      <vt:lpstr>Рыночная экономика</vt:lpstr>
      <vt:lpstr>Командная экономика</vt:lpstr>
      <vt:lpstr>Закон спроса и предложения</vt:lpstr>
      <vt:lpstr>Закон спроса и предложения</vt:lpstr>
      <vt:lpstr>Закон спроса и предложения</vt:lpstr>
      <vt:lpstr>Закон спроса и предложения</vt:lpstr>
      <vt:lpstr>Закон спроса и предложения</vt:lpstr>
      <vt:lpstr>Закон спроса и предложения</vt:lpstr>
      <vt:lpstr>Презентация PowerPoint</vt:lpstr>
      <vt:lpstr>Презентация PowerPoint</vt:lpstr>
      <vt:lpstr>Рыночные структуры</vt:lpstr>
      <vt:lpstr>Рыночные структуры</vt:lpstr>
      <vt:lpstr>Презентация PowerPoint</vt:lpstr>
      <vt:lpstr>Конкуренция и монополия</vt:lpstr>
      <vt:lpstr>Конкуренция и монополия</vt:lpstr>
      <vt:lpstr>Конкуренция и монополия</vt:lpstr>
      <vt:lpstr>Конкуренция и монополия</vt:lpstr>
      <vt:lpstr>Конкуренция и монополия</vt:lpstr>
      <vt:lpstr>Конкуренция и монополия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экономики в жизни общества</dc:title>
  <dc:creator>Данила Тикунов</dc:creator>
  <cp:lastModifiedBy>Данила Тикунов</cp:lastModifiedBy>
  <cp:revision>23</cp:revision>
  <dcterms:created xsi:type="dcterms:W3CDTF">2018-09-21T06:29:43Z</dcterms:created>
  <dcterms:modified xsi:type="dcterms:W3CDTF">2018-09-28T07:24:28Z</dcterms:modified>
</cp:coreProperties>
</file>