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298" r:id="rId4"/>
    <p:sldId id="299" r:id="rId5"/>
    <p:sldId id="292" r:id="rId6"/>
    <p:sldId id="282" r:id="rId7"/>
    <p:sldId id="285" r:id="rId8"/>
    <p:sldId id="289" r:id="rId9"/>
    <p:sldId id="283" r:id="rId10"/>
    <p:sldId id="287" r:id="rId11"/>
    <p:sldId id="293" r:id="rId12"/>
    <p:sldId id="259" r:id="rId13"/>
    <p:sldId id="261" r:id="rId14"/>
    <p:sldId id="278" r:id="rId15"/>
    <p:sldId id="267" r:id="rId16"/>
    <p:sldId id="294" r:id="rId17"/>
    <p:sldId id="300" r:id="rId18"/>
    <p:sldId id="29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BA9C879-BE4A-4BE2-81AB-9C4067EBDC1C}" type="datetimeFigureOut">
              <a:rPr lang="ru-RU" smtClean="0"/>
              <a:pPr/>
              <a:t>03.03.2018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10823D4-8AB8-4679-8492-04D8281F9B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to-name.ru/historical-events/moscow.htm" TargetMode="External"/><Relationship Id="rId2" Type="http://schemas.openxmlformats.org/officeDocument/2006/relationships/hyperlink" Target="http://to-name.ru/historical-events/russia.htm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Применение компьютерной графики при оформлении буклета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857232"/>
            <a:ext cx="800105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Достоинства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удобное меню;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большое количество встроенных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шаблонов (более чем 8500 вариантов);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удобная система форматирования секторов документа;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встроенная система рисования;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учтены стандарты всех форм документов применяющихся сегодня в домашних и коммерческих условиях;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- совместимость с другими приложениями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можно распечатать публикацию как на типографском оборудовании, так и на настольном принтере. </a:t>
            </a:r>
          </a:p>
          <a:p>
            <a:pPr>
              <a:lnSpc>
                <a:spcPct val="150000"/>
              </a:lnSpc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003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1484784"/>
            <a:ext cx="3456384" cy="378565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книги,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журналы,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брошюры,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буклеты,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учебники,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открытки,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визитные карточки,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газеты,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400" dirty="0" smtClean="0"/>
              <a:t>справочники… </a:t>
            </a:r>
            <a:endParaRPr lang="ru-RU" sz="24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Виды печатной продукции: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503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БУКЛЕТ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1142984"/>
            <a:ext cx="8501122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Буклет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(от фр. </a:t>
            </a:r>
            <a:r>
              <a:rPr lang="ru-RU" sz="2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bouclette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- колечко)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 разновидность рекламного проспекта,  многокрасочное, отпечатанное на одном листе с обоих сторон листа, сфальцованном любым способом в два и более сгиба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062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однофальцовый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получается сложением отпечатанного листа пополам.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двуфальцевый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буклет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 если разделить фальцовкой лист на три части, складываем сначала правую часть внутрь, затем левую часть и как бы накрываем этой частью сложенный буклет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буклет-домик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получается если разделить отпечатанный лист на две части и сложить левую и правую часть внутрь по линиям сгиба. 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буклет-гармошка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 если разделить лист на нужное количество частей и последовательно сложить лист, загибая каждый следующий фальц в сторону, противоположную предыдущему сгибу;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классический буклет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получается, если сложить отпечатанный лист сначала пополам, затем, перевернув лист под 90 градусов еще раз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пополам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Виды буклетов</a:t>
            </a:r>
            <a:r>
              <a:rPr lang="ru-RU" dirty="0">
                <a:solidFill>
                  <a:srgbClr val="FF0000"/>
                </a:solidFill>
              </a:rPr>
              <a:t>: </a:t>
            </a:r>
          </a:p>
        </p:txBody>
      </p:sp>
    </p:spTree>
    <p:extLst>
      <p:ext uri="{BB962C8B-B14F-4D97-AF65-F5344CB8AC3E}">
        <p14:creationId xmlns:p14="http://schemas.microsoft.com/office/powerpoint/2010/main" xmlns="" val="378337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2844" y="142852"/>
            <a:ext cx="885831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Материал наполнения следует подбирать, исходя из следующих правил: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Использовать только важные, нужные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сведения.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Лишней информации желательно избежать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1428736"/>
            <a:ext cx="5929354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lvl="0" indent="-358775">
              <a:lnSpc>
                <a:spcPct val="150000"/>
              </a:lnSpc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 Придерживаться доступного изложения.</a:t>
            </a: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214414" y="2000240"/>
            <a:ext cx="3938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Краткость изложения информации.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785918" y="2496917"/>
            <a:ext cx="654666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Разумная достаточность эффектов для привлечения внимания.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643174" y="3071810"/>
            <a:ext cx="37927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Правильно подобранные шрифты.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857620" y="3643314"/>
            <a:ext cx="351096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 Наличие иллюстраций по теме.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500562" y="4214818"/>
            <a:ext cx="44291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896938" marR="0" lvl="0" indent="-89693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Отсутствие орфографических и пунктуационных ошибок.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57884" y="5143512"/>
            <a:ext cx="30916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8. Эстетичность оформления.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000240"/>
            <a:ext cx="8229600" cy="185738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"</a:t>
            </a:r>
            <a:r>
              <a:rPr lang="uk-UA" dirty="0" err="1" smtClean="0"/>
              <a:t>Если</a:t>
            </a:r>
            <a:r>
              <a:rPr lang="uk-UA" dirty="0" smtClean="0"/>
              <a:t> </a:t>
            </a:r>
            <a:r>
              <a:rPr lang="uk-UA" dirty="0" err="1" smtClean="0"/>
              <a:t>хочешь</a:t>
            </a:r>
            <a:r>
              <a:rPr lang="uk-UA" dirty="0" smtClean="0"/>
              <a:t>, </a:t>
            </a:r>
            <a:r>
              <a:rPr lang="uk-UA" dirty="0" err="1" smtClean="0"/>
              <a:t>чтобы</a:t>
            </a:r>
            <a:r>
              <a:rPr lang="uk-UA" dirty="0" smtClean="0"/>
              <a:t> </a:t>
            </a:r>
            <a:r>
              <a:rPr lang="uk-UA" dirty="0" err="1" smtClean="0"/>
              <a:t>сделано</a:t>
            </a:r>
            <a:r>
              <a:rPr lang="uk-UA" dirty="0" smtClean="0"/>
              <a:t> </a:t>
            </a:r>
            <a:r>
              <a:rPr lang="uk-UA" dirty="0" err="1" smtClean="0"/>
              <a:t>было</a:t>
            </a:r>
            <a:r>
              <a:rPr lang="uk-UA" dirty="0" smtClean="0"/>
              <a:t> </a:t>
            </a:r>
            <a:r>
              <a:rPr lang="uk-UA" dirty="0" err="1" smtClean="0"/>
              <a:t>хорошо</a:t>
            </a:r>
            <a:r>
              <a:rPr lang="uk-UA" dirty="0" smtClean="0"/>
              <a:t> - </a:t>
            </a:r>
            <a:r>
              <a:rPr lang="uk-UA" dirty="0" err="1" smtClean="0"/>
              <a:t>сделай</a:t>
            </a:r>
            <a:r>
              <a:rPr lang="uk-UA" dirty="0" smtClean="0"/>
              <a:t> </a:t>
            </a:r>
            <a:r>
              <a:rPr lang="uk-UA" dirty="0" err="1" smtClean="0"/>
              <a:t>это</a:t>
            </a:r>
            <a:r>
              <a:rPr lang="uk-UA" dirty="0" smtClean="0"/>
              <a:t> </a:t>
            </a:r>
            <a:r>
              <a:rPr lang="uk-UA" dirty="0" err="1" smtClean="0"/>
              <a:t>сам”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8207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im0-tub-ru.yandex.net/i?id=03e7996fe03e7c89db4cf7cb57e3688b-l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9737" y="1404937"/>
            <a:ext cx="5724525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714480" y="357166"/>
            <a:ext cx="61436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Пример буклета промышленного предприятия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678661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V</a:t>
            </a:r>
            <a:r>
              <a:rPr lang="ru-RU" b="1" dirty="0" smtClean="0"/>
              <a:t>. Закрепляющий контроль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 smtClean="0"/>
              <a:t>. Люди каких профессий наиболее часто используют НИС?</a:t>
            </a:r>
          </a:p>
          <a:p>
            <a:r>
              <a:rPr lang="ru-RU" dirty="0" smtClean="0"/>
              <a:t>2. Что означает термин «настольная издательская система»?</a:t>
            </a:r>
          </a:p>
          <a:p>
            <a:r>
              <a:rPr lang="ru-RU" dirty="0" smtClean="0"/>
              <a:t>3. Когда и в связи с чем появились первые настольные издательские системы?</a:t>
            </a:r>
          </a:p>
          <a:p>
            <a:r>
              <a:rPr lang="ru-RU" dirty="0" smtClean="0"/>
              <a:t>4. Какие уровни поддержки необходимы для подготовки печатного издания?</a:t>
            </a:r>
          </a:p>
          <a:p>
            <a:r>
              <a:rPr lang="ru-RU" dirty="0" smtClean="0"/>
              <a:t>5. Что включает в себя аппаратный уровень поддержки?</a:t>
            </a:r>
          </a:p>
          <a:p>
            <a:r>
              <a:rPr lang="ru-RU" dirty="0" smtClean="0"/>
              <a:t>6. Что включает в себя программный уровень поддержки?</a:t>
            </a:r>
          </a:p>
          <a:p>
            <a:r>
              <a:rPr lang="ru-RU" dirty="0" smtClean="0"/>
              <a:t>7. Что включает в себя пользовательский уровень поддержки?</a:t>
            </a:r>
          </a:p>
          <a:p>
            <a:r>
              <a:rPr lang="ru-RU" dirty="0" smtClean="0"/>
              <a:t>8. Что относится к устройствам ввода, хранения и вывода информации?</a:t>
            </a:r>
          </a:p>
          <a:p>
            <a:r>
              <a:rPr lang="ru-RU" dirty="0" smtClean="0"/>
              <a:t>9. Какие технологии применяются в программном уровне поддержки?</a:t>
            </a:r>
          </a:p>
          <a:p>
            <a:r>
              <a:rPr lang="ru-RU" dirty="0" smtClean="0"/>
              <a:t>10. Какие программные продукты используются для собственно настольной издательской системы?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85728"/>
            <a:ext cx="67151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Оценка выполнения отдельных заданий и работы в целом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8728" y="1071546"/>
            <a:ext cx="5857916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оценке работы студента учитываются: ответы за тест, работа за компьютером, результаты оценок по критериям и участие в ходе урока.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тест от 4 более правильных ответов – 1 бал.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активное участие на уроке – 0-3 баллов.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правильный ответ на вопросы закрепляющего контроля – 1 бал.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буклет – 0-8 баллов.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«5» ­ от 10 балов.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«4» – 8-9 балов.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«3» – 4-7 балов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78581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Цель урока</a:t>
            </a:r>
            <a:r>
              <a:rPr lang="ru-RU" sz="3200" dirty="0" smtClean="0"/>
              <a:t>: научиться работать с настольными издательскими системами на примере </a:t>
            </a:r>
            <a:r>
              <a:rPr lang="en-US" sz="3200" dirty="0" smtClean="0"/>
              <a:t>Microsoft Publisher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85728"/>
            <a:ext cx="742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Задачи урока: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671691"/>
            <a:ext cx="728667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1). Образовательные</a:t>
            </a:r>
            <a:r>
              <a:rPr lang="ru-RU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закрепить умение работать на компьютере с основными офисными программами (MS </a:t>
            </a:r>
            <a:r>
              <a:rPr lang="ru-RU" dirty="0" err="1" smtClean="0"/>
              <a:t>Office</a:t>
            </a:r>
            <a:r>
              <a:rPr lang="ru-RU" dirty="0" smtClean="0"/>
              <a:t>);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научить студентов использовать программу MS </a:t>
            </a:r>
            <a:r>
              <a:rPr lang="ru-RU" dirty="0" err="1" smtClean="0"/>
              <a:t>Publisher</a:t>
            </a:r>
            <a:r>
              <a:rPr lang="ru-RU" dirty="0" smtClean="0"/>
              <a:t> для создания публикаций;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закрепить полученные знания и навыки при выполнении практической работы;</a:t>
            </a:r>
          </a:p>
          <a:p>
            <a:pPr lvl="0"/>
            <a:r>
              <a:rPr lang="ru-RU" b="1" dirty="0" smtClean="0"/>
              <a:t>2). Развивающие: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способствовать развитию интереса к поисковой работе на уроках информатики и ИКТ и во внеурочное время;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развивать познавательную активность, логическое мышление при поиске решения проставленной проблемы;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развивать внимательность и наблюдательность.</a:t>
            </a:r>
          </a:p>
          <a:p>
            <a:r>
              <a:rPr lang="ru-RU" b="1" dirty="0" smtClean="0"/>
              <a:t>3). Воспитательные: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воспитание творческого подхода к работе, желания экспериментировать;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воспитание трудолюбия;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профессиональная ориентация и подготовка к трудовой деятельности.</a:t>
            </a:r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650125"/>
          </a:xfrm>
        </p:spPr>
        <p:txBody>
          <a:bodyPr>
            <a:normAutofit fontScale="25000" lnSpcReduction="20000"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1).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 Microsoft Publisher –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это</a:t>
            </a:r>
          </a:p>
          <a:p>
            <a:r>
              <a:rPr lang="ru-RU" b="1" dirty="0" smtClean="0"/>
              <a:t> 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А) Программа-переводчик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Настольная издательская система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электронная таблица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2). Какие уровни поддержки необходимы для подготовки печатного издания?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 аппаратный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программный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пользовательский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Комплексный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3).Какие программные продукты используются для собственно настольной издательской системы?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) Microsoft Power Point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) Fine Reader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Microsoft Publisher</a:t>
            </a:r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4). В минимальную конфигурацию настольной издательской системы должны входить устройства: (Выбрать неправильный ответ).</a:t>
            </a:r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 ввода информации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 хранения и обработки информации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 вывода и передачи информации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кодирования и декодирования информации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5) Для чего предназначена программа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sz="4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А).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Для создания различных публикаций 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Б). Для создания текстовых документов 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В). Для создания графических изображений 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Г). Для создания таблиц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28604"/>
            <a:ext cx="8643998" cy="5000684"/>
          </a:xfrm>
        </p:spPr>
        <p:txBody>
          <a:bodyPr>
            <a:noAutofit/>
          </a:bodyPr>
          <a:lstStyle/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Первая революция связана с изобретением письменности. 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Вторая (середина XVI в.) вызвана изобретением книгопечатания.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Третья (конец XIX в.) обусловлена изобретением электричества</a:t>
            </a:r>
            <a:r>
              <a:rPr lang="ru-RU" sz="2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Четвертая (70-е гг. XX в.) связана с изобретением микропроцессорной технологии и появлением персонального компьютера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Сегодня мы переживаем пятую информационную революцию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связанную с формированием и развитием трансграничных глобальных информационно-телекоммуникационных сетей.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51720" y="1857364"/>
            <a:ext cx="64493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 smtClean="0"/>
              <a:t>— основатель книгопечатания в </a:t>
            </a:r>
            <a:r>
              <a:rPr lang="ru-RU" dirty="0" smtClean="0">
                <a:hlinkClick r:id="rId2" tooltip="Описание современной России"/>
              </a:rPr>
              <a:t>России</a:t>
            </a:r>
            <a:r>
              <a:rPr lang="ru-RU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В 1564 в </a:t>
            </a:r>
            <a:r>
              <a:rPr lang="ru-RU" dirty="0" smtClean="0">
                <a:hlinkClick r:id="rId3" tooltip="Описание современной Москвы"/>
              </a:rPr>
              <a:t>Москве</a:t>
            </a:r>
            <a:r>
              <a:rPr lang="ru-RU" dirty="0" smtClean="0"/>
              <a:t> совместно с типографом Петром Тимофеевичем </a:t>
            </a:r>
            <a:r>
              <a:rPr lang="ru-RU" dirty="0" err="1" smtClean="0"/>
              <a:t>Мстиславцем</a:t>
            </a:r>
            <a:r>
              <a:rPr lang="ru-RU" dirty="0" smtClean="0"/>
              <a:t> выпустил первую русскую датированную печатную книгу «Апостол».</a:t>
            </a:r>
            <a:endParaRPr lang="ru-RU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195736" y="692696"/>
            <a:ext cx="5786446" cy="1199704"/>
          </a:xfrm>
        </p:spPr>
        <p:txBody>
          <a:bodyPr>
            <a:normAutofit/>
          </a:bodyPr>
          <a:lstStyle/>
          <a:p>
            <a:r>
              <a:rPr lang="ru-RU" b="1" dirty="0" smtClean="0"/>
              <a:t>Иван Федоров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err="1" smtClean="0"/>
              <a:t>ок</a:t>
            </a:r>
            <a:r>
              <a:rPr lang="ru-RU" dirty="0" smtClean="0"/>
              <a:t>. 1510-1583)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11714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НИС</a:t>
            </a:r>
            <a:endParaRPr lang="ru-RU" dirty="0">
              <a:solidFill>
                <a:schemeClr val="accent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4133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000108"/>
            <a:ext cx="86439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«настольная издательская система»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берет начало от английского слова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desktop publishing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/>
              <a:t> </a:t>
            </a:r>
          </a:p>
          <a:p>
            <a:pPr indent="3587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комплект оборудования для подготовки макета издания, готового для передачи в типографию.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3071810"/>
            <a:ext cx="76723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русском варианте, который хотя и звучит более прозаически, чем английский аналог ("издательство на крышке стола"), тем не менее, точнее отражена суть.</a:t>
            </a:r>
          </a:p>
        </p:txBody>
      </p:sp>
    </p:spTree>
    <p:extLst>
      <p:ext uri="{BB962C8B-B14F-4D97-AF65-F5344CB8AC3E}">
        <p14:creationId xmlns:p14="http://schemas.microsoft.com/office/powerpoint/2010/main" xmlns="" val="55213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71414"/>
            <a:ext cx="8106124" cy="44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Cамым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первым настольным верстальным пакетом в мире был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Maker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(1985 г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.),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следом за ним появился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Ventura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(1986 г.)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версия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Maker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для PC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через год после этого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- QXP (1987 г.).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1991 г.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была выпущена первая версия программы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Сейчас 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рынке ПО работает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MS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2013.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14612" y="4500570"/>
            <a:ext cx="621507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Первые настольные издательские системы на основе персональных компьютеров появились в 1980-х годах, когда фирма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Apple Computer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разработала первый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лазерный принтер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высоким качеством печати. </a:t>
            </a:r>
          </a:p>
        </p:txBody>
      </p:sp>
    </p:spTree>
    <p:extLst>
      <p:ext uri="{BB962C8B-B14F-4D97-AF65-F5344CB8AC3E}">
        <p14:creationId xmlns:p14="http://schemas.microsoft.com/office/powerpoint/2010/main" xmlns="" val="45590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Publisher</a:t>
            </a:r>
            <a:r>
              <a:rPr lang="ru-RU" dirty="0"/>
              <a:t>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214554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 — издательская программа, позволяющая легко создавать печатные материалы (буклеты, листовки и т.д.) на профессиональном уровне.</a:t>
            </a:r>
          </a:p>
        </p:txBody>
      </p:sp>
      <p:pic>
        <p:nvPicPr>
          <p:cNvPr id="7" name="Рисунок 6" descr="http://www.comprice.ru/articles_img/pop/2004-25/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1285860"/>
            <a:ext cx="33337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3" cstate="print"/>
          <a:srcRect l="50419" t="32482" r="43521" b="54874"/>
          <a:stretch>
            <a:fillRect/>
          </a:stretch>
        </p:blipFill>
        <p:spPr bwMode="auto">
          <a:xfrm>
            <a:off x="7358082" y="3857628"/>
            <a:ext cx="1282091" cy="150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071670" y="5643578"/>
            <a:ext cx="54292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Документ</a:t>
            </a:r>
            <a:r>
              <a:rPr lang="en-US" dirty="0" smtClean="0"/>
              <a:t> Microsoft Office Publisher (.pub)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239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557</TotalTime>
  <Words>609</Words>
  <Application>Microsoft Office PowerPoint</Application>
  <PresentationFormat>Экран (4:3)</PresentationFormat>
  <Paragraphs>124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Открытая</vt:lpstr>
      <vt:lpstr>Применение компьютерной графики при оформлении буклета</vt:lpstr>
      <vt:lpstr>Слайд 2</vt:lpstr>
      <vt:lpstr>Слайд 3</vt:lpstr>
      <vt:lpstr>Слайд 4</vt:lpstr>
      <vt:lpstr>Слайд 5</vt:lpstr>
      <vt:lpstr>Слайд 6</vt:lpstr>
      <vt:lpstr>НИС</vt:lpstr>
      <vt:lpstr>Слайд 8</vt:lpstr>
      <vt:lpstr>Microsoft Publisher </vt:lpstr>
      <vt:lpstr>Слайд 10</vt:lpstr>
      <vt:lpstr>Виды печатной продукции:</vt:lpstr>
      <vt:lpstr>БУКЛЕТ</vt:lpstr>
      <vt:lpstr>Виды буклетов: </vt:lpstr>
      <vt:lpstr>Слайд 14</vt:lpstr>
      <vt:lpstr>"Если хочешь, чтобы сделано было хорошо - сделай это сам” 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Лифлет</dc:title>
  <dc:creator>User</dc:creator>
  <cp:lastModifiedBy>user</cp:lastModifiedBy>
  <cp:revision>55</cp:revision>
  <dcterms:created xsi:type="dcterms:W3CDTF">2015-04-16T16:13:00Z</dcterms:created>
  <dcterms:modified xsi:type="dcterms:W3CDTF">2018-03-03T17:05:28Z</dcterms:modified>
</cp:coreProperties>
</file>