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73" r:id="rId4"/>
    <p:sldId id="258" r:id="rId5"/>
    <p:sldId id="259" r:id="rId6"/>
    <p:sldId id="274" r:id="rId7"/>
    <p:sldId id="265" r:id="rId8"/>
    <p:sldId id="267" r:id="rId9"/>
    <p:sldId id="269" r:id="rId10"/>
    <p:sldId id="275" r:id="rId11"/>
    <p:sldId id="264" r:id="rId12"/>
    <p:sldId id="260" r:id="rId13"/>
    <p:sldId id="266" r:id="rId14"/>
    <p:sldId id="268" r:id="rId15"/>
    <p:sldId id="277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25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564A6-78B8-486C-9F41-4F3497CB4EA0}" type="datetimeFigureOut">
              <a:rPr lang="ru-RU" smtClean="0"/>
              <a:pPr/>
              <a:t>02.02.2019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40E102-5D2A-43A1-A325-23630EB16B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2765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40E102-5D2A-43A1-A325-23630EB16BA0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4185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psychologos.ru/articles/view/pedagogika_frebelya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lum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60" b="2186"/>
          <a:stretch>
            <a:fillRect/>
          </a:stretch>
        </p:blipFill>
        <p:spPr>
          <a:xfrm>
            <a:off x="0" y="0"/>
            <a:ext cx="3657600" cy="68580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lum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581401" y="1"/>
            <a:ext cx="6381748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990600"/>
            <a:ext cx="7772400" cy="40386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</a:t>
            </a:r>
            <a:r>
              <a:rPr lang="ru-RU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ПРОЕКТ </a:t>
            </a:r>
            <a:br>
              <a:rPr lang="ru-RU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Использование  игрового</a:t>
            </a:r>
            <a:br>
              <a:rPr lang="ru-RU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набора </a:t>
            </a:r>
            <a:br>
              <a:rPr lang="ru-RU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«Дары </a:t>
            </a:r>
            <a:r>
              <a:rPr lang="ru-RU" dirty="0" err="1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Фрёбеля</a:t>
            </a:r>
            <a:r>
              <a:rPr lang="ru-RU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» </a:t>
            </a:r>
            <a:br>
              <a:rPr lang="ru-RU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в логопедической </a:t>
            </a:r>
            <a:r>
              <a:rPr lang="ru-RU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работе с детьми </a:t>
            </a:r>
            <a:r>
              <a:rPr lang="ru-RU" dirty="0" err="1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овз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19400" y="5181601"/>
            <a:ext cx="3048000" cy="1500187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</a:p>
          <a:p>
            <a:pPr algn="ctr"/>
            <a:endParaRPr lang="ru-RU" b="1" dirty="0" smtClean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Учитель-логопед</a:t>
            </a:r>
          </a:p>
          <a:p>
            <a:pPr algn="ctr"/>
            <a:r>
              <a:rPr lang="ru-RU" b="1" dirty="0" err="1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Левшенкова</a:t>
            </a:r>
            <a:r>
              <a:rPr lang="ru-RU" b="1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Г.Н.</a:t>
            </a:r>
          </a:p>
          <a:p>
            <a:pPr algn="ctr"/>
            <a:r>
              <a:rPr lang="ru-RU" b="1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2019г</a:t>
            </a:r>
            <a:r>
              <a:rPr lang="ru-RU" b="1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31" b="1099"/>
          <a:stretch>
            <a:fillRect/>
          </a:stretch>
        </p:blipFill>
        <p:spPr>
          <a:xfrm>
            <a:off x="0" y="0"/>
            <a:ext cx="3657600" cy="69342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57"/>
          <a:stretch>
            <a:fillRect/>
          </a:stretch>
        </p:blipFill>
        <p:spPr>
          <a:xfrm rot="10800000">
            <a:off x="3581400" y="-1"/>
            <a:ext cx="5562600" cy="693419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7772400" cy="60960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Кадровое обеспечение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838200"/>
            <a:ext cx="8077200" cy="5791200"/>
          </a:xfrm>
        </p:spPr>
        <p:txBody>
          <a:bodyPr>
            <a:normAutofit fontScale="92500" lnSpcReduction="10000"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Учитель-логопед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Воспитатели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Родители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Дети</a:t>
            </a:r>
          </a:p>
          <a:p>
            <a:endParaRPr lang="ru-RU" sz="1400" dirty="0" smtClean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  <a:p>
            <a:endParaRPr lang="ru-RU" sz="1400" dirty="0" smtClean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  <a:p>
            <a:r>
              <a:rPr lang="ru-RU" sz="16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Игровой набор «Дары </a:t>
            </a:r>
            <a:r>
              <a:rPr lang="ru-RU" sz="1600" dirty="0" err="1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Фрёбеля</a:t>
            </a:r>
            <a:r>
              <a:rPr lang="ru-RU" sz="16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», состоящий из 14 модулей: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Модуль 1 «Шерстяные мячики»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Модуль 2 «Основные тела»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Модуль 3 «Куб из кубиков»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Модуль 4 «Куб из брусков»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Модуль 5 «Кубики и призмы»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Модуль 6 «Кубики, столбики, кирпичики»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Модуль 7 «Цветные фигуры»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Модуль 8 «Палочки»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Модуль 9 «Кольца и полукольца»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Модуль 10 «Фишки»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Модуль 11 (J1) «Цветные тела»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Модуль 12 (J2) «Мозаика. Шнуровка»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Модуль 13 (5B) «Башенки»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Модуль 14 (5Р) «Арки и цифры»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Комплект методических пособий по работе с игровым набором;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Литература.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04800" y="1752600"/>
            <a:ext cx="7772400" cy="609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cap="all" dirty="0" err="1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j-cs"/>
              </a:rPr>
              <a:t>методическ</a:t>
            </a:r>
            <a:r>
              <a:rPr kumimoji="0" lang="ru-RU" sz="3200" b="1" i="0" u="none" strike="noStrike" kern="1200" cap="all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j-cs"/>
              </a:rPr>
              <a:t>ое</a:t>
            </a:r>
            <a:r>
              <a:rPr kumimoji="0" lang="ru-RU" sz="3200" b="1" i="0" u="none" strike="noStrike" kern="1200" cap="all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j-cs"/>
              </a:rPr>
              <a:t> обеспечение</a:t>
            </a:r>
            <a:endParaRPr kumimoji="0" lang="ru-RU" sz="3200" b="1" i="0" u="none" strike="noStrike" kern="1200" cap="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31" b="1099"/>
          <a:stretch>
            <a:fillRect/>
          </a:stretch>
        </p:blipFill>
        <p:spPr>
          <a:xfrm>
            <a:off x="0" y="0"/>
            <a:ext cx="3657600" cy="69342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57"/>
          <a:stretch>
            <a:fillRect/>
          </a:stretch>
        </p:blipFill>
        <p:spPr>
          <a:xfrm rot="10800000">
            <a:off x="3581400" y="-1"/>
            <a:ext cx="5562600" cy="693419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28601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Ожидаемый результат по проекту: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4800" y="838200"/>
            <a:ext cx="8686800" cy="6019800"/>
          </a:xfrm>
        </p:spPr>
        <p:txBody>
          <a:bodyPr>
            <a:normAutofit fontScale="77500" lnSpcReduction="20000"/>
          </a:bodyPr>
          <a:lstStyle/>
          <a:p>
            <a:r>
              <a:rPr lang="ru-RU" sz="23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Для детей:</a:t>
            </a:r>
          </a:p>
          <a:p>
            <a:r>
              <a:rPr lang="ru-RU" sz="2300" dirty="0" err="1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Сформированность</a:t>
            </a:r>
            <a:r>
              <a:rPr lang="ru-RU" sz="23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у детей звуковой структуры речи;</a:t>
            </a:r>
          </a:p>
          <a:p>
            <a:r>
              <a:rPr lang="ru-RU" sz="23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Расширение, обогащение, закрепление и активизация словаря;</a:t>
            </a:r>
          </a:p>
          <a:p>
            <a:r>
              <a:rPr lang="ru-RU" sz="2300" dirty="0" err="1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Сформированность</a:t>
            </a:r>
            <a:r>
              <a:rPr lang="ru-RU" sz="23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грамматического строя речи, её связности при построении развёрнутого высказывания;</a:t>
            </a:r>
          </a:p>
          <a:p>
            <a:r>
              <a:rPr lang="ru-RU" sz="23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Интерес к художественному слову;</a:t>
            </a:r>
          </a:p>
          <a:p>
            <a:r>
              <a:rPr lang="ru-RU" sz="23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Активность и инициатива в познавательно-исследовательской деятельности и в решении логических задач, мелкой моторики; </a:t>
            </a:r>
          </a:p>
          <a:p>
            <a:r>
              <a:rPr lang="ru-RU" sz="23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Формирование элементарных математических умений и навыков.</a:t>
            </a:r>
            <a:endParaRPr lang="ru-RU" sz="2300" dirty="0" smtClean="0"/>
          </a:p>
          <a:p>
            <a:r>
              <a:rPr lang="ru-RU" sz="23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Для педагогов:</a:t>
            </a:r>
          </a:p>
          <a:p>
            <a:r>
              <a:rPr lang="ru-RU" sz="23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Коррекционная работ в тесной взаимосвязи  логопеда и педагогов ДОУ;</a:t>
            </a:r>
          </a:p>
          <a:p>
            <a:r>
              <a:rPr lang="ru-RU" sz="23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Совершенствование педагогического мастерства педагогов;</a:t>
            </a:r>
          </a:p>
          <a:p>
            <a:r>
              <a:rPr lang="ru-RU" sz="23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Эмоциональный контакт педагогов, родителей с детьми через совместную деятельность.</a:t>
            </a:r>
          </a:p>
          <a:p>
            <a:r>
              <a:rPr lang="ru-RU" sz="23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Для родителей:</a:t>
            </a:r>
          </a:p>
          <a:p>
            <a:r>
              <a:rPr lang="ru-RU" sz="23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Повышение заинтересованности, творческого участия родителей в жизни своих детей, укрепление сотрудничества педагогов ДОУ ;</a:t>
            </a:r>
          </a:p>
          <a:p>
            <a:r>
              <a:rPr lang="ru-RU" sz="23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Повышение интереса родителей к коррекционно-воспитательному процессу; компетентность родителей в вопросах подготовки детей к дальнейшему обучению в школе;</a:t>
            </a:r>
          </a:p>
          <a:p>
            <a:r>
              <a:rPr lang="ru-RU" sz="23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Активность родителей в коррекционном процессе;</a:t>
            </a:r>
          </a:p>
          <a:p>
            <a:r>
              <a:rPr lang="ru-RU" sz="23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Консультативно-просветительский блок для родителей. 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31" b="1099"/>
          <a:stretch>
            <a:fillRect/>
          </a:stretch>
        </p:blipFill>
        <p:spPr>
          <a:xfrm>
            <a:off x="0" y="0"/>
            <a:ext cx="3657600" cy="69342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57"/>
          <a:stretch>
            <a:fillRect/>
          </a:stretch>
        </p:blipFill>
        <p:spPr>
          <a:xfrm rot="10800000">
            <a:off x="3581400" y="-1"/>
            <a:ext cx="5562600" cy="6934199"/>
          </a:xfrm>
          <a:prstGeom prst="rect">
            <a:avLst/>
          </a:prstGeom>
        </p:spPr>
      </p:pic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Прогноз дальнейшего развития проекта:</a:t>
            </a:r>
            <a:endParaRPr lang="ru-RU" sz="3200" dirty="0"/>
          </a:p>
        </p:txBody>
      </p:sp>
      <p:sp>
        <p:nvSpPr>
          <p:cNvPr id="10" name="Текст 2"/>
          <p:cNvSpPr>
            <a:spLocks noGrp="1"/>
          </p:cNvSpPr>
          <p:nvPr>
            <p:ph type="body" idx="1"/>
          </p:nvPr>
        </p:nvSpPr>
        <p:spPr>
          <a:xfrm>
            <a:off x="685800" y="1905000"/>
            <a:ext cx="7848600" cy="3733800"/>
          </a:xfrm>
        </p:spPr>
        <p:txBody>
          <a:bodyPr>
            <a:normAutofit/>
          </a:bodyPr>
          <a:lstStyle/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Комплект методических пособий с игровым набором</a:t>
            </a:r>
            <a:r>
              <a:rPr lang="ru-RU" sz="14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 </a:t>
            </a:r>
            <a:r>
              <a:rPr lang="ru-RU" sz="1400" b="1" i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«</a:t>
            </a:r>
            <a:r>
              <a:rPr lang="ru-RU" sz="1400" i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Дары </a:t>
            </a:r>
            <a:r>
              <a:rPr lang="ru-RU" sz="1400" i="1" dirty="0" err="1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Фребеля</a:t>
            </a:r>
            <a:r>
              <a:rPr lang="ru-RU" sz="1400" i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» </a:t>
            </a:r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 полностью соответствует с ФГОС ДО, создаёт условия для организации как совместной деятельности взрослого и детей, так и самостоятельной игровой, продуктивной и познавательно-исследовательской деятельности детей. </a:t>
            </a:r>
          </a:p>
          <a:p>
            <a:r>
              <a:rPr lang="ru-RU" sz="1400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Опираясь на требования ФГОС ДО, развивающая предметно</a:t>
            </a:r>
            <a:r>
              <a:rPr lang="ru-RU" sz="14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 –</a:t>
            </a:r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пространственная среда является частью образовательной среды</a:t>
            </a:r>
            <a:r>
              <a:rPr lang="ru-RU" sz="14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, </a:t>
            </a:r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представленной  специально организованным пространством, оборудованием и инвентарём для развития детей дошкольного возраста в соответствии с особенностями каждого возрастного этапа. 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«Дары </a:t>
            </a:r>
            <a:r>
              <a:rPr lang="ru-RU" sz="1400" dirty="0" err="1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Фрёбеля</a:t>
            </a:r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» это компактное, объёмное, многофункциональное,  доступное и разнообразное игровое пособие. Его возможно использовать при реализации любой из программ дошкольного образования и решать задачи других образовательных областей.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Данный проект разрабатывался как долгосрочный  и возможен для использования как специалистами, так и педагогами ДОУ.  </a:t>
            </a:r>
          </a:p>
          <a:p>
            <a:endParaRPr lang="ru-RU" sz="1400" dirty="0" smtClean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  <a:p>
            <a:endParaRPr lang="ru-RU" dirty="0"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31" b="1099"/>
          <a:stretch>
            <a:fillRect/>
          </a:stretch>
        </p:blipFill>
        <p:spPr>
          <a:xfrm>
            <a:off x="0" y="0"/>
            <a:ext cx="3657600" cy="69342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57"/>
          <a:stretch>
            <a:fillRect/>
          </a:stretch>
        </p:blipFill>
        <p:spPr>
          <a:xfrm rot="10800000">
            <a:off x="3581400" y="-1"/>
            <a:ext cx="5562600" cy="693419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533401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вывод: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90600" y="1752600"/>
            <a:ext cx="7391400" cy="2286000"/>
          </a:xfrm>
        </p:spPr>
        <p:txBody>
          <a:bodyPr>
            <a:normAutofit/>
          </a:bodyPr>
          <a:lstStyle/>
          <a:p>
            <a:r>
              <a:rPr lang="ru-RU" sz="15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Важнейшим средством речевого развития детей является общение со взрослыми и детьми в разных видах деятельности. Поэтому первостепенное значение имеет организация содержательного, продуктивного общения педагога с детьми.  Речевое общение в дошкольном возрасте осуществляется в разных видах  детской деятельности: в игре, бытовой деятельности. Поэтому очень важно уметь использовать для развития речи любую деятельность и разнообразный материал, чем и является игровой набор «Дары </a:t>
            </a:r>
            <a:r>
              <a:rPr lang="ru-RU" sz="1500" dirty="0" err="1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Фрёбеля</a:t>
            </a:r>
            <a:r>
              <a:rPr lang="ru-RU" sz="15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».    </a:t>
            </a:r>
          </a:p>
          <a:p>
            <a:r>
              <a:rPr lang="ru-RU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31" b="1099"/>
          <a:stretch>
            <a:fillRect/>
          </a:stretch>
        </p:blipFill>
        <p:spPr>
          <a:xfrm>
            <a:off x="0" y="0"/>
            <a:ext cx="3657600" cy="69342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57"/>
          <a:stretch>
            <a:fillRect/>
          </a:stretch>
        </p:blipFill>
        <p:spPr>
          <a:xfrm rot="10800000">
            <a:off x="3581400" y="-1"/>
            <a:ext cx="5562600" cy="693419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762001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Список литературы: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1447800"/>
            <a:ext cx="7772400" cy="426720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Комплект методических пособий по работе с игровым набором «Дары </a:t>
            </a:r>
            <a:r>
              <a:rPr lang="ru-RU" sz="1400" dirty="0" err="1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Фрёбеля</a:t>
            </a:r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», соответствует ФГОС ДО. Использование игрового набора в образовательной области «Речевое развитие»: Методические рекомендации/ Ю. В. Карпова, В. В. Кожевникова, А. В. Соколова. – М.: ООО «Издательство «ВАРСОН», 2014; Самара: ООО «ТД «Светоч», 2014. </a:t>
            </a:r>
          </a:p>
          <a:p>
            <a:pPr marL="457200" indent="-457200"/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2.         </a:t>
            </a:r>
            <a:r>
              <a:rPr lang="ru-RU" sz="1400" u="sng" dirty="0" smtClean="0">
                <a:solidFill>
                  <a:srgbClr val="002060"/>
                </a:solidFill>
                <a:hlinkClick r:id="rId4"/>
              </a:rPr>
              <a:t>http://www.psychologos.ru/articles/view/pedagogika_frebelya</a:t>
            </a:r>
            <a:r>
              <a:rPr lang="ru-RU" sz="1400" dirty="0" smtClean="0">
                <a:solidFill>
                  <a:srgbClr val="002060"/>
                </a:solidFill>
              </a:rPr>
              <a:t>     Педагогика </a:t>
            </a:r>
            <a:r>
              <a:rPr lang="ru-RU" sz="1400" dirty="0" err="1" smtClean="0">
                <a:solidFill>
                  <a:srgbClr val="002060"/>
                </a:solidFill>
              </a:rPr>
              <a:t>Фребеля</a:t>
            </a:r>
            <a:r>
              <a:rPr lang="ru-RU" sz="1400" dirty="0" smtClean="0">
                <a:solidFill>
                  <a:srgbClr val="002060"/>
                </a:solidFill>
              </a:rPr>
              <a:t>.</a:t>
            </a:r>
            <a:endParaRPr lang="ru-RU" sz="1400" dirty="0" smtClean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  <a:p>
            <a:pPr marL="457200" indent="-457200">
              <a:buAutoNum type="arabicPeriod" startAt="3"/>
            </a:pPr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«Будем жить для своих детей». И:«Карапуз», Ф. </a:t>
            </a:r>
            <a:r>
              <a:rPr lang="ru-RU" sz="1400" dirty="0" err="1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Фребель</a:t>
            </a:r>
            <a:endParaRPr lang="ru-RU" sz="1400" dirty="0" smtClean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  <a:p>
            <a:pPr marL="457200" indent="-457200">
              <a:buAutoNum type="arabicPeriod" startAt="3"/>
            </a:pPr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Парамонова Л. А., Протасова Е. Ю. Дошкольное и начальное образование за рубежом: История и современность: Учеб. пособие для студ. </a:t>
            </a:r>
            <a:r>
              <a:rPr lang="ru-RU" sz="1400" dirty="0" err="1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высш</a:t>
            </a:r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. </a:t>
            </a:r>
            <a:r>
              <a:rPr lang="ru-RU" sz="1400" dirty="0" err="1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пед</a:t>
            </a:r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. учеб, заведений . —— М.: Издательский центр «Академия», 2001. — 240 с.Очень подробный анализ системы Ф. </a:t>
            </a:r>
            <a:r>
              <a:rPr lang="ru-RU" sz="1400" dirty="0" err="1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Фребеля</a:t>
            </a:r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.</a:t>
            </a:r>
          </a:p>
          <a:p>
            <a:pPr marL="457200" indent="-457200">
              <a:buAutoNum type="arabicPeriod" startAt="3"/>
            </a:pPr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Курс начальной геометрии Ф. </a:t>
            </a:r>
            <a:r>
              <a:rPr lang="ru-RU" sz="1400" dirty="0" err="1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Фребеля</a:t>
            </a:r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// Дошкольное воспитание. — 1971. — № 10. — С. 31; № 11. — С. 30.</a:t>
            </a:r>
          </a:p>
          <a:p>
            <a:pPr marL="457200" indent="-457200">
              <a:buAutoNum type="arabicPeriod" startAt="3"/>
            </a:pPr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Фридрих </a:t>
            </a:r>
            <a:r>
              <a:rPr lang="ru-RU" sz="1400" dirty="0" err="1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Фребель</a:t>
            </a:r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: система дидактических игр // Дошкольное воспитание. Смирнова, Е. — 2006. — № 3. — С. 79.</a:t>
            </a:r>
          </a:p>
          <a:p>
            <a:pPr marL="457200" indent="-457200">
              <a:buAutoNum type="arabicPeriod" startAt="3"/>
            </a:pPr>
            <a:r>
              <a:rPr lang="ru-RU" sz="1400" dirty="0" err="1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Фребель</a:t>
            </a:r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, Ф. Воспитание человека; Детский сад // История зарубежной дошкольной педагогики: Хрестоматия / сост. Н.Б. </a:t>
            </a:r>
            <a:r>
              <a:rPr lang="ru-RU" sz="1400" dirty="0" err="1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Мчедлидзе</a:t>
            </a:r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и др. — М., 1986. — С. 188-240</a:t>
            </a:r>
            <a:endParaRPr lang="ru-RU" sz="1400" dirty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lum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60" b="2186"/>
          <a:stretch>
            <a:fillRect/>
          </a:stretch>
        </p:blipFill>
        <p:spPr>
          <a:xfrm>
            <a:off x="0" y="0"/>
            <a:ext cx="3657600" cy="68580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lum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581401" y="1"/>
            <a:ext cx="6381748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990600"/>
            <a:ext cx="7772400" cy="40386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/>
            </a:r>
            <a:br>
              <a:rPr lang="ru-RU" sz="44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Конспект игры с использованием игрового набора «Дары </a:t>
            </a:r>
            <a:r>
              <a:rPr lang="ru-RU" dirty="0" err="1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фрёбеля</a:t>
            </a:r>
            <a:r>
              <a:rPr lang="ru-RU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»</a:t>
            </a:r>
            <a:br>
              <a:rPr lang="ru-RU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«колобок»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19400" y="5181601"/>
            <a:ext cx="3048000" cy="1500187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</a:p>
          <a:p>
            <a:pPr algn="ctr"/>
            <a:endParaRPr lang="ru-RU" b="1" dirty="0" smtClean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algn="ctr"/>
            <a:endParaRPr lang="ru-RU" b="1" dirty="0" smtClean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2018г.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31" b="1099"/>
          <a:stretch>
            <a:fillRect/>
          </a:stretch>
        </p:blipFill>
        <p:spPr>
          <a:xfrm>
            <a:off x="0" y="0"/>
            <a:ext cx="3657600" cy="69342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57"/>
          <a:stretch>
            <a:fillRect/>
          </a:stretch>
        </p:blipFill>
        <p:spPr>
          <a:xfrm rot="10800000">
            <a:off x="3581400" y="-1"/>
            <a:ext cx="5562600" cy="693419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2209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                                                                                                                                                                  Приложение 1</a:t>
            </a:r>
            <a:r>
              <a:rPr lang="ru-RU" sz="32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/>
            </a:r>
            <a:br>
              <a:rPr lang="ru-RU" sz="32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ru-RU" sz="32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/>
            </a:r>
            <a:br>
              <a:rPr lang="ru-RU" sz="32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ru-RU" sz="27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Конспект игры с использованием игрового набора «Дары </a:t>
            </a:r>
            <a:r>
              <a:rPr lang="ru-RU" sz="2700" dirty="0" err="1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фрёбеля</a:t>
            </a:r>
            <a:r>
              <a:rPr lang="ru-RU" sz="27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»  </a:t>
            </a:r>
            <a:r>
              <a:rPr lang="ru-RU" sz="14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/>
            </a:r>
            <a:br>
              <a:rPr lang="ru-RU" sz="14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ru-RU" sz="32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/>
            </a:r>
            <a:br>
              <a:rPr lang="ru-RU" sz="32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ru-RU" sz="27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«колобок»</a:t>
            </a:r>
            <a:endParaRPr lang="ru-RU" sz="27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2000" y="2667000"/>
            <a:ext cx="8001000" cy="2286000"/>
          </a:xfrm>
        </p:spPr>
        <p:txBody>
          <a:bodyPr>
            <a:normAutofit/>
          </a:bodyPr>
          <a:lstStyle/>
          <a:p>
            <a:endParaRPr lang="ru-RU" b="1" dirty="0" smtClean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  <a:p>
            <a:r>
              <a:rPr lang="ru-RU" sz="14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Образовательная область «Речевое развитие»</a:t>
            </a:r>
          </a:p>
          <a:p>
            <a:r>
              <a:rPr lang="ru-RU" sz="14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Направление:</a:t>
            </a:r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 совершенствование грамматически правильной диалогической и монологической речи, знакомство с книжной культурой, детской литературой.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С</a:t>
            </a:r>
            <a:r>
              <a:rPr lang="ru-RU" sz="14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одержание работы:  </a:t>
            </a:r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обучение пересказу знакомых сказок, формирование интереса к драматизации литературных произведений, приобщение к художественной литературе;                         развитие воображения, мышления, игровой и изобразительной деятельности.</a:t>
            </a:r>
          </a:p>
          <a:p>
            <a:r>
              <a:rPr lang="ru-RU" sz="14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Предварительная работа: </a:t>
            </a:r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игры с наборами «Дары </a:t>
            </a:r>
            <a:r>
              <a:rPr lang="ru-RU" sz="1400" dirty="0" err="1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Фрёбеля</a:t>
            </a:r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», конструирование по образцу, по желанию, чтение художественной литературы, </a:t>
            </a:r>
            <a:r>
              <a:rPr lang="ru-RU" sz="1400" dirty="0" err="1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пересказывание</a:t>
            </a:r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сказок. </a:t>
            </a:r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31" b="1099"/>
          <a:stretch>
            <a:fillRect/>
          </a:stretch>
        </p:blipFill>
        <p:spPr>
          <a:xfrm>
            <a:off x="0" y="0"/>
            <a:ext cx="3657600" cy="69342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57"/>
          <a:stretch>
            <a:fillRect/>
          </a:stretch>
        </p:blipFill>
        <p:spPr>
          <a:xfrm rot="10800000">
            <a:off x="3581400" y="-1"/>
            <a:ext cx="5562600" cy="6934199"/>
          </a:xfrm>
          <a:prstGeom prst="rect">
            <a:avLst/>
          </a:prstGeom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3400" y="381000"/>
            <a:ext cx="5334000" cy="6096000"/>
          </a:xfrm>
        </p:spPr>
        <p:txBody>
          <a:bodyPr>
            <a:normAutofit fontScale="92500" lnSpcReduction="10000"/>
          </a:bodyPr>
          <a:lstStyle/>
          <a:p>
            <a:pPr algn="ctr"/>
            <a:endParaRPr lang="ru-RU" b="1" dirty="0" smtClean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  <a:p>
            <a:pPr algn="ctr"/>
            <a:endParaRPr lang="ru-RU" b="1" dirty="0" smtClean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  <a:p>
            <a:pPr algn="ctr"/>
            <a:endParaRPr lang="ru-RU" b="1" dirty="0" smtClean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Ход игры: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Логопед сообщает детям, что их ждёт увлекательная игра и предлагает детям рассмотреть коробочки «Дары </a:t>
            </a:r>
            <a:r>
              <a:rPr lang="ru-RU" sz="1400" dirty="0" err="1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Фрёбеля</a:t>
            </a:r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» и подумать, что можно построить из данных деталей. Логопед хвалит детей и просит отгадать загадку: 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Загадка 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Формой он похож на мяч.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Был когда-то он горяч.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Спрыгнул со стола на пол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И от бабушки ушёл.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У него румяный бок…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Кто он, дети?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                                        (Колобок)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Логопед предлагает показать небольшой спектакль «Колобок», спрашивает у детей, какие герои участвуют в сказке? Дети перечисляют.  Логопед предлагает построить декорации к будущему  спектаклю. Дети выполняют задание, предлагают своё расположение на столе. Распределяют роли между собой. Рассказчиком может выступить сам ребёнок или роль берёт на себя взрослый. И спектакль начинается.</a:t>
            </a:r>
          </a:p>
          <a:p>
            <a:endParaRPr lang="ru-RU" sz="1400" dirty="0" smtClean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  <a:p>
            <a:r>
              <a:rPr lang="ru-RU" sz="14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Модификация игры: </a:t>
            </a:r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детям предлагается дополнить сюжет сказки неожиданными элементами, отвечая на вопрос «А что было бы, если бы …?»</a:t>
            </a:r>
            <a:endParaRPr lang="ru-RU" sz="1400" b="1" dirty="0" smtClean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  <a:p>
            <a:pPr algn="ctr"/>
            <a:endParaRPr lang="ru-RU" dirty="0" smtClean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  <a:p>
            <a:pPr algn="ctr"/>
            <a:endParaRPr lang="ru-RU" dirty="0" smtClean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57"/>
          <a:stretch>
            <a:fillRect/>
          </a:stretch>
        </p:blipFill>
        <p:spPr>
          <a:xfrm rot="10800000">
            <a:off x="3581400" y="1"/>
            <a:ext cx="5562600" cy="693419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31" b="1099"/>
          <a:stretch>
            <a:fillRect/>
          </a:stretch>
        </p:blipFill>
        <p:spPr>
          <a:xfrm>
            <a:off x="0" y="0"/>
            <a:ext cx="3657600" cy="6934200"/>
          </a:xfrm>
          <a:prstGeom prst="rect">
            <a:avLst/>
          </a:prstGeom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2000" y="838200"/>
            <a:ext cx="8153400" cy="4800600"/>
          </a:xfrm>
        </p:spPr>
        <p:txBody>
          <a:bodyPr>
            <a:normAutofit lnSpcReduction="10000"/>
          </a:bodyPr>
          <a:lstStyle/>
          <a:p>
            <a:r>
              <a:rPr lang="ru-RU" sz="1800" b="1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Составитель проекта: </a:t>
            </a:r>
            <a:r>
              <a:rPr lang="ru-RU" sz="18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учитель-логопед МАДОУ детский сад </a:t>
            </a:r>
          </a:p>
          <a:p>
            <a:r>
              <a:rPr lang="ru-RU" sz="18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комбинированного вида №43 </a:t>
            </a:r>
            <a:r>
              <a:rPr lang="ru-RU" sz="1800" dirty="0" err="1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Г.Н.Левшенкова</a:t>
            </a:r>
            <a:r>
              <a:rPr lang="ru-RU" sz="18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</a:p>
          <a:p>
            <a:endParaRPr lang="ru-RU" sz="1800" dirty="0" smtClean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ru-RU" sz="1800" b="1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Продолжительность проекта: </a:t>
            </a:r>
            <a:r>
              <a:rPr lang="ru-RU" sz="18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долгосрочный (сентябрь-май).</a:t>
            </a:r>
          </a:p>
          <a:p>
            <a:endParaRPr lang="ru-RU" sz="1800" b="1" dirty="0" smtClean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ru-RU" sz="1800" b="1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Тип проекта: </a:t>
            </a:r>
            <a:r>
              <a:rPr lang="ru-RU" sz="18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коррекционно-развивающий.</a:t>
            </a:r>
          </a:p>
          <a:p>
            <a:endParaRPr lang="ru-RU" sz="1800" dirty="0" smtClean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ru-RU" sz="1800" b="1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Участники проекта: </a:t>
            </a:r>
            <a:r>
              <a:rPr lang="ru-RU" sz="18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учитель-логопед, дети логопедической группы, педагоги, родители.</a:t>
            </a:r>
          </a:p>
          <a:p>
            <a:endParaRPr lang="ru-RU" sz="1800" dirty="0" smtClean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ru-RU" sz="1800" b="1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Возраст детей: </a:t>
            </a:r>
            <a:r>
              <a:rPr lang="ru-RU" sz="18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5-6 лет.</a:t>
            </a:r>
          </a:p>
          <a:p>
            <a:endParaRPr lang="ru-RU" sz="1800" dirty="0" smtClean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ru-RU" sz="1800" b="1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Образовательная область:</a:t>
            </a:r>
            <a:r>
              <a:rPr lang="ru-RU" sz="18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речевое развитие.</a:t>
            </a:r>
          </a:p>
          <a:p>
            <a:endParaRPr lang="ru-RU" sz="1400" dirty="0" smtClean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ru-RU" sz="14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br>
              <a:rPr lang="ru-RU" sz="14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</a:b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31" b="1099"/>
          <a:stretch>
            <a:fillRect/>
          </a:stretch>
        </p:blipFill>
        <p:spPr>
          <a:xfrm>
            <a:off x="0" y="0"/>
            <a:ext cx="3657600" cy="69342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57"/>
          <a:stretch>
            <a:fillRect/>
          </a:stretch>
        </p:blipFill>
        <p:spPr>
          <a:xfrm rot="10800000">
            <a:off x="3581400" y="-1"/>
            <a:ext cx="5562600" cy="693419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685801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Содержание проекта: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600200"/>
            <a:ext cx="7696200" cy="2514600"/>
          </a:xfrm>
        </p:spPr>
        <p:txBody>
          <a:bodyPr>
            <a:normAutofit/>
          </a:bodyPr>
          <a:lstStyle/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Актуальность;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Цель и задачи;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План реализации;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Механизмы реализации;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Кадровое обеспечение;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Схема управления проектом, порядок осуществления контроля за выполнением;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Ожидаемый результат;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Прогноз дальнейшего развития.</a:t>
            </a:r>
          </a:p>
          <a:p>
            <a:pPr algn="ctr"/>
            <a:endParaRPr lang="ru-RU" dirty="0" smtClean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31" b="1099"/>
          <a:stretch>
            <a:fillRect/>
          </a:stretch>
        </p:blipFill>
        <p:spPr>
          <a:xfrm>
            <a:off x="0" y="0"/>
            <a:ext cx="3657600" cy="69342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57"/>
          <a:stretch>
            <a:fillRect/>
          </a:stretch>
        </p:blipFill>
        <p:spPr>
          <a:xfrm rot="10800000">
            <a:off x="3581400" y="-1"/>
            <a:ext cx="5562600" cy="693419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85801"/>
            <a:ext cx="77724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36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актуальность темы: 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2000" y="1828800"/>
            <a:ext cx="7772400" cy="3352800"/>
          </a:xfrm>
        </p:spPr>
        <p:txBody>
          <a:bodyPr>
            <a:norm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В соответствии с требованиями ФГОС ДО развивающая предметно</a:t>
            </a:r>
            <a:r>
              <a:rPr lang="ru-RU" sz="16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 –</a:t>
            </a:r>
            <a:r>
              <a:rPr lang="ru-RU" sz="16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пространственная среда является частью образовательной среды</a:t>
            </a:r>
            <a:r>
              <a:rPr lang="ru-RU" sz="16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, </a:t>
            </a:r>
            <a:r>
              <a:rPr lang="ru-RU" sz="16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представленной  специально организованным пространством, оборудованием и инвентарём для развития детей дошкольного возраста в соответствии с особенностями каждого возрастного этапа. 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Комплект методических пособий с игровым набором</a:t>
            </a:r>
            <a:r>
              <a:rPr lang="ru-RU" sz="16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 </a:t>
            </a:r>
            <a:r>
              <a:rPr lang="ru-RU" sz="1600" b="1" i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«</a:t>
            </a:r>
            <a:r>
              <a:rPr lang="ru-RU" sz="1600" i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Дары </a:t>
            </a:r>
            <a:r>
              <a:rPr lang="ru-RU" sz="1600" i="1" dirty="0" err="1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Фребеля</a:t>
            </a:r>
            <a:r>
              <a:rPr lang="ru-RU" sz="1600" i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» </a:t>
            </a:r>
            <a:r>
              <a:rPr lang="ru-RU" sz="16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 полностью соответствует с ФГОС ДО. Комплект легко применим, эстетичен, сделан из экологически чистого продукта - дерево, что безопасен для реализации и применении ребенком, создаёт условия для организации как совместной деятельности взрослого и детей, так и самостоятельной игровой, продуктивной и познавательно-исследовательской деятельности детей. </a:t>
            </a:r>
          </a:p>
          <a:p>
            <a:r>
              <a:rPr lang="ru-RU" dirty="0" smtClean="0">
                <a:latin typeface="Cambria Math" pitchFamily="18" charset="0"/>
                <a:ea typeface="Cambria Math" pitchFamily="18" charset="0"/>
              </a:rPr>
              <a:t> </a:t>
            </a:r>
            <a:endParaRPr lang="ru-RU" dirty="0"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31" b="1099"/>
          <a:stretch>
            <a:fillRect/>
          </a:stretch>
        </p:blipFill>
        <p:spPr>
          <a:xfrm>
            <a:off x="0" y="0"/>
            <a:ext cx="3657600" cy="69342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57"/>
          <a:stretch>
            <a:fillRect/>
          </a:stretch>
        </p:blipFill>
        <p:spPr>
          <a:xfrm rot="10800000">
            <a:off x="3581400" y="-1"/>
            <a:ext cx="5562600" cy="693419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228601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Цель проекта: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772400" cy="838200"/>
          </a:xfrm>
        </p:spPr>
        <p:txBody>
          <a:bodyPr>
            <a:normAutofit/>
          </a:bodyPr>
          <a:lstStyle/>
          <a:p>
            <a:pPr algn="ctr"/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Развитие социальных и коммуникативных умений, познавательно-исследовательской деятельности и логических способностей, развитие мелкой моторики, формирование элементарных математических умений и навыков. 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762000" y="1524001"/>
            <a:ext cx="7772400" cy="6857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all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j-cs"/>
              </a:rPr>
              <a:t>Задачи проекта:</a:t>
            </a:r>
            <a:endParaRPr kumimoji="0" lang="ru-RU" sz="3200" b="1" i="0" u="none" strike="noStrike" kern="1200" cap="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2000" y="2133601"/>
            <a:ext cx="8001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Для детей: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Развивать у детей звуковую структуру речи;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Обогащать, закреплять и активизировать словарь;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Формировать грамматический строй речи, её связности при построении развёрнутого высказывания;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Развивать связную речь, грамматически правильную диалогическую и монологическую речь;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Воспитывать интерес к художественному слову;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Развивать познавательно-исследовательскую деятельность и логические способности, мелкую моторику.</a:t>
            </a:r>
            <a:endParaRPr lang="ru-RU" sz="1400" dirty="0" smtClean="0"/>
          </a:p>
          <a:p>
            <a:r>
              <a:rPr lang="ru-RU" sz="14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Для педагогов: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Разработать систему коррекционной работы взаимосвязи  логопеда и педагогов ДОУ;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Подготовить информационно – консультативный блок для педагогов;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Развивать коммуникативные способности детей, эмоциональный контакт педагогов, родителей с детьми через совместную деятельность.</a:t>
            </a:r>
          </a:p>
          <a:p>
            <a:r>
              <a:rPr lang="ru-RU" sz="14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Для родителей: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Повысить интерес родителей к коррекционно-воспитательной работе;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Повысить компетентность родителей в вопросах подготовки детей к дальнейшему обучению в школе;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Привлечь родителей к активному участию в коррекционном процессе;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Подготовить консультативно-просветительский блок для родителей.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31" b="1099"/>
          <a:stretch>
            <a:fillRect/>
          </a:stretch>
        </p:blipFill>
        <p:spPr>
          <a:xfrm>
            <a:off x="0" y="0"/>
            <a:ext cx="3657600" cy="69342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57"/>
          <a:stretch>
            <a:fillRect/>
          </a:stretch>
        </p:blipFill>
        <p:spPr>
          <a:xfrm rot="10800000">
            <a:off x="3581400" y="-1"/>
            <a:ext cx="5562600" cy="693419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685801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План реализации: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447800"/>
            <a:ext cx="7772400" cy="137160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План выполнения работы разбит на три этапа:</a:t>
            </a:r>
          </a:p>
          <a:p>
            <a:r>
              <a:rPr lang="ru-RU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Подготовительный;</a:t>
            </a:r>
          </a:p>
          <a:p>
            <a:r>
              <a:rPr lang="ru-RU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Основной;</a:t>
            </a:r>
          </a:p>
          <a:p>
            <a:r>
              <a:rPr lang="ru-RU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Итоговый.</a:t>
            </a:r>
          </a:p>
          <a:p>
            <a:r>
              <a:rPr lang="ru-RU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Каждый этап имеет свои задачи. Их реализация осуществляется при взаимодействии всех участников проекта.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31" b="1099"/>
          <a:stretch>
            <a:fillRect/>
          </a:stretch>
        </p:blipFill>
        <p:spPr>
          <a:xfrm>
            <a:off x="0" y="0"/>
            <a:ext cx="3657600" cy="69342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57"/>
          <a:stretch>
            <a:fillRect/>
          </a:stretch>
        </p:blipFill>
        <p:spPr>
          <a:xfrm rot="10800000">
            <a:off x="3581400" y="-1"/>
            <a:ext cx="5562600" cy="693419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447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Механизмы реализации проекта </a:t>
            </a:r>
            <a:br>
              <a:rPr lang="ru-RU" sz="32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ru-RU" sz="32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/>
            </a:r>
            <a:br>
              <a:rPr lang="ru-RU" sz="32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en-US" sz="32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I </a:t>
            </a:r>
            <a:r>
              <a:rPr lang="ru-RU" sz="32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этап – подготовительный (сентябрь)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8800"/>
            <a:ext cx="7772400" cy="1981200"/>
          </a:xfrm>
        </p:spPr>
        <p:txBody>
          <a:bodyPr>
            <a:normAutofit/>
          </a:bodyPr>
          <a:lstStyle/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Подбор и изучение методической литературы по теме проекта.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Создание предметно-развивающей среды в кабинете, в групповой комнате.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Консультация для педагогов ДОУ « Актуальность использования игрового набора «Дары </a:t>
            </a:r>
            <a:r>
              <a:rPr lang="ru-RU" sz="1400" dirty="0" err="1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Фрёбеля</a:t>
            </a:r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» в разных образовательных областях».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Родительское собрание «Коррекционно-развивающая работа с игровым набором «Дары </a:t>
            </a:r>
            <a:r>
              <a:rPr lang="ru-RU" sz="1400" dirty="0" err="1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Фрёбеля</a:t>
            </a:r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»». 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Участие в муниципальном семинаре «Использование игрового набора «Дары </a:t>
            </a:r>
            <a:r>
              <a:rPr lang="ru-RU" sz="1400" dirty="0" err="1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Фрёбеля</a:t>
            </a:r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» в педагогическом процессе ДОУ».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31" b="1099"/>
          <a:stretch>
            <a:fillRect/>
          </a:stretch>
        </p:blipFill>
        <p:spPr>
          <a:xfrm>
            <a:off x="0" y="0"/>
            <a:ext cx="3657600" cy="69342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57"/>
          <a:stretch>
            <a:fillRect/>
          </a:stretch>
        </p:blipFill>
        <p:spPr>
          <a:xfrm rot="10800000">
            <a:off x="3581400" y="-1"/>
            <a:ext cx="5562600" cy="693419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7772400" cy="762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II </a:t>
            </a:r>
            <a:r>
              <a:rPr lang="ru-RU" sz="32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этап – основной (октябрь-май)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143000"/>
            <a:ext cx="8382000" cy="5715000"/>
          </a:xfrm>
        </p:spPr>
        <p:txBody>
          <a:bodyPr>
            <a:normAutofit lnSpcReduction="10000"/>
          </a:bodyPr>
          <a:lstStyle/>
          <a:p>
            <a:r>
              <a:rPr lang="ru-RU" sz="14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Для детей</a:t>
            </a:r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: 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Обогащение активного  словаря;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Развитие связной речи, грамматически правильной диалогической и монологической речи;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Развитие речевого творчества;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Развитие звуковой и интонационной культуры речи, фонематического слуха;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Знакомство с книжной культурой, детской литературой, понимание на слух текстов различных жанров;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Формирование  звуковой аналитико-синтетической активности как предпосылки обучения грамоте;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Развитие </a:t>
            </a:r>
            <a:r>
              <a:rPr lang="ru-RU" sz="1400" dirty="0" err="1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звуко-буквенного</a:t>
            </a:r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 анализа, закрепление образа букв;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Развитие познавательно-исследовательского интереса.</a:t>
            </a:r>
          </a:p>
          <a:p>
            <a:r>
              <a:rPr lang="ru-RU" sz="14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Для педагогов: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Разработка системы коррекционной работы взаимосвязи  логопеда и педагогов ДОУ;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Работа по единому плану, индивидуально и малой подгруппой;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Размещение информации в консультативно-просветительском блоке для педагогов;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Развитие коммуникативных способностей детей, эмоционального контакта педагогов, родителей с детьми через совместную деятельность, беседы, мастер-классы, открытые занятия.</a:t>
            </a:r>
          </a:p>
          <a:p>
            <a:r>
              <a:rPr lang="ru-RU" sz="14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Для родителей: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Повышение интереса родителей к коррекционно-развивающей работе через консультации, мастер-классы, открытые занятия;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Повышение компетентности родителей в вопросах подготовки детей к дальнейшему обучению в школе путём привлечения к активному участию в коррекционном процессе, в совместных играх, развлечениях;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Размещение  информации в консультативно-просветительском блоке для родителей.</a:t>
            </a:r>
            <a:endParaRPr lang="ru-RU" sz="1400" dirty="0" smtClean="0"/>
          </a:p>
          <a:p>
            <a:endParaRPr lang="ru-RU" sz="1400" dirty="0" smtClean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31" b="1099"/>
          <a:stretch>
            <a:fillRect/>
          </a:stretch>
        </p:blipFill>
        <p:spPr>
          <a:xfrm>
            <a:off x="0" y="0"/>
            <a:ext cx="3657600" cy="69342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57"/>
          <a:stretch>
            <a:fillRect/>
          </a:stretch>
        </p:blipFill>
        <p:spPr>
          <a:xfrm rot="10800000">
            <a:off x="3581400" y="-1"/>
            <a:ext cx="5562600" cy="693419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457201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III </a:t>
            </a:r>
            <a:r>
              <a:rPr lang="ru-RU" sz="32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этап – заключительный </a:t>
            </a:r>
            <a:br>
              <a:rPr lang="ru-RU" sz="32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ru-RU" sz="3200" dirty="0" smtClean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(май)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676401"/>
            <a:ext cx="7543800" cy="1447799"/>
          </a:xfrm>
        </p:spPr>
        <p:txBody>
          <a:bodyPr>
            <a:normAutofit/>
          </a:bodyPr>
          <a:lstStyle/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Проведение диагностики;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Проведение родительского собрания;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Подведение итогов проведённой работы;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Оформление фото-отчёта по проекту; 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Размещение материала проекта на сайтах.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</TotalTime>
  <Words>1413</Words>
  <Application>Microsoft Office PowerPoint</Application>
  <PresentationFormat>Экран (4:3)</PresentationFormat>
  <Paragraphs>176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Cambria Math</vt:lpstr>
      <vt:lpstr>Office Theme</vt:lpstr>
      <vt:lpstr> ПРОЕКТ   Использование  игрового  набора  «Дары Фрёбеля»  в логопедической работе с детьми овз </vt:lpstr>
      <vt:lpstr>Презентация PowerPoint</vt:lpstr>
      <vt:lpstr>Содержание проекта:</vt:lpstr>
      <vt:lpstr> актуальность темы:  </vt:lpstr>
      <vt:lpstr>Цель проекта:</vt:lpstr>
      <vt:lpstr>План реализации:</vt:lpstr>
      <vt:lpstr>Механизмы реализации проекта   I этап – подготовительный (сентябрь)</vt:lpstr>
      <vt:lpstr>II этап – основной (октябрь-май)</vt:lpstr>
      <vt:lpstr>III этап – заключительный  (май)</vt:lpstr>
      <vt:lpstr>Кадровое обеспечение</vt:lpstr>
      <vt:lpstr>Ожидаемый результат по проекту:</vt:lpstr>
      <vt:lpstr>Прогноз дальнейшего развития проекта:</vt:lpstr>
      <vt:lpstr>вывод:</vt:lpstr>
      <vt:lpstr>Список литературы:</vt:lpstr>
      <vt:lpstr> Конспект игры с использованием игрового набора «Дары фрёбеля»  «колобок»   </vt:lpstr>
      <vt:lpstr>                                                                                                                                                                    Приложение 1  Конспект игры с использованием игрового набора «Дары фрёбеля»    «колобок»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</dc:title>
  <dc:creator>Галина</dc:creator>
  <cp:lastModifiedBy>User</cp:lastModifiedBy>
  <cp:revision>83</cp:revision>
  <dcterms:created xsi:type="dcterms:W3CDTF">2018-02-12T03:26:21Z</dcterms:created>
  <dcterms:modified xsi:type="dcterms:W3CDTF">2019-02-02T09:02:08Z</dcterms:modified>
</cp:coreProperties>
</file>