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60" r:id="rId10"/>
    <p:sldId id="272" r:id="rId11"/>
    <p:sldId id="273" r:id="rId12"/>
    <p:sldId id="274" r:id="rId13"/>
    <p:sldId id="261" r:id="rId14"/>
    <p:sldId id="262" r:id="rId15"/>
    <p:sldId id="263" r:id="rId16"/>
    <p:sldId id="264" r:id="rId17"/>
    <p:sldId id="265" r:id="rId18"/>
    <p:sldId id="26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D7FD3-BF61-459B-BFDF-391A0F4C4C3D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2B4CC-2431-46AE-9206-9D05DAE63D6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130EF-EFBE-4E97-9CC2-E1578BC20CC4}" type="parTrans" cxnId="{FB4661FB-11F7-4D88-94EC-682088D878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E802C-39CE-42A9-BCDA-375C7A7B36FC}" type="sibTrans" cxnId="{FB4661FB-11F7-4D88-94EC-682088D878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34D75-5976-4AD3-A7D2-163372FB3A4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E9FB2-1514-43B8-9F37-E08E1884BCB4}" type="parTrans" cxnId="{ADB4C46B-9211-4FED-8F72-B3D9CDA6A2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1F062-6C12-4F4A-A34F-4B9C52DE66D9}" type="sibTrans" cxnId="{ADB4C46B-9211-4FED-8F72-B3D9CDA6A2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E4523-0427-455F-BDF4-B8DB49927AC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Соматические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D793C-49EF-45BC-8CBA-87A6520D476E}" type="parTrans" cxnId="{D49A4C70-B060-464A-B28C-EC0E284169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DAD1C-0E5E-4F0C-9AEE-3966995874C0}" type="sibTrans" cxnId="{D49A4C70-B060-464A-B28C-EC0E284169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5F770-1DF1-4CD7-A10F-6C2A671C6E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 тела и всех его органов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848B1-0AD9-41CD-9758-15343CC7183E}" type="parTrans" cxnId="{DF33EE7A-5BCD-47F6-8921-9E867CF9CA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85BB2-349D-49C4-950F-5FF2BFA1D567}" type="sibTrans" cxnId="{DF33EE7A-5BCD-47F6-8921-9E867CF9CA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5B370-F5E6-48FF-B00F-973819CB305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Образуются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половых железах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9C21F-9E1C-4356-B655-3B638D30233A}" type="parTrans" cxnId="{DC22AECC-537C-4313-A5E0-802C5F17E4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BA097-8C42-4984-9F53-26126D1ACB5C}" type="sibTrans" cxnId="{DC22AECC-537C-4313-A5E0-802C5F17E4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66C65-77C8-452F-8639-C3B777968DAF}" type="pres">
      <dgm:prSet presAssocID="{77FD7FD3-BF61-459B-BFDF-391A0F4C4C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803C0-C757-4778-90E5-778BEB3B4AFE}" type="pres">
      <dgm:prSet presAssocID="{7142B4CC-2431-46AE-9206-9D05DAE63D69}" presName="node" presStyleLbl="node1" presStyleIdx="0" presStyleCnt="5" custScaleY="48719" custLinFactNeighborX="56719" custLinFactNeighborY="-18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56CFA-5BE5-4E1F-A1B7-EADE8C0CF16F}" type="pres">
      <dgm:prSet presAssocID="{97DE802C-39CE-42A9-BCDA-375C7A7B36FC}" presName="sibTrans" presStyleCnt="0"/>
      <dgm:spPr/>
    </dgm:pt>
    <dgm:pt modelId="{4D210507-F148-4106-826B-FBB4433EF589}" type="pres">
      <dgm:prSet presAssocID="{99034D75-5976-4AD3-A7D2-163372FB3A40}" presName="node" presStyleLbl="node1" presStyleIdx="1" presStyleCnt="5" custScaleY="54639" custLinFactNeighborX="-4707" custLinFactNeighborY="5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7684-5C2C-4D6F-BCF0-8C195224798C}" type="pres">
      <dgm:prSet presAssocID="{38B1F062-6C12-4F4A-A34F-4B9C52DE66D9}" presName="sibTrans" presStyleCnt="0"/>
      <dgm:spPr/>
    </dgm:pt>
    <dgm:pt modelId="{E09BE35D-DFDD-4CAD-B7E3-3D11CE3337B9}" type="pres">
      <dgm:prSet presAssocID="{2BBE4523-0427-455F-BDF4-B8DB49927ACD}" presName="node" presStyleLbl="node1" presStyleIdx="2" presStyleCnt="5" custScaleY="53741" custLinFactNeighborX="-229" custLinFactNeighborY="-2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0EB1-B586-41BB-86C5-CDA3EFD2E445}" type="pres">
      <dgm:prSet presAssocID="{2BDDAD1C-0E5E-4F0C-9AEE-3966995874C0}" presName="sibTrans" presStyleCnt="0"/>
      <dgm:spPr/>
    </dgm:pt>
    <dgm:pt modelId="{BE7997C7-C4EB-4375-90DC-1A11733DE746}" type="pres">
      <dgm:prSet presAssocID="{5D35F770-1DF1-4CD7-A10F-6C2A671C6E98}" presName="node" presStyleLbl="node1" presStyleIdx="3" presStyleCnt="5" custScaleY="59004" custLinFactX="-9632" custLinFactNeighborX="-100000" custLinFactNeighborY="5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CFD68-2A9F-4FEC-A4EA-B936703BB485}" type="pres">
      <dgm:prSet presAssocID="{D1B85BB2-349D-49C4-950F-5FF2BFA1D567}" presName="sibTrans" presStyleCnt="0"/>
      <dgm:spPr/>
    </dgm:pt>
    <dgm:pt modelId="{759FB804-EFAE-48AB-98AF-1830B580E814}" type="pres">
      <dgm:prSet presAssocID="{70B5B370-F5E6-48FF-B00F-973819CB3054}" presName="node" presStyleLbl="node1" presStyleIdx="4" presStyleCnt="5" custScaleY="58895" custLinFactNeighborX="51874" custLinFactNeighborY="-15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3BAA1-7775-4BE5-836F-63182EC1B8D9}" type="presOf" srcId="{99034D75-5976-4AD3-A7D2-163372FB3A40}" destId="{4D210507-F148-4106-826B-FBB4433EF589}" srcOrd="0" destOrd="0" presId="urn:microsoft.com/office/officeart/2005/8/layout/default"/>
    <dgm:cxn modelId="{A0C534A8-DFA5-48F8-A098-315CE8421B5D}" type="presOf" srcId="{70B5B370-F5E6-48FF-B00F-973819CB3054}" destId="{759FB804-EFAE-48AB-98AF-1830B580E814}" srcOrd="0" destOrd="0" presId="urn:microsoft.com/office/officeart/2005/8/layout/default"/>
    <dgm:cxn modelId="{625C7187-9B23-428F-8E72-B68F76067BD8}" type="presOf" srcId="{5D35F770-1DF1-4CD7-A10F-6C2A671C6E98}" destId="{BE7997C7-C4EB-4375-90DC-1A11733DE746}" srcOrd="0" destOrd="0" presId="urn:microsoft.com/office/officeart/2005/8/layout/default"/>
    <dgm:cxn modelId="{DC22AECC-537C-4313-A5E0-802C5F17E4D5}" srcId="{77FD7FD3-BF61-459B-BFDF-391A0F4C4C3D}" destId="{70B5B370-F5E6-48FF-B00F-973819CB3054}" srcOrd="4" destOrd="0" parTransId="{AAC9C21F-9E1C-4356-B655-3B638D30233A}" sibTransId="{353BA097-8C42-4984-9F53-26126D1ACB5C}"/>
    <dgm:cxn modelId="{8DE51285-0AF9-41F1-BBD6-7B051B1A737E}" type="presOf" srcId="{77FD7FD3-BF61-459B-BFDF-391A0F4C4C3D}" destId="{81A66C65-77C8-452F-8639-C3B777968DAF}" srcOrd="0" destOrd="0" presId="urn:microsoft.com/office/officeart/2005/8/layout/default"/>
    <dgm:cxn modelId="{A9CF5AE2-7886-41E4-A442-831A57C743DD}" type="presOf" srcId="{2BBE4523-0427-455F-BDF4-B8DB49927ACD}" destId="{E09BE35D-DFDD-4CAD-B7E3-3D11CE3337B9}" srcOrd="0" destOrd="0" presId="urn:microsoft.com/office/officeart/2005/8/layout/default"/>
    <dgm:cxn modelId="{FB4661FB-11F7-4D88-94EC-682088D87849}" srcId="{77FD7FD3-BF61-459B-BFDF-391A0F4C4C3D}" destId="{7142B4CC-2431-46AE-9206-9D05DAE63D69}" srcOrd="0" destOrd="0" parTransId="{936130EF-EFBE-4E97-9CC2-E1578BC20CC4}" sibTransId="{97DE802C-39CE-42A9-BCDA-375C7A7B36FC}"/>
    <dgm:cxn modelId="{ADB4C46B-9211-4FED-8F72-B3D9CDA6A25F}" srcId="{77FD7FD3-BF61-459B-BFDF-391A0F4C4C3D}" destId="{99034D75-5976-4AD3-A7D2-163372FB3A40}" srcOrd="1" destOrd="0" parTransId="{94DE9FB2-1514-43B8-9F37-E08E1884BCB4}" sibTransId="{38B1F062-6C12-4F4A-A34F-4B9C52DE66D9}"/>
    <dgm:cxn modelId="{D49A4C70-B060-464A-B28C-EC0E2841697B}" srcId="{77FD7FD3-BF61-459B-BFDF-391A0F4C4C3D}" destId="{2BBE4523-0427-455F-BDF4-B8DB49927ACD}" srcOrd="2" destOrd="0" parTransId="{C45D793C-49EF-45BC-8CBA-87A6520D476E}" sibTransId="{2BDDAD1C-0E5E-4F0C-9AEE-3966995874C0}"/>
    <dgm:cxn modelId="{18790124-6734-43DF-B0AC-A1EFA818E8A2}" type="presOf" srcId="{7142B4CC-2431-46AE-9206-9D05DAE63D69}" destId="{8B1803C0-C757-4778-90E5-778BEB3B4AFE}" srcOrd="0" destOrd="0" presId="urn:microsoft.com/office/officeart/2005/8/layout/default"/>
    <dgm:cxn modelId="{DF33EE7A-5BCD-47F6-8921-9E867CF9CA22}" srcId="{77FD7FD3-BF61-459B-BFDF-391A0F4C4C3D}" destId="{5D35F770-1DF1-4CD7-A10F-6C2A671C6E98}" srcOrd="3" destOrd="0" parTransId="{3BA848B1-0AD9-41CD-9758-15343CC7183E}" sibTransId="{D1B85BB2-349D-49C4-950F-5FF2BFA1D567}"/>
    <dgm:cxn modelId="{8F435A0E-E565-4DDB-B417-1B188EFC8E87}" type="presParOf" srcId="{81A66C65-77C8-452F-8639-C3B777968DAF}" destId="{8B1803C0-C757-4778-90E5-778BEB3B4AFE}" srcOrd="0" destOrd="0" presId="urn:microsoft.com/office/officeart/2005/8/layout/default"/>
    <dgm:cxn modelId="{996D9F5B-0B6C-4050-A6DA-F7E157B1F3CD}" type="presParOf" srcId="{81A66C65-77C8-452F-8639-C3B777968DAF}" destId="{86156CFA-5BE5-4E1F-A1B7-EADE8C0CF16F}" srcOrd="1" destOrd="0" presId="urn:microsoft.com/office/officeart/2005/8/layout/default"/>
    <dgm:cxn modelId="{89128648-C967-4B71-BF3D-097AA7B3D0E8}" type="presParOf" srcId="{81A66C65-77C8-452F-8639-C3B777968DAF}" destId="{4D210507-F148-4106-826B-FBB4433EF589}" srcOrd="2" destOrd="0" presId="urn:microsoft.com/office/officeart/2005/8/layout/default"/>
    <dgm:cxn modelId="{C0375675-98C6-4430-A7B3-BBE0D6671620}" type="presParOf" srcId="{81A66C65-77C8-452F-8639-C3B777968DAF}" destId="{C5917684-5C2C-4D6F-BCF0-8C195224798C}" srcOrd="3" destOrd="0" presId="urn:microsoft.com/office/officeart/2005/8/layout/default"/>
    <dgm:cxn modelId="{CFCC7898-BA90-4730-B276-3165987BEDE7}" type="presParOf" srcId="{81A66C65-77C8-452F-8639-C3B777968DAF}" destId="{E09BE35D-DFDD-4CAD-B7E3-3D11CE3337B9}" srcOrd="4" destOrd="0" presId="urn:microsoft.com/office/officeart/2005/8/layout/default"/>
    <dgm:cxn modelId="{B30AEB29-0787-4C08-BD15-CD0256A1C7D3}" type="presParOf" srcId="{81A66C65-77C8-452F-8639-C3B777968DAF}" destId="{63D50EB1-B586-41BB-86C5-CDA3EFD2E445}" srcOrd="5" destOrd="0" presId="urn:microsoft.com/office/officeart/2005/8/layout/default"/>
    <dgm:cxn modelId="{A775224B-01B7-4263-9AD7-3E40BD4193BC}" type="presParOf" srcId="{81A66C65-77C8-452F-8639-C3B777968DAF}" destId="{BE7997C7-C4EB-4375-90DC-1A11733DE746}" srcOrd="6" destOrd="0" presId="urn:microsoft.com/office/officeart/2005/8/layout/default"/>
    <dgm:cxn modelId="{C4DA8CB2-1E71-4638-B6B1-E527C15B9E30}" type="presParOf" srcId="{81A66C65-77C8-452F-8639-C3B777968DAF}" destId="{94BCFD68-2A9F-4FEC-A4EA-B936703BB485}" srcOrd="7" destOrd="0" presId="urn:microsoft.com/office/officeart/2005/8/layout/default"/>
    <dgm:cxn modelId="{2FACAF1D-AB4D-495F-84C5-C4FE177948C6}" type="presParOf" srcId="{81A66C65-77C8-452F-8639-C3B777968DAF}" destId="{759FB804-EFAE-48AB-98AF-1830B580E8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03C0-C757-4778-90E5-778BEB3B4AFE}">
      <dsp:nvSpPr>
        <dsp:cNvPr id="0" name=""/>
        <dsp:cNvSpPr/>
      </dsp:nvSpPr>
      <dsp:spPr>
        <a:xfrm>
          <a:off x="1965525" y="137322"/>
          <a:ext cx="3463807" cy="101251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5525" y="137322"/>
        <a:ext cx="3463807" cy="1012519"/>
      </dsp:txXfrm>
    </dsp:sp>
    <dsp:sp modelId="{4D210507-F148-4106-826B-FBB4433EF589}">
      <dsp:nvSpPr>
        <dsp:cNvPr id="0" name=""/>
        <dsp:cNvSpPr/>
      </dsp:nvSpPr>
      <dsp:spPr>
        <a:xfrm>
          <a:off x="3648035" y="1522914"/>
          <a:ext cx="3463807" cy="1135554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Половые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8035" y="1522914"/>
        <a:ext cx="3463807" cy="1135554"/>
      </dsp:txXfrm>
    </dsp:sp>
    <dsp:sp modelId="{E09BE35D-DFDD-4CAD-B7E3-3D11CE3337B9}">
      <dsp:nvSpPr>
        <dsp:cNvPr id="0" name=""/>
        <dsp:cNvSpPr/>
      </dsp:nvSpPr>
      <dsp:spPr>
        <a:xfrm>
          <a:off x="0" y="1541581"/>
          <a:ext cx="3463807" cy="1116891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Соматические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41581"/>
        <a:ext cx="3463807" cy="1116891"/>
      </dsp:txXfrm>
    </dsp:sp>
    <dsp:sp modelId="{BE7997C7-C4EB-4375-90DC-1A11733DE746}">
      <dsp:nvSpPr>
        <dsp:cNvPr id="0" name=""/>
        <dsp:cNvSpPr/>
      </dsp:nvSpPr>
      <dsp:spPr>
        <a:xfrm>
          <a:off x="13634" y="3171943"/>
          <a:ext cx="3463807" cy="1226271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Клетки тела и всех его органов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34" y="3171943"/>
        <a:ext cx="3463807" cy="1226271"/>
      </dsp:txXfrm>
    </dsp:sp>
    <dsp:sp modelId="{759FB804-EFAE-48AB-98AF-1830B580E814}">
      <dsp:nvSpPr>
        <dsp:cNvPr id="0" name=""/>
        <dsp:cNvSpPr/>
      </dsp:nvSpPr>
      <dsp:spPr>
        <a:xfrm>
          <a:off x="3702798" y="3183803"/>
          <a:ext cx="3463807" cy="122400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002060"/>
          </a:solidFill>
          <a:prstDash val="solid"/>
          <a:miter lim="800000"/>
        </a:ln>
        <a:effectLst/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Образуются</a:t>
          </a:r>
          <a:r>
            <a:rPr lang="ru-RU" sz="3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половых железах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798" y="3183803"/>
        <a:ext cx="3463807" cy="122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8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4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6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4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0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5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0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8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1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6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0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AFFE-8AAF-4CCB-8DAF-3F1902502958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26E0-5DA7-441B-AF76-9AE8E0051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3959" y="1072319"/>
            <a:ext cx="9457898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этом процессе говорят: </a:t>
            </a:r>
          </a:p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«Это процесс, с помощью которого Жизнь умудряется обвести вокруг пальца Время».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2844225"/>
            <a:ext cx="6880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Деление клетки. Митоз. Ме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йоз.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3958" y="3628074"/>
            <a:ext cx="9949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урока: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изучить основные формы размножения живых организмов.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5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232" y="1001658"/>
            <a:ext cx="10845421" cy="445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половых клеток (мейоз). Оплодотворение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клетки образуются в результате мейоза.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3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непрерывном процессе мейоза идут два последовательных деления: мейоз I и мейоз II.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9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095" y="967857"/>
            <a:ext cx="11527809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Мейоз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особый вид деления, когда из диплоидных (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соматических клеток половых органов образуются половые клетки (гаметы) у животных и растений или споры у споровых растений с гаплоидным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набором хромосом в этих клетках. Затем в процессе оплодотворения ядра половых клеток сливаются, и восстанавливается диплоидный набор хромосом 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 + n = 2n)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процесс состоит из двух делений, следующих друг за другом.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непрерывном процессе мейоза идут два последовательных деления: мейоз I и мейоз II.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3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842" y="0"/>
            <a:ext cx="3369159" cy="361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674" y="0"/>
            <a:ext cx="11937242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Удвоение хромосом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только перед первым делением мейоза.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его ходе к полюсам расходятся целые удвоенные хромосомы, а не их половинки. Происходит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кроссинговер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обмена участками гомологичных хромосом во время конъюгации (слияния).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второго деления, которое проходит аналогично митозу, число хромосом уменьшается в два раза.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мейоз называют редукционным делением (уменьшение).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двух делений мейоза образуются 4 клетки, содержащие по 23 хромосомы.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семенниках из них формируются 4 сперматозоида.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яичниках образуются 1 яйцеклетка и три вспомогательных клетки, которые вскоре погибают.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3\Desktop\Стадии мейоза (Рисунок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4388" r="1907" b="2330"/>
          <a:stretch/>
        </p:blipFill>
        <p:spPr bwMode="auto">
          <a:xfrm>
            <a:off x="2552131" y="2606722"/>
            <a:ext cx="6619165" cy="42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269484" y="4732361"/>
            <a:ext cx="20194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процесс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длится около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суток.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2493" y="228179"/>
            <a:ext cx="2876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Оплодотворение</a:t>
            </a:r>
            <a:endParaRPr lang="ru-RU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168" y="1086081"/>
            <a:ext cx="9917372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результате оплодотворения (слияния мужской и женской гамет) формируется зигота — первая клетка будущего организма. В зиготе объединяется наследственная информация, полученная от родительских особей, и восстанавливается диплоидный набор хромосом.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multiring.ru/course/biology/content/chapter10/section4/paragraph2/images/100402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68" y="2479411"/>
            <a:ext cx="4539255" cy="389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wofb.ru/misc/i/gallery/33887/863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3" y="2182681"/>
            <a:ext cx="5250267" cy="393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3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9199" y="737071"/>
            <a:ext cx="10490579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У позвоночных животных, обитающих в воде, яйцеклетки и сперматозоиды выбрасываются в воду, где происходит их слияние — наружное оплодотворение.       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Оплодотворение водорослей, мхов, папоротников также связано с водой.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наземных позвоночных характерно внутреннее оплодотворение — слияние половых клеток внутри женского организма.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семенных растений оплодотворение также происходит внутри завязи, в семязачатке.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zoo.rin.ru/images/arts/img_5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6" y="2915360"/>
            <a:ext cx="3271696" cy="359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ramedecortula.ru/kartinki/59160d9a74e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67" y="2915360"/>
            <a:ext cx="7534393" cy="3597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4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8387" y="241827"/>
            <a:ext cx="571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Эмбриональный период развития</a:t>
            </a:r>
            <a:endParaRPr lang="ru-RU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0726" y="1006874"/>
            <a:ext cx="10530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Процесс индивидуального развития особи с момента образования зиготы до конца жизни организма называют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онтогенезом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Эмбриональный период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онтогенеза начинается с момента образования зиготы.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первом этапе следуют её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митотические деления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Сначала образуются 2 одинаковые клетки, потом — 4, 8, 16 и т.д. Клетки делятся, но не растут. С этим связано название этого этапа —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дробление. 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48" y="2593075"/>
            <a:ext cx="5438065" cy="400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68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4984" y="1136302"/>
            <a:ext cx="998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По окончании дробления зародыш приобретает вид небольшого полого шарика — бластулы, стенка которого состоит из одного слоя клеток, а полость заполнена жидкостью. </a:t>
            </a:r>
            <a:endParaRPr lang="ru-RU" sz="2000" dirty="0"/>
          </a:p>
        </p:txBody>
      </p:sp>
      <p:pic>
        <p:nvPicPr>
          <p:cNvPr id="4098" name="Picture 2" descr="https://ds04.infourok.ru/uploads/ex/0537/00008dee-ba1a252e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17599" r="7130" b="8005"/>
          <a:stretch/>
        </p:blipFill>
        <p:spPr bwMode="auto">
          <a:xfrm>
            <a:off x="2852383" y="1937561"/>
            <a:ext cx="7017635" cy="462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5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6621" y="1028848"/>
            <a:ext cx="10190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На втором этапе на одном из полюсов зародыша клетки интенсивно делятся митозом.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Постепенно этот участок впячивается во внутреннюю полость. В результате образуется двухслойный зародыш — 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гаструла.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Два слоя клеток, наружный и внутренний, называют 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зародышевыми листками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При их образовании 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роста клеток также не происходит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Между наружным и внутренним листками закладывается третий зародышевый листок. Из каждого зародышевого листка далее развиваются строго определённые ткани и органы.</a:t>
            </a:r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AutoShape 2" descr="http://unpictures.ru/images/2799259_blastula-gastrula-neirul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21" y="2919699"/>
            <a:ext cx="9829491" cy="307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0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9575" y="206652"/>
            <a:ext cx="10176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У позвоночных животных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наружного зародышевого листка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формируются кожа и её железы, нервная система и органы чувств;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среднего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хрящевой и костный скелет, почки, мышечная, половая и сердечно-сосудистая системы;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внутреннего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лёгкие, кишечник и пищеварительные железы.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5871"/>
          <a:stretch/>
        </p:blipFill>
        <p:spPr>
          <a:xfrm>
            <a:off x="2465695" y="1530091"/>
            <a:ext cx="7838364" cy="492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57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3134" y="333316"/>
            <a:ext cx="8188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рождения особи начинается постэмбриональный период. Существует два типа постэмбрионального развития: прямое и непрямое.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b="5672"/>
          <a:stretch/>
        </p:blipFill>
        <p:spPr>
          <a:xfrm>
            <a:off x="1705969" y="876341"/>
            <a:ext cx="9010359" cy="571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74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495" y="1004194"/>
            <a:ext cx="10490580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Для организмов характерна способность к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размножению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индивидуальному развитию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размножении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происходит увеличение численности особей и передача генетической информации от родителей к потомкам. В основе размножения лежат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процессы деления клеток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8272" y="890827"/>
            <a:ext cx="10863268" cy="5578212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12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9" y="235178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Домашнее задание: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12 – учить, пересказывать 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митоз и мейоз</a:t>
            </a:r>
            <a:endParaRPr lang="ru-RU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6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5017" y="327680"/>
            <a:ext cx="555318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Бесполое и половое размножение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5129" y="1090420"/>
            <a:ext cx="10085467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Предполагают, что в процессе эволюционного развития живой природы первым возникло бесполое размножение. В его основе лежит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митоз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Новые организмы развиваются из одной или нескольких клеток тела родительского организма. Все дочерние особи — точные копии материнской и имеют двойной набор хромосом.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niceimage.ru/pic/201506/1680x1050/niceimage.ru-73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5" y="3139186"/>
            <a:ext cx="4915968" cy="307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ugaga.ru/uploads/posts/2011-06/1307305590_zveri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2" y="3139186"/>
            <a:ext cx="4608719" cy="307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5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869" y="309510"/>
            <a:ext cx="1143227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"/>
              </a:spcBef>
              <a:spcAft>
                <a:spcPts val="240"/>
              </a:spcAft>
            </a:pPr>
            <a:r>
              <a:rPr lang="ru-RU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клетки в организме человека и животных можно разделить на две группы: соматические и половые.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332249" y="1323890"/>
          <a:ext cx="7275773" cy="518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29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163" y="832199"/>
            <a:ext cx="702404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Соматические и половые клетки 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отличаются числом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хромосом.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163" y="1859552"/>
            <a:ext cx="11518710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соматических клетках человека — 46 хромосом (23 пары).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Хромосомы одной пары имеют одинаковые размеры и форму, поэтому их называют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гомологичными.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22 пары хромосом одинаковы у мужчин и женщин — это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аутосомы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(хромосомы, одинаковые у обоих полов).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Хромосомы двадцать третьей пары —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- гетерохромосомы,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различаются у представителей разных полов.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мужчин — это X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хромосомы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женщин — две Х-хромосомы.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1.bp.blogspot.com/-z7Qo8qq3e7A/Tp6hkpyys5I/AAAAAAAAABE/1wDcbN5TDIY/s1600/chromos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2" y="0"/>
            <a:ext cx="2542749" cy="225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k.ru/upload/iblock_mk/475/63/17/7a/DETAIL_PICTURE__943566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2" y="4558352"/>
            <a:ext cx="3068351" cy="2299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oplemagazines.net/wp-content/uploads/2016/01/162d0_x-chromosome-thinkstock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92" y="4505694"/>
            <a:ext cx="4230806" cy="235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0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615" y="1797116"/>
            <a:ext cx="11068334" cy="296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Деление соматических слеток 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клетки тела и всех его органов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жизненном цикле клеток выделяют два периода: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интерфазу и собственно деление — митоз.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5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266" y="0"/>
            <a:ext cx="11773468" cy="561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интерфазы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клетка готовится к очередному делению: происходит удвоение хромосом, запасаются органические вещества и энергия в виде АТФ. Удвоившиеся хромосомы состоят из двух половинок, связанных перетяжкой.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митоза выделяют четыре стадии: профаза, метафаза, анафаза, телофаза.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Профаза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хромосомы скручиваются, ядерная мембрана распадается, образуется веретено деления.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Метафаза.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Хромосомы собираются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центре клетки, прикрепляются к нитям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веретена.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Анафаза.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Перетяжка делится,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половинки хромосом расходятся 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полюсам клетки и становятся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самостоятельными.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Телофаза.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Вокруг хромосом восстанавливается ядерная мембрана, они раскручиваются и приобретают вид тонких нитей. Затем клетка с помощью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перетяжки делится пополам.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процесс длится в течении 1-2 часов.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2" descr="Стадии митоза (Рисунок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6183" r="1839" b="4571"/>
          <a:stretch/>
        </p:blipFill>
        <p:spPr bwMode="auto">
          <a:xfrm>
            <a:off x="4665356" y="1828800"/>
            <a:ext cx="7526644" cy="467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cor.az/katalog-oboev.html?task=images.crossdomain&amp;image=https://static8.depositphotos.com/1002457/924/v/950/depositphotos_9243090-stock-illustration-science-background-with-d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" b="1900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8130" y="1524878"/>
            <a:ext cx="10381397" cy="320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митоза: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Образуются 2 дочерние клетки с исходным набором хромосом.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Точная передача наследственной информации от материнской клетки к дочерней.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Митоз лежит в основе обновления тканей, восстановления органов после повреждения, роста и развития организма.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multiurok/html/2017/01/12/s_5877d6c5f31ad/527247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9510" y="311299"/>
            <a:ext cx="924863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половом размножении принимают участие две родительские особи. У потомков появляются новые наследственные признаки. В основе полового размножения лежит мейоз, в результате которого образуются гаметы с одинарным набором хромосом.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agnifobzhets.com/wp-content/uploads/2013/04/%D0%9C%D0%B8%D1%82%D0%BE%D0%B7-%D0%B8-%D0%BC%D0%B5%D0%B9%D0%BE%D0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10" y="1180400"/>
            <a:ext cx="7419835" cy="547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5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774</Words>
  <Application>Microsoft Office PowerPoint</Application>
  <PresentationFormat>Широкоэкранный</PresentationFormat>
  <Paragraphs>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Екатерина</cp:lastModifiedBy>
  <cp:revision>26</cp:revision>
  <dcterms:created xsi:type="dcterms:W3CDTF">2017-09-17T17:50:53Z</dcterms:created>
  <dcterms:modified xsi:type="dcterms:W3CDTF">2019-11-24T18:21:58Z</dcterms:modified>
</cp:coreProperties>
</file>