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59" r:id="rId6"/>
    <p:sldId id="260" r:id="rId7"/>
    <p:sldId id="264" r:id="rId8"/>
    <p:sldId id="265" r:id="rId9"/>
    <p:sldId id="266" r:id="rId10"/>
    <p:sldId id="279" r:id="rId11"/>
    <p:sldId id="280" r:id="rId12"/>
    <p:sldId id="261" r:id="rId13"/>
    <p:sldId id="262" r:id="rId14"/>
    <p:sldId id="263" r:id="rId15"/>
    <p:sldId id="267" r:id="rId16"/>
    <p:sldId id="283" r:id="rId17"/>
    <p:sldId id="270" r:id="rId18"/>
    <p:sldId id="268" r:id="rId19"/>
    <p:sldId id="281" r:id="rId20"/>
    <p:sldId id="284" r:id="rId21"/>
    <p:sldId id="269" r:id="rId22"/>
    <p:sldId id="278" r:id="rId23"/>
    <p:sldId id="271" r:id="rId24"/>
    <p:sldId id="272" r:id="rId25"/>
    <p:sldId id="285" r:id="rId26"/>
    <p:sldId id="273" r:id="rId27"/>
    <p:sldId id="274" r:id="rId28"/>
    <p:sldId id="275" r:id="rId29"/>
    <p:sldId id="286" r:id="rId30"/>
    <p:sldId id="276" r:id="rId31"/>
    <p:sldId id="27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7.png"/><Relationship Id="rId7" Type="http://schemas.openxmlformats.org/officeDocument/2006/relationships/hyperlink" Target="http://onn.su/index.php?autocom=gallery&amp;req=si&amp;img=36885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5;&#1086;&#1074;&#1099;&#1077;\&#1086;&#1088;&#1072;&#1085;&#1078;&#1077;&#1074;&#1086;&#1077;%20&#1089;&#1086;&#1083;&#1085;&#1094;&#1077;\&#1054;&#1088;&#1072;&#1085;&#1078;&#1077;&#1074;&#1086;&#1077;%20&#1089;&#1086;&#1083;&#1085;&#1094;&#1077;.mid" TargetMode="External"/><Relationship Id="rId6" Type="http://schemas.openxmlformats.org/officeDocument/2006/relationships/image" Target="../media/image9.gif"/><Relationship Id="rId5" Type="http://schemas.openxmlformats.org/officeDocument/2006/relationships/hyperlink" Target="http://onn.su/index.php?autocom=gallery&amp;req=si&amp;img=36947" TargetMode="External"/><Relationship Id="rId4" Type="http://schemas.openxmlformats.org/officeDocument/2006/relationships/image" Target="../media/image8.gif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 декабря.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clubkid.ru/uploads/posts/2012-11/1353681936_proschanie-so-shkolo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97" b="6375"/>
          <a:stretch>
            <a:fillRect/>
          </a:stretch>
        </p:blipFill>
        <p:spPr bwMode="auto">
          <a:xfrm>
            <a:off x="1533244" y="1600200"/>
            <a:ext cx="607751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1300" b="1" dirty="0" smtClean="0">
                <a:latin typeface="Arial" pitchFamily="34" charset="0"/>
                <a:cs typeface="Arial" pitchFamily="34" charset="0"/>
              </a:rPr>
              <a:t>Ж</a:t>
            </a:r>
            <a:endParaRPr lang="ru-RU" sz="4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2.Познакомиться с буквой, которой </a:t>
            </a:r>
            <a:r>
              <a:rPr lang="ru-RU" b="1" u="sng" dirty="0" smtClean="0"/>
              <a:t>обозначается на письме звук [ж].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074" name="Picture 2" descr="C:\Users\Светлана\Pictures\25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43050"/>
            <a:ext cx="5500726" cy="4572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Pictures\hq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7429552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ветлана\Desktop\IMG_20181208_1733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979" y="642938"/>
            <a:ext cx="7310967" cy="548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3.Научиться читать с новой буквой  </a:t>
            </a:r>
            <a:r>
              <a:rPr lang="ru-RU" b="1" u="sng" dirty="0" smtClean="0"/>
              <a:t>слоги, слова и предложения.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endParaRPr lang="ru-RU" sz="5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3.Научиться читать с новой буквой  </a:t>
            </a:r>
            <a:r>
              <a:rPr lang="ru-RU" b="1" u="sng" dirty="0" smtClean="0"/>
              <a:t>слоги, слова и предложения.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5400" b="1" dirty="0" err="1" smtClean="0"/>
              <a:t>жа</a:t>
            </a:r>
            <a:r>
              <a:rPr lang="ru-RU" sz="5400" b="1" dirty="0" smtClean="0"/>
              <a:t> </a:t>
            </a:r>
          </a:p>
          <a:p>
            <a:pPr algn="ctr">
              <a:buNone/>
            </a:pPr>
            <a:r>
              <a:rPr lang="ru-RU" sz="5400" b="1" dirty="0" err="1" smtClean="0"/>
              <a:t>жо</a:t>
            </a:r>
            <a:endParaRPr lang="ru-RU" sz="5400" b="1" dirty="0" smtClean="0"/>
          </a:p>
          <a:p>
            <a:pPr algn="ctr">
              <a:buNone/>
            </a:pPr>
            <a:r>
              <a:rPr lang="ru-RU" sz="5400" b="1" dirty="0" smtClean="0"/>
              <a:t> </a:t>
            </a:r>
            <a:r>
              <a:rPr lang="ru-RU" sz="5400" b="1" dirty="0" err="1" smtClean="0"/>
              <a:t>жу</a:t>
            </a:r>
            <a:endParaRPr lang="ru-RU" sz="5400" b="1" dirty="0" smtClean="0"/>
          </a:p>
          <a:p>
            <a:pPr algn="ctr">
              <a:buNone/>
            </a:pPr>
            <a:r>
              <a:rPr lang="ru-RU" sz="5400" b="1" dirty="0" smtClean="0"/>
              <a:t> же</a:t>
            </a:r>
          </a:p>
          <a:p>
            <a:pPr algn="ctr">
              <a:buNone/>
            </a:pPr>
            <a:r>
              <a:rPr lang="ru-RU" sz="5400" b="1" dirty="0" smtClean="0"/>
              <a:t> </a:t>
            </a:r>
            <a:r>
              <a:rPr lang="ru-RU" sz="5400" b="1" dirty="0" err="1" smtClean="0"/>
              <a:t>жи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3.Научиться читать с новой буквой  </a:t>
            </a:r>
            <a:r>
              <a:rPr lang="ru-RU" b="1" u="sng" dirty="0" smtClean="0"/>
              <a:t>слоги, слова и предложения.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6867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/>
              <a:t>друг                      жук</a:t>
            </a:r>
          </a:p>
          <a:p>
            <a:pPr>
              <a:buNone/>
            </a:pPr>
            <a:r>
              <a:rPr lang="ru-RU" sz="4400" b="1" dirty="0" smtClean="0"/>
              <a:t>дружок                Жучка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могу                       телега</a:t>
            </a:r>
          </a:p>
          <a:p>
            <a:pPr>
              <a:buNone/>
            </a:pPr>
            <a:r>
              <a:rPr lang="ru-RU" sz="4400" b="1" dirty="0" smtClean="0"/>
              <a:t>может                   тележка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71480"/>
            <a:ext cx="7686700" cy="555468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4400" b="1" dirty="0" err="1" smtClean="0">
                <a:latin typeface="Times New Roman" pitchFamily="18" charset="0"/>
                <a:cs typeface="Times New Roman" pitchFamily="18" charset="0"/>
              </a:rPr>
              <a:t>Жж</a:t>
            </a:r>
            <a:endParaRPr lang="ru-RU" sz="3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 descr="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Солнце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28625"/>
            <a:ext cx="2043113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8" descr="gallery_2_118_8588.gif">
            <a:hlinkClick r:id="rId5" tooltip="животные анимашки - анима...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2214563"/>
            <a:ext cx="1433513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gallery_2_118_7178.gif">
            <a:hlinkClick r:id="rId7" tooltip="животные анимашки - анима...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50" y="1071563"/>
            <a:ext cx="14128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ранжевое солнце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215313" y="6072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185 L 0.64393 -0.00185 L 0.64393 0.63578 L 0.01875 0.63578 L 0.01875 -0.00185 Z " pathEditMode="relative" rAng="0" ptsTypes="FFFFF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78599E-6 C 0.01146 0.00509 0.00712 0.01017 0.01858 0.01549 C 0.02535 0.0245 0.02934 0.03329 0.03716 0.04022 C 0.03785 0.04322 0.03768 0.04715 0.03941 0.04946 C 0.04549 0.05755 0.06459 0.07304 0.07431 0.0772 C 0.08195 0.0876 0.09184 0.0943 0.10226 0.09892 C 0.1132 0.10886 0.10677 0.104 0.12327 0.1114 C 0.12552 0.11232 0.12795 0.11348 0.13021 0.1144 C 0.13247 0.11556 0.13716 0.11764 0.13716 0.11764 C 0.13872 0.12388 0.14115 0.12966 0.14184 0.13613 C 0.14254 0.14329 0.14202 0.15115 0.1441 0.15785 C 0.14532 0.16201 0.14896 0.16363 0.15104 0.1671 C 0.17483 0.20731 0.14775 0.17102 0.16962 0.19182 C 0.18056 0.20222 0.1724 0.19991 0.18368 0.20731 C 0.19219 0.21309 0.20261 0.21262 0.21164 0.21655 C 0.21354 0.21863 0.22448 0.22996 0.22778 0.23204 C 0.23941 0.23989 0.23455 0.22857 0.24879 0.24752 C 0.25104 0.25053 0.25313 0.25399 0.25573 0.25677 C 0.26007 0.26139 0.26962 0.26925 0.26962 0.26925 C 0.27327 0.2882 0.26893 0.28011 0.28594 0.28773 C 0.2882 0.28866 0.29289 0.29097 0.29289 0.29097 C 0.29549 0.30114 0.29289 0.30021 0.29757 0.30021 " pathEditMode="relative" ptsTypes="fffffffffffffffffffffA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45 -0.23804 C 0.56997 -0.23804 0.71337 -0.08597 0.71337 0.10215 C 0.71337 0.29004 0.56997 0.44304 0.39445 0.44304 C 0.21823 0.44304 0.07552 0.29004 0.07552 0.10215 C 0.07552 -0.08597 0.21823 -0.23804 0.39445 -0.23804 Z " pathEditMode="relative" rAng="0" ptsTypes="fffff">
                                      <p:cBhvr>
                                        <p:cTn id="4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889 -0.05963 C -0.14479 -0.05963 0.0132 0.09614 0.0132 0.28796 C 0.0132 0.47955 -0.14479 0.63554 -0.33889 0.63554 C -0.53298 0.63554 -0.6908 0.47955 -0.6908 0.28796 C -0.6908 0.09614 -0.53298 -0.05963 -0.33889 -0.05963 Z " pathEditMode="relative" rAng="0" ptsTypes="fffff">
                                      <p:cBhvr>
                                        <p:cTn id="5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ветлана\Pictures\stand12-6-expon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010232"/>
            <a:ext cx="4643470" cy="552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428604"/>
            <a:ext cx="6829444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- Прочитайте слова, подчеркните буквы Ж, посчитайте их, запишите число.</a:t>
            </a:r>
          </a:p>
          <a:p>
            <a:pPr>
              <a:buNone/>
            </a:pPr>
            <a:r>
              <a:rPr lang="ru-RU" b="1" u="sng" dirty="0" smtClean="0"/>
              <a:t>Живот, шило, железо, лыжи.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b="1" dirty="0" smtClean="0"/>
              <a:t>- Прочитайте слова, подчеркните буквы Ж, посчитайте их, запишите число и разделите слова на слоги.</a:t>
            </a:r>
          </a:p>
          <a:p>
            <a:pPr>
              <a:buNone/>
            </a:pPr>
            <a:r>
              <a:rPr lang="ru-RU" b="1" u="sng" dirty="0" smtClean="0"/>
              <a:t>Живот, шило, железо, лыжи.</a:t>
            </a:r>
            <a:endParaRPr lang="ru-RU" b="1" u="sng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1000100" y="1071546"/>
            <a:ext cx="571504" cy="642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500166" y="3643314"/>
            <a:ext cx="571504" cy="642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857224" y="3643314"/>
            <a:ext cx="571504" cy="642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686700" cy="4525963"/>
          </a:xfrm>
        </p:spPr>
        <p:txBody>
          <a:bodyPr/>
          <a:lstStyle/>
          <a:p>
            <a:pPr>
              <a:buNone/>
            </a:pPr>
            <a:r>
              <a:rPr lang="ru-RU" sz="3600" b="1" u="sng" dirty="0" smtClean="0"/>
              <a:t>Ж</a:t>
            </a:r>
            <a:r>
              <a:rPr lang="ru-RU" sz="3600" b="1" dirty="0" smtClean="0"/>
              <a:t>ивот, шило, </a:t>
            </a:r>
            <a:r>
              <a:rPr lang="ru-RU" sz="3600" b="1" u="sng" dirty="0" smtClean="0"/>
              <a:t>ж</a:t>
            </a:r>
            <a:r>
              <a:rPr lang="ru-RU" sz="3600" b="1" dirty="0" smtClean="0"/>
              <a:t>елезо, лы</a:t>
            </a:r>
            <a:r>
              <a:rPr lang="ru-RU" sz="3600" b="1" u="sng" dirty="0" smtClean="0"/>
              <a:t>ж</a:t>
            </a:r>
            <a:r>
              <a:rPr lang="ru-RU" sz="3600" b="1" dirty="0" smtClean="0"/>
              <a:t>и.</a:t>
            </a:r>
          </a:p>
          <a:p>
            <a:pPr>
              <a:buNone/>
            </a:pPr>
            <a:endParaRPr lang="ru-RU" sz="3600" b="1" dirty="0" smtClean="0"/>
          </a:p>
          <a:p>
            <a:pPr algn="ctr">
              <a:buNone/>
            </a:pPr>
            <a:r>
              <a:rPr lang="ru-RU" sz="3600" b="1" dirty="0" smtClean="0"/>
              <a:t>                                                          3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/>
              <a:t>     </a:t>
            </a:r>
            <a:r>
              <a:rPr lang="ru-RU" sz="3600" b="1" u="sng" dirty="0" smtClean="0"/>
              <a:t>Ж</a:t>
            </a:r>
            <a:r>
              <a:rPr lang="ru-RU" sz="3600" b="1" dirty="0" smtClean="0"/>
              <a:t>ивот, шило, </a:t>
            </a:r>
            <a:r>
              <a:rPr lang="ru-RU" sz="3600" b="1" u="sng" dirty="0" smtClean="0"/>
              <a:t>ж</a:t>
            </a:r>
            <a:r>
              <a:rPr lang="ru-RU" sz="3600" b="1" dirty="0" smtClean="0"/>
              <a:t>елезо, лы</a:t>
            </a:r>
            <a:r>
              <a:rPr lang="ru-RU" sz="3600" b="1" u="sng" dirty="0" smtClean="0"/>
              <a:t>ж</a:t>
            </a:r>
            <a:r>
              <a:rPr lang="ru-RU" sz="3600" b="1" dirty="0" smtClean="0"/>
              <a:t>и. </a:t>
            </a:r>
          </a:p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r>
              <a:rPr lang="ru-RU" dirty="0" smtClean="0"/>
              <a:t>                                                                      </a:t>
            </a:r>
            <a:r>
              <a:rPr lang="ru-RU" b="1" dirty="0" smtClean="0"/>
              <a:t> 3  </a:t>
            </a:r>
            <a:endParaRPr lang="ru-RU" b="1" dirty="0"/>
          </a:p>
        </p:txBody>
      </p:sp>
      <p:sp>
        <p:nvSpPr>
          <p:cNvPr id="4" name="Дуга 3"/>
          <p:cNvSpPr/>
          <p:nvPr/>
        </p:nvSpPr>
        <p:spPr>
          <a:xfrm>
            <a:off x="1000100" y="1857364"/>
            <a:ext cx="628648" cy="500066"/>
          </a:xfrm>
          <a:prstGeom prst="arc">
            <a:avLst>
              <a:gd name="adj1" fmla="val 21552262"/>
              <a:gd name="adj2" fmla="val 110327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Дуга 4"/>
          <p:cNvSpPr/>
          <p:nvPr/>
        </p:nvSpPr>
        <p:spPr>
          <a:xfrm>
            <a:off x="1643042" y="1785926"/>
            <a:ext cx="714380" cy="571504"/>
          </a:xfrm>
          <a:prstGeom prst="arc">
            <a:avLst>
              <a:gd name="adj1" fmla="val 226280"/>
              <a:gd name="adj2" fmla="val 110327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>
            <a:off x="2571736" y="1857364"/>
            <a:ext cx="571504" cy="500066"/>
          </a:xfrm>
          <a:prstGeom prst="arc">
            <a:avLst>
              <a:gd name="adj1" fmla="val 21552262"/>
              <a:gd name="adj2" fmla="val 110327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3143240" y="1785926"/>
            <a:ext cx="500066" cy="571504"/>
          </a:xfrm>
          <a:prstGeom prst="arc">
            <a:avLst>
              <a:gd name="adj1" fmla="val 21552262"/>
              <a:gd name="adj2" fmla="val 110327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4357686" y="1857364"/>
            <a:ext cx="500066" cy="571504"/>
          </a:xfrm>
          <a:prstGeom prst="arc">
            <a:avLst>
              <a:gd name="adj1" fmla="val 21552262"/>
              <a:gd name="adj2" fmla="val 110327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4857752" y="1928802"/>
            <a:ext cx="500066" cy="428628"/>
          </a:xfrm>
          <a:prstGeom prst="arc">
            <a:avLst>
              <a:gd name="adj1" fmla="val 21552262"/>
              <a:gd name="adj2" fmla="val 110327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3857620" y="1928802"/>
            <a:ext cx="500066" cy="428628"/>
          </a:xfrm>
          <a:prstGeom prst="arc">
            <a:avLst>
              <a:gd name="adj1" fmla="val 21552262"/>
              <a:gd name="adj2" fmla="val 110327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5572132" y="1857364"/>
            <a:ext cx="500066" cy="500066"/>
          </a:xfrm>
          <a:prstGeom prst="arc">
            <a:avLst>
              <a:gd name="adj1" fmla="val 21552262"/>
              <a:gd name="adj2" fmla="val 110327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6143636" y="1857364"/>
            <a:ext cx="500066" cy="571504"/>
          </a:xfrm>
          <a:prstGeom prst="arc">
            <a:avLst>
              <a:gd name="adj1" fmla="val 21552262"/>
              <a:gd name="adj2" fmla="val 110327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6867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000" b="1" dirty="0" smtClean="0"/>
              <a:t>Стали дети играть в жмурки. Завязали Жене глаза платочком и разбежались в разные стороны. Никого Женя догнать не может.</a:t>
            </a:r>
          </a:p>
          <a:p>
            <a:pPr>
              <a:buFontTx/>
              <a:buChar char="-"/>
            </a:pPr>
            <a:r>
              <a:rPr lang="ru-RU" sz="4000" b="1" dirty="0" smtClean="0"/>
              <a:t>Осторожно! – кричат ему.</a:t>
            </a:r>
          </a:p>
          <a:p>
            <a:pPr>
              <a:buNone/>
            </a:pPr>
            <a:r>
              <a:rPr lang="ru-RU" sz="4000" b="1" dirty="0" smtClean="0"/>
              <a:t>-  Лужа!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картинки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8" y="357166"/>
            <a:ext cx="5768998" cy="5768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картинки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6999" y="857232"/>
            <a:ext cx="4910949" cy="4910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картинки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8" y="719910"/>
            <a:ext cx="5406254" cy="5406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Звук [ж]. Буквы Ж, ж.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6867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xn--j1ahfl.xn--p1ai/data/edu/images/4632_n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7572427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карт\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7"/>
            <a:ext cx="7286676" cy="3143272"/>
          </a:xfrm>
          <a:prstGeom prst="rect">
            <a:avLst/>
          </a:prstGeom>
          <a:noFill/>
        </p:spPr>
      </p:pic>
      <p:pic>
        <p:nvPicPr>
          <p:cNvPr id="5" name="Picture 3" descr="F:\карт\22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357562"/>
            <a:ext cx="3429024" cy="3214710"/>
          </a:xfrm>
          <a:prstGeom prst="rect">
            <a:avLst/>
          </a:prstGeom>
          <a:noFill/>
        </p:spPr>
      </p:pic>
      <p:pic>
        <p:nvPicPr>
          <p:cNvPr id="6" name="Picture 4" descr="F:\карт\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143248"/>
            <a:ext cx="2357454" cy="2643206"/>
          </a:xfrm>
          <a:prstGeom prst="rect">
            <a:avLst/>
          </a:prstGeom>
          <a:noFill/>
        </p:spPr>
      </p:pic>
      <p:pic>
        <p:nvPicPr>
          <p:cNvPr id="7" name="Picture 4" descr="F:\карт\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214686"/>
            <a:ext cx="235745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Звук [ж]. Буквы Ж, ж.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6867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Цели:</a:t>
            </a:r>
          </a:p>
          <a:p>
            <a:pPr>
              <a:buNone/>
            </a:pPr>
            <a:r>
              <a:rPr lang="ru-RU" sz="3600" b="1" dirty="0" smtClean="0"/>
              <a:t>1.Познакомиться со  звуком  [ж]  и буквой Ж.  </a:t>
            </a:r>
          </a:p>
          <a:p>
            <a:pPr>
              <a:buNone/>
            </a:pPr>
            <a:r>
              <a:rPr lang="ru-RU" sz="3600" b="1" dirty="0" smtClean="0"/>
              <a:t>2.Научиться читать   слоги, слова, тексты с новой буквой Ж.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1.Дать характеристику звука [ж]. </a:t>
            </a:r>
          </a:p>
          <a:p>
            <a:pPr>
              <a:buNone/>
            </a:pPr>
            <a:r>
              <a:rPr lang="ru-RU" b="1" dirty="0" smtClean="0"/>
              <a:t>2.Познакомиться с буквой, которой обозначается на письме звук [ж]. </a:t>
            </a:r>
          </a:p>
          <a:p>
            <a:pPr>
              <a:buNone/>
            </a:pPr>
            <a:r>
              <a:rPr lang="ru-RU" b="1" dirty="0" smtClean="0"/>
              <a:t>3.Научиться читать с новой буквой слоги, слова и предложения.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1.Познакомиться с характеристикой </a:t>
            </a:r>
            <a:r>
              <a:rPr lang="ru-RU" b="1" u="sng" dirty="0" smtClean="0"/>
              <a:t>звука [ж].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63" y="2143116"/>
          <a:ext cx="7615236" cy="3862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412"/>
                <a:gridCol w="2538412"/>
                <a:gridCol w="2538412"/>
              </a:tblGrid>
              <a:tr h="3862397">
                <a:tc>
                  <a:txBody>
                    <a:bodyPr/>
                    <a:lstStyle/>
                    <a:p>
                      <a:endParaRPr lang="ru-RU" sz="32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СОГЛАСНЫЙ</a:t>
                      </a:r>
                    </a:p>
                    <a:p>
                      <a:endParaRPr lang="ru-RU" sz="32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ru-RU" sz="32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ГЛАСНЫЙ</a:t>
                      </a:r>
                    </a:p>
                    <a:p>
                      <a:pPr algn="ctr"/>
                      <a:endParaRPr lang="ru-RU" sz="32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ЗВОНКИЙ</a:t>
                      </a:r>
                    </a:p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ГЛУХОЙ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ТВЁРДЫЙ</a:t>
                      </a:r>
                    </a:p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МЯГКИЙ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1.Познакомиться с характеристикой </a:t>
            </a:r>
            <a:r>
              <a:rPr lang="ru-RU" b="1" u="sng" dirty="0" smtClean="0"/>
              <a:t>звука [ж].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63" y="2143116"/>
          <a:ext cx="7615236" cy="3862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412"/>
                <a:gridCol w="2538412"/>
                <a:gridCol w="2538412"/>
              </a:tblGrid>
              <a:tr h="3862397">
                <a:tc>
                  <a:txBody>
                    <a:bodyPr/>
                    <a:lstStyle/>
                    <a:p>
                      <a:endParaRPr lang="ru-RU" sz="32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3200" b="1" u="sng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СОГЛАСНЫЙ</a:t>
                      </a:r>
                    </a:p>
                    <a:p>
                      <a:endParaRPr lang="ru-RU" sz="32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32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ЗВОНКИЙ</a:t>
                      </a:r>
                    </a:p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ГЛУХОЙ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ТВЁРДЫЙ</a:t>
                      </a:r>
                    </a:p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МЯГКИЙ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1.Познакомиться с характеристикой </a:t>
            </a:r>
            <a:r>
              <a:rPr lang="ru-RU" b="1" u="sng" dirty="0" smtClean="0"/>
              <a:t>звука [ж].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63" y="2143116"/>
          <a:ext cx="7615236" cy="3862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412"/>
                <a:gridCol w="2538412"/>
                <a:gridCol w="2538412"/>
              </a:tblGrid>
              <a:tr h="3862397">
                <a:tc>
                  <a:txBody>
                    <a:bodyPr/>
                    <a:lstStyle/>
                    <a:p>
                      <a:endParaRPr lang="ru-RU" sz="32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3200" b="1" u="sng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СОГЛАСНЫЙ</a:t>
                      </a:r>
                    </a:p>
                    <a:p>
                      <a:endParaRPr lang="ru-RU" sz="32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32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u="sng" dirty="0" smtClean="0">
                          <a:solidFill>
                            <a:schemeClr val="tx1"/>
                          </a:solidFill>
                        </a:rPr>
                        <a:t>ЗВОНКИЙ</a:t>
                      </a:r>
                    </a:p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ТВЁРДЫЙ</a:t>
                      </a:r>
                    </a:p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МЯГКИЙ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1.Познакомиться с характеристикой </a:t>
            </a:r>
            <a:r>
              <a:rPr lang="ru-RU" b="1" u="sng" dirty="0" smtClean="0"/>
              <a:t>звука [ж].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63" y="2143116"/>
          <a:ext cx="7615236" cy="3862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412"/>
                <a:gridCol w="2538412"/>
                <a:gridCol w="2538412"/>
              </a:tblGrid>
              <a:tr h="3862397">
                <a:tc>
                  <a:txBody>
                    <a:bodyPr/>
                    <a:lstStyle/>
                    <a:p>
                      <a:endParaRPr lang="ru-RU" sz="32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3200" b="1" u="sng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СОГЛАСНЫЙ</a:t>
                      </a:r>
                    </a:p>
                    <a:p>
                      <a:endParaRPr lang="ru-RU" sz="32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32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u="sng" dirty="0" smtClean="0">
                          <a:solidFill>
                            <a:schemeClr val="tx1"/>
                          </a:solidFill>
                        </a:rPr>
                        <a:t>ЗВОНКИЙ</a:t>
                      </a:r>
                    </a:p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u="sng" dirty="0" smtClean="0">
                          <a:solidFill>
                            <a:schemeClr val="tx1"/>
                          </a:solidFill>
                        </a:rPr>
                        <a:t>ТВЁРДЫЙ</a:t>
                      </a:r>
                    </a:p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184</Words>
  <PresentationFormat>Экран (4:3)</PresentationFormat>
  <Paragraphs>93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11 декабря.</vt:lpstr>
      <vt:lpstr>Слайд 2</vt:lpstr>
      <vt:lpstr>Звук [ж]. Буквы Ж, ж.</vt:lpstr>
      <vt:lpstr>Звук [ж]. Буквы Ж, ж.</vt:lpstr>
      <vt:lpstr>ПЛАН.</vt:lpstr>
      <vt:lpstr> 1.Познакомиться с характеристикой звука [ж].  </vt:lpstr>
      <vt:lpstr> 1.Познакомиться с характеристикой звука [ж].  </vt:lpstr>
      <vt:lpstr> 1.Познакомиться с характеристикой звука [ж].  </vt:lpstr>
      <vt:lpstr> 1.Познакомиться с характеристикой звука [ж].  </vt:lpstr>
      <vt:lpstr>Слайд 10</vt:lpstr>
      <vt:lpstr>Слайд 11</vt:lpstr>
      <vt:lpstr> 2.Познакомиться с буквой, которой обозначается на письме звук [ж].  </vt:lpstr>
      <vt:lpstr>Слайд 13</vt:lpstr>
      <vt:lpstr>Слайд 14</vt:lpstr>
      <vt:lpstr>3.Научиться читать с новой буквой  слоги, слова и предложения.</vt:lpstr>
      <vt:lpstr>3.Научиться читать с новой буквой  слоги, слова и предложения.</vt:lpstr>
      <vt:lpstr>3.Научиться читать с новой буквой  слоги, слова и предложения.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декабря.</dc:title>
  <dc:creator>Светлана</dc:creator>
  <cp:lastModifiedBy>Светлана</cp:lastModifiedBy>
  <cp:revision>40</cp:revision>
  <dcterms:created xsi:type="dcterms:W3CDTF">2018-12-02T10:55:15Z</dcterms:created>
  <dcterms:modified xsi:type="dcterms:W3CDTF">2018-12-09T12:43:46Z</dcterms:modified>
</cp:coreProperties>
</file>