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27"/>
  </p:notesMasterIdLst>
  <p:sldIdLst>
    <p:sldId id="256" r:id="rId2"/>
    <p:sldId id="280" r:id="rId3"/>
    <p:sldId id="281" r:id="rId4"/>
    <p:sldId id="276" r:id="rId5"/>
    <p:sldId id="277" r:id="rId6"/>
    <p:sldId id="278" r:id="rId7"/>
    <p:sldId id="279" r:id="rId8"/>
    <p:sldId id="275" r:id="rId9"/>
    <p:sldId id="257" r:id="rId10"/>
    <p:sldId id="258" r:id="rId11"/>
    <p:sldId id="259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1" r:id="rId22"/>
    <p:sldId id="272" r:id="rId23"/>
    <p:sldId id="274" r:id="rId24"/>
    <p:sldId id="282" r:id="rId25"/>
    <p:sldId id="28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89121-1EDB-4FE5-9657-7FFAD7F70E89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BBA1B-E260-4D82-B3B7-F451ACA6A3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4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BBA1B-E260-4D82-B3B7-F451ACA6A38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644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1A3EC-8C09-472E-899B-E9D0E808E864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63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31CD-3ED7-4C7D-B86D-C1A0C0D47CAD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113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AC07-467B-40EA-8212-9AABA5027B6F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6725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DA18-F39C-403B-9094-D287EF8A1E0D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692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5248-BBCF-430D-8DF7-EB0BCF91749C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7076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8039-0F5E-4258-AB65-12B759E10FE5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685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A81-DDE8-409B-A920-B40D6991BC57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662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299-B440-415A-A1B1-527E581F0A34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4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D51AF-8964-464D-A044-86857E0E6964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059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3602-9FC9-4D6D-B884-2B76D840C72E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66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98E1F-7547-4E6F-9A23-865945BACD51}" type="datetime1">
              <a:rPr lang="ru-RU" smtClean="0"/>
              <a:t>11.03.2019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60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2DAF-1D0F-4C80-9D2D-ABD4B7D39871}" type="datetime1">
              <a:rPr lang="ru-RU" smtClean="0"/>
              <a:t>11.03.2019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95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A4EA-84DA-41D6-8700-BF662060BCE9}" type="datetime1">
              <a:rPr lang="ru-RU" smtClean="0"/>
              <a:t>11.03.2019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58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4D01-7374-4D74-9FC7-284CCD3A69AB}" type="datetime1">
              <a:rPr lang="ru-RU" smtClean="0"/>
              <a:t>11.03.2019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66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6CC-7FB2-407C-AC6A-98EAFB2CAE40}" type="datetime1">
              <a:rPr lang="ru-RU" smtClean="0"/>
              <a:t>11.03.2019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59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F397-E8B4-4998-B2E6-601520E951C6}" type="datetime1">
              <a:rPr lang="ru-RU" smtClean="0"/>
              <a:t>11.03.2019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70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99E78-D19B-4AF7-B5DE-CFFC0183886A}" type="datetime1">
              <a:rPr lang="ru-RU" smtClean="0"/>
              <a:t>11.03.2019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702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352727"/>
            <a:ext cx="8062664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3100" dirty="0" smtClean="0">
                <a:effectLst/>
              </a:rPr>
              <a:t>Тема </a:t>
            </a:r>
            <a:r>
              <a:rPr lang="ru-RU" sz="3100" dirty="0">
                <a:effectLst/>
              </a:rPr>
              <a:t>2.2 Гражданская оборона – составная часть обороноспособности  </a:t>
            </a:r>
            <a:r>
              <a:rPr lang="ru-RU" sz="3100" dirty="0" smtClean="0">
                <a:effectLst/>
              </a:rPr>
              <a:t>граждан</a:t>
            </a:r>
            <a:br>
              <a:rPr lang="ru-RU" sz="3100" dirty="0" smtClean="0">
                <a:effectLst/>
              </a:rPr>
            </a:br>
            <a:r>
              <a:rPr lang="ru-RU" sz="3100" dirty="0" smtClean="0">
                <a:effectLst/>
              </a:rPr>
              <a:t>(2 часа)</a:t>
            </a:r>
            <a:br>
              <a:rPr lang="ru-RU" sz="3100" dirty="0" smtClean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sz="2000" dirty="0" smtClean="0">
                <a:effectLst/>
              </a:rPr>
              <a:t>составил: преподаватель Зыкова Е.В.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85800" y="-315416"/>
            <a:ext cx="8062664" cy="1829761"/>
          </a:xfrm>
          <a:prstGeom prst="rect">
            <a:avLst/>
          </a:prstGeom>
        </p:spPr>
        <p:txBody>
          <a:bodyPr vert="horz" anchor="b">
            <a:normAutofit fontScale="2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sz="10700" dirty="0" smtClean="0">
                <a:effectLst/>
              </a:rPr>
              <a:t>Тарский филиал </a:t>
            </a:r>
          </a:p>
          <a:p>
            <a:pPr algn="ctr"/>
            <a:r>
              <a:rPr lang="ru-RU" sz="10700" dirty="0" smtClean="0">
                <a:effectLst/>
              </a:rPr>
              <a:t>БПОУ ОО «Медицинский колледж»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908720"/>
            <a:ext cx="8062664" cy="1829761"/>
          </a:xfrm>
          <a:prstGeom prst="rect">
            <a:avLst/>
          </a:prstGeom>
        </p:spPr>
        <p:txBody>
          <a:bodyPr vert="horz" anchor="b">
            <a:normAutofit fontScale="3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sz="5300" u="sng" dirty="0" smtClean="0">
                <a:effectLst/>
              </a:rPr>
              <a:t>мультимедийное сопровождение темы</a:t>
            </a:r>
          </a:p>
          <a:p>
            <a:pPr algn="ctr"/>
            <a:r>
              <a:rPr lang="ru-RU" sz="5300" u="sng" dirty="0" smtClean="0">
                <a:effectLst/>
              </a:rPr>
              <a:t>УД Основы безопасности жизнедеятельности</a:t>
            </a:r>
          </a:p>
          <a:p>
            <a:pPr algn="ctr"/>
            <a:r>
              <a:rPr lang="ru-RU" sz="5300" u="sng" dirty="0" smtClean="0">
                <a:effectLst/>
              </a:rPr>
              <a:t>Специальность 34.02.01 Сестринское дело (на базе 9 классов)</a:t>
            </a:r>
            <a:br>
              <a:rPr lang="ru-RU" sz="5300" u="sng" dirty="0" smtClean="0">
                <a:effectLst/>
              </a:rPr>
            </a:br>
            <a:r>
              <a:rPr lang="ru-RU" u="sng" dirty="0" smtClean="0"/>
              <a:t/>
            </a:r>
            <a:br>
              <a:rPr lang="ru-RU" u="sng" dirty="0" smtClean="0"/>
            </a:br>
            <a:endParaRPr lang="ru-RU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3851920" y="616530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Тара, 2018г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Структура РСЧС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Территориальные подсистемы РСЧС </a:t>
            </a:r>
            <a:r>
              <a:rPr lang="ru-RU" dirty="0" smtClean="0"/>
              <a:t>создаются в субъектах Российской Федерации для предупреждения и ликвидации чрезвычайных ситуаций в пределах их территорий</a:t>
            </a:r>
          </a:p>
          <a:p>
            <a:r>
              <a:rPr lang="ru-RU" b="1" dirty="0" smtClean="0"/>
              <a:t>Функциональные подсистемы РСЧС </a:t>
            </a:r>
            <a:r>
              <a:rPr lang="ru-RU" dirty="0" smtClean="0"/>
              <a:t>создаются федеральными органами исполнительной власти для организации работы по защите населения и территорий от чрезвычайных ситуаций в сфере их деятельности и в порученных им отраслях экономики.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Уровни РСЧС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733490"/>
          </a:xfrm>
        </p:spPr>
        <p:txBody>
          <a:bodyPr/>
          <a:lstStyle/>
          <a:p>
            <a:r>
              <a:rPr lang="ru-RU" dirty="0" smtClean="0"/>
              <a:t>федеральный,</a:t>
            </a:r>
          </a:p>
          <a:p>
            <a:r>
              <a:rPr lang="ru-RU" dirty="0" smtClean="0"/>
              <a:t>региональный, </a:t>
            </a:r>
          </a:p>
          <a:p>
            <a:r>
              <a:rPr lang="ru-RU" dirty="0" smtClean="0"/>
              <a:t>территориальный, </a:t>
            </a:r>
          </a:p>
          <a:p>
            <a:r>
              <a:rPr lang="ru-RU" dirty="0" smtClean="0"/>
              <a:t>местный, </a:t>
            </a:r>
          </a:p>
          <a:p>
            <a:r>
              <a:rPr lang="ru-RU" dirty="0" smtClean="0"/>
              <a:t>объектовый.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700808"/>
            <a:ext cx="5870456" cy="11430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В зависимости от обстановки, масштаба прогнозируемой или возникшей чрезвычайной ситуации в пределах конкретной территории устанавливается один из следующих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u="sng" dirty="0" smtClean="0">
                <a:solidFill>
                  <a:srgbClr val="C00000"/>
                </a:solidFill>
              </a:rPr>
              <a:t>режимов функционирования РСЧС: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режим повседневной деятельности 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режим повышенной готовности 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режим чрезвычайной ситуации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dirty="0" smtClean="0"/>
              <a:t>Режимы функционирования РСЧС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175883"/>
            <a:ext cx="7200800" cy="571504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u="sng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u="sng" dirty="0">
                <a:solidFill>
                  <a:srgbClr val="C00000"/>
                </a:solidFill>
              </a:rPr>
              <a:t> </a:t>
            </a:r>
            <a:r>
              <a:rPr lang="ru-RU" u="sng" dirty="0" smtClean="0">
                <a:solidFill>
                  <a:srgbClr val="C00000"/>
                </a:solidFill>
              </a:rPr>
              <a:t>    Основными мероприятиями, осуществляемыми при функционировании РСЧС в режиме повседневной деятельности, являются:</a:t>
            </a:r>
          </a:p>
          <a:p>
            <a:pPr>
              <a:buNone/>
            </a:pPr>
            <a:endParaRPr lang="ru-RU" u="sng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/>
              <a:t>• осуществление наблюдения и контроля за состоянием окружающей природной среды, обстановкой на потенциально опасных объектах и на прилегающих к ним территориях;</a:t>
            </a:r>
          </a:p>
          <a:p>
            <a:pPr>
              <a:buNone/>
            </a:pPr>
            <a:r>
              <a:rPr lang="ru-RU" dirty="0" smtClean="0"/>
              <a:t>• планирование и выполнение целевых и научно-технических программ и мер по предупреждению ЧС;</a:t>
            </a:r>
          </a:p>
          <a:p>
            <a:pPr>
              <a:buNone/>
            </a:pPr>
            <a:r>
              <a:rPr lang="ru-RU" dirty="0" smtClean="0"/>
              <a:t>• создание и восполнение резервов финансовых и материальных ресурсов для ликвидации чрезвычайных ситуаций;</a:t>
            </a:r>
          </a:p>
          <a:p>
            <a:pPr>
              <a:buNone/>
            </a:pPr>
            <a:r>
              <a:rPr lang="ru-RU" dirty="0" smtClean="0"/>
              <a:t>• осуществление целевых видов страхования.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dirty="0" smtClean="0"/>
              <a:t>Режимы функционирования РСЧС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412776"/>
            <a:ext cx="6552728" cy="5857916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C00000"/>
                </a:solidFill>
              </a:rPr>
              <a:t>В режиме повышенной готовности проводятся следующие мероприятия:</a:t>
            </a:r>
          </a:p>
          <a:p>
            <a:endParaRPr lang="ru-RU" u="sng" dirty="0" smtClean="0">
              <a:solidFill>
                <a:srgbClr val="C00000"/>
              </a:solidFill>
            </a:endParaRPr>
          </a:p>
          <a:p>
            <a:r>
              <a:rPr lang="ru-RU" dirty="0" smtClean="0"/>
              <a:t>• усиление дежурно-диспетчерской службы;</a:t>
            </a:r>
          </a:p>
          <a:p>
            <a:r>
              <a:rPr lang="ru-RU" dirty="0" smtClean="0"/>
              <a:t>• усиление наблюдения и контроля за состоянием окружающей природной среды, обстановкой на потенциально опасных объектах и прилегающих к ним территориях, прогнозирование возможности возникновения чрезвычайных ситуаций и их масштабов;</a:t>
            </a:r>
          </a:p>
          <a:p>
            <a:r>
              <a:rPr lang="ru-RU" dirty="0" smtClean="0"/>
              <a:t>• приведение в состояние готовности сил и средств, уточнение планов их действий и выдвижение при необходимости в предполагаемый район чрезвычайной ситуации.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dirty="0" smtClean="0"/>
              <a:t>Режимы функционирования РСЧС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1196752"/>
            <a:ext cx="6048672" cy="6167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>
                <a:solidFill>
                  <a:srgbClr val="C00000"/>
                </a:solidFill>
              </a:rPr>
              <a:t>В режиме чрезвычайной ситуации выполняются такие мероприятия:</a:t>
            </a:r>
            <a:endParaRPr lang="en-US" u="sng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u="sng" dirty="0" smtClean="0">
              <a:solidFill>
                <a:srgbClr val="C00000"/>
              </a:solidFill>
            </a:endParaRPr>
          </a:p>
          <a:p>
            <a:r>
              <a:rPr lang="ru-RU" dirty="0" smtClean="0"/>
              <a:t>• организация защиты населения;</a:t>
            </a:r>
          </a:p>
          <a:p>
            <a:r>
              <a:rPr lang="ru-RU" dirty="0" smtClean="0"/>
              <a:t>• выдвижение оперативных групп в район чрезвычайной ситуации;</a:t>
            </a:r>
          </a:p>
          <a:p>
            <a:r>
              <a:rPr lang="ru-RU" dirty="0" smtClean="0"/>
              <a:t>• организация ликвидации чрезвычайной ситуации;</a:t>
            </a:r>
          </a:p>
          <a:p>
            <a:r>
              <a:rPr lang="ru-RU" dirty="0" smtClean="0"/>
              <a:t>• организация работ по обеспечению устойчивого функционирования отраслей экономики и объектов, первоочередному жизнеобеспечению пострадавшего населения;</a:t>
            </a:r>
          </a:p>
          <a:p>
            <a:r>
              <a:rPr lang="ru-RU" dirty="0" smtClean="0"/>
              <a:t>• осуществление непрерывного контроля за состоянием окружающей природной среды в районе чрезвычайной ситуации, за обстановкой на аварийных объектах и на прилегающей к ним территории.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dirty="0" smtClean="0"/>
              <a:t>Режимы функционирования РСЧС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Для ликвидации чрезвычайных ситуаций создаются: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340768"/>
            <a:ext cx="7211144" cy="4805192"/>
          </a:xfrm>
        </p:spPr>
        <p:txBody>
          <a:bodyPr>
            <a:noAutofit/>
          </a:bodyPr>
          <a:lstStyle/>
          <a:p>
            <a:r>
              <a:rPr lang="ru-RU" dirty="0" smtClean="0"/>
              <a:t>• </a:t>
            </a:r>
            <a:r>
              <a:rPr lang="ru-RU" dirty="0" smtClean="0">
                <a:solidFill>
                  <a:srgbClr val="FF0000"/>
                </a:solidFill>
              </a:rPr>
              <a:t>резервный фонд Правительства Российской Федерации </a:t>
            </a:r>
            <a:r>
              <a:rPr lang="ru-RU" dirty="0" smtClean="0"/>
              <a:t>на ликвидацию чрезвычайных ситуаций и запасы материальных ресурсов для проведения первоочередных работ при ликвидации чрезвычайных ситуаций, накапливаемые в составе государственного материального резерва, – за счет средств федерального бюджета;</a:t>
            </a:r>
          </a:p>
          <a:p>
            <a:r>
              <a:rPr lang="ru-RU" dirty="0" smtClean="0"/>
              <a:t>• </a:t>
            </a:r>
            <a:r>
              <a:rPr lang="ru-RU" dirty="0" smtClean="0">
                <a:solidFill>
                  <a:srgbClr val="FF0000"/>
                </a:solidFill>
              </a:rPr>
              <a:t>ведомственный резерв финансовых и материальных ресурсов </a:t>
            </a:r>
            <a:r>
              <a:rPr lang="ru-RU" dirty="0" smtClean="0"/>
              <a:t>– за счет средств федерального органа исполнительной власти;</a:t>
            </a:r>
          </a:p>
          <a:p>
            <a:r>
              <a:rPr lang="ru-RU" dirty="0" smtClean="0"/>
              <a:t>• </a:t>
            </a:r>
            <a:r>
              <a:rPr lang="ru-RU" dirty="0" smtClean="0">
                <a:solidFill>
                  <a:srgbClr val="FF0000"/>
                </a:solidFill>
              </a:rPr>
              <a:t>резерв финансовых и материальных ресурсов субъектов Российской Федерации </a:t>
            </a:r>
            <a:r>
              <a:rPr lang="ru-RU" dirty="0" smtClean="0"/>
              <a:t>– за счет средств бюджета субъекта Российской Федерации;</a:t>
            </a:r>
          </a:p>
          <a:p>
            <a:r>
              <a:rPr lang="ru-RU" dirty="0" smtClean="0"/>
              <a:t>• </a:t>
            </a:r>
            <a:r>
              <a:rPr lang="ru-RU" dirty="0" smtClean="0">
                <a:solidFill>
                  <a:srgbClr val="FF0000"/>
                </a:solidFill>
              </a:rPr>
              <a:t>местный резерв финансовых и материальных ресурсов органа местного самоуправления </a:t>
            </a:r>
            <a:r>
              <a:rPr lang="ru-RU" dirty="0" smtClean="0"/>
              <a:t>– за счет средств местного бюджета;</a:t>
            </a:r>
          </a:p>
          <a:p>
            <a:r>
              <a:rPr lang="ru-RU" dirty="0" smtClean="0"/>
              <a:t>• </a:t>
            </a:r>
            <a:r>
              <a:rPr lang="ru-RU" dirty="0" smtClean="0">
                <a:solidFill>
                  <a:srgbClr val="FF0000"/>
                </a:solidFill>
              </a:rPr>
              <a:t>объектовый резерв финансовых и материальных ресурсов </a:t>
            </a:r>
            <a:r>
              <a:rPr lang="ru-RU" dirty="0" smtClean="0"/>
              <a:t>– за счет собственных средств организации.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/>
              <a:t>Силы и средства РСЧС подразделяются: </a:t>
            </a:r>
          </a:p>
          <a:p>
            <a:pPr lvl="0">
              <a:buNone/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силы и средства наблюдения и контроля;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силы и средства ликвидации ЧС.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dirty="0" smtClean="0"/>
              <a:t>Силы и средства РСЧС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Силы и средства наблюдения и контроля включают: 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39552" y="2640687"/>
            <a:ext cx="5904656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подразделения органов надзора (за состоянием котлов, мостов, АЭС, газовыми и электрическими сетями и др.);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службы и учреждения ведомств, осуществляющих наблюдение за состоянием природной среды, за потенциально опасными объектами;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ветеринарную службу;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сеть наблюдения и лабораторного контроля ГО;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лабораторный контроль за качеством продуктов питания и пищевого сырья;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службу предупреждения о стихийных бедствиях.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соединения, части и подразделения МЧС, МВД. </a:t>
            </a:r>
          </a:p>
          <a:p>
            <a:r>
              <a:rPr lang="ru-RU" dirty="0" smtClean="0"/>
              <a:t>Министерство здравоохранения </a:t>
            </a:r>
          </a:p>
          <a:p>
            <a:r>
              <a:rPr lang="ru-RU" dirty="0" smtClean="0"/>
              <a:t>Министерство сельского хозяйства</a:t>
            </a:r>
          </a:p>
          <a:p>
            <a:r>
              <a:rPr lang="ru-RU" dirty="0" smtClean="0"/>
              <a:t>Российская оборонная спортивно-техническая организация (РОСТО) – организация ДОСААФ (добровольное общество содействия армии, авиации и флоту) 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428596" y="285728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Силы и средства</a:t>
            </a:r>
            <a:r>
              <a:rPr kumimoji="0" lang="ru-RU" sz="41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ликвидации ЧС</a:t>
            </a: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включают: </a:t>
            </a: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160590"/>
            <a:ext cx="7056783" cy="3880773"/>
          </a:xfrm>
        </p:spPr>
        <p:txBody>
          <a:bodyPr/>
          <a:lstStyle/>
          <a:p>
            <a:r>
              <a:rPr lang="ru-RU" dirty="0" smtClean="0"/>
              <a:t>Результаты освоения темы                                    с.3</a:t>
            </a:r>
          </a:p>
          <a:p>
            <a:r>
              <a:rPr lang="ru-RU" dirty="0" smtClean="0"/>
              <a:t>Основные положения ГО                                       с.4</a:t>
            </a:r>
          </a:p>
          <a:p>
            <a:r>
              <a:rPr lang="ru-RU" dirty="0" smtClean="0"/>
              <a:t>РСЧС, структура, уровни                                       с.8,9,10,11</a:t>
            </a:r>
          </a:p>
          <a:p>
            <a:r>
              <a:rPr lang="ru-RU" dirty="0" smtClean="0"/>
              <a:t>РСЧС, режимы                                                       с.12,13,14</a:t>
            </a:r>
          </a:p>
          <a:p>
            <a:r>
              <a:rPr lang="ru-RU" dirty="0" smtClean="0"/>
              <a:t>РСЧС, силы и средства                                          с.17</a:t>
            </a:r>
          </a:p>
          <a:p>
            <a:r>
              <a:rPr lang="ru-RU" dirty="0"/>
              <a:t>Права, обязанности, ответственность граждан   </a:t>
            </a:r>
            <a:r>
              <a:rPr lang="ru-RU" dirty="0" smtClean="0"/>
              <a:t>  с.20</a:t>
            </a:r>
          </a:p>
          <a:p>
            <a:r>
              <a:rPr lang="ru-RU" dirty="0" smtClean="0"/>
              <a:t>Вывод (задание для студентов)                             с.24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56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Права, обязанности, ответственность граждан России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ОПРЕДЕЛЕНЫ</a:t>
            </a:r>
          </a:p>
          <a:p>
            <a:pPr>
              <a:buNone/>
            </a:pPr>
            <a:r>
              <a:rPr lang="ru-RU" dirty="0" smtClean="0"/>
              <a:t>   Законом Российской Федерации </a:t>
            </a:r>
          </a:p>
          <a:p>
            <a:pPr>
              <a:buNone/>
            </a:pPr>
            <a:r>
              <a:rPr lang="ru-RU" dirty="0" smtClean="0"/>
              <a:t>  "О защите населения и территорий от чрезвычайных ситуаций природного и техногенного характера"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17596"/>
          </a:xfrm>
        </p:spPr>
        <p:txBody>
          <a:bodyPr/>
          <a:lstStyle/>
          <a:p>
            <a:r>
              <a:rPr lang="ru-RU" dirty="0" smtClean="0"/>
              <a:t>Права граждан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28670"/>
            <a:ext cx="6491064" cy="5643602"/>
          </a:xfrm>
        </p:spPr>
        <p:txBody>
          <a:bodyPr>
            <a:noAutofit/>
          </a:bodyPr>
          <a:lstStyle/>
          <a:p>
            <a:r>
              <a:rPr lang="ru-RU" dirty="0" smtClean="0"/>
              <a:t>Граждане России имеют право: </a:t>
            </a:r>
          </a:p>
          <a:p>
            <a:pPr lvl="0"/>
            <a:r>
              <a:rPr lang="ru-RU" dirty="0" smtClean="0"/>
              <a:t>на защиту жизни, здоровья и личного имущества в случае возникновения ЧС в любом регионе, в любом населенном пункте;</a:t>
            </a:r>
          </a:p>
          <a:p>
            <a:pPr lvl="0"/>
            <a:r>
              <a:rPr lang="ru-RU" dirty="0" smtClean="0"/>
              <a:t>при необходимости использовать средства коллективной и индивидуальной защиты, другое имущество органов исполнительной власти</a:t>
            </a:r>
          </a:p>
          <a:p>
            <a:pPr lvl="0"/>
            <a:r>
              <a:rPr lang="ru-RU" dirty="0" smtClean="0"/>
              <a:t>получать информацию о надвигающейся опасности, о риске</a:t>
            </a:r>
          </a:p>
          <a:p>
            <a:r>
              <a:rPr lang="ru-RU" dirty="0" smtClean="0"/>
              <a:t>участвовать в работах по предупреждению и ликвидации ЧС;</a:t>
            </a:r>
          </a:p>
          <a:p>
            <a:pPr lvl="0">
              <a:buNone/>
            </a:pPr>
            <a:endParaRPr lang="ru-RU" sz="24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17596"/>
          </a:xfrm>
        </p:spPr>
        <p:txBody>
          <a:bodyPr/>
          <a:lstStyle/>
          <a:p>
            <a:r>
              <a:rPr lang="ru-RU" dirty="0" smtClean="0"/>
              <a:t>Обязанности граждан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6779096" cy="4864307"/>
          </a:xfrm>
        </p:spPr>
        <p:txBody>
          <a:bodyPr>
            <a:normAutofit/>
          </a:bodyPr>
          <a:lstStyle/>
          <a:p>
            <a:r>
              <a:rPr lang="ru-RU" dirty="0" smtClean="0"/>
              <a:t>Каждый гражданин РФ обязан: </a:t>
            </a:r>
          </a:p>
          <a:p>
            <a:pPr lvl="0"/>
            <a:r>
              <a:rPr lang="ru-RU" dirty="0" smtClean="0"/>
              <a:t>активно содействовать выполнению всех мероприятий, проводимых МЧС РФ;</a:t>
            </a:r>
          </a:p>
          <a:p>
            <a:pPr lvl="0"/>
            <a:r>
              <a:rPr lang="ru-RU" dirty="0" smtClean="0"/>
              <a:t>соблюдать законы и иные нормативные и правовые акты в области защиты населения и территорий от чрезвычайных ситуаций;</a:t>
            </a:r>
          </a:p>
          <a:p>
            <a:pPr lvl="0"/>
            <a:r>
              <a:rPr lang="ru-RU" dirty="0" smtClean="0"/>
              <a:t>выполнять меры безопасности в быту и повседневной трудовой деятельности</a:t>
            </a:r>
          </a:p>
          <a:p>
            <a:pPr lvl="0"/>
            <a:r>
              <a:rPr lang="ru-RU" dirty="0" smtClean="0"/>
              <a:t>изучать основные способы защиты населений и территорий от чрезвычайных ситуаций, приемы оказания первой медицинской помощи пострадавшим, правила пользования коллективными и индивидуальными средствами защиты</a:t>
            </a:r>
          </a:p>
          <a:p>
            <a:pPr lvl="0"/>
            <a:endParaRPr lang="ru-RU" sz="29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ОТВЕТСТВЕННОСТЬ ГРАЖДАН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2204864"/>
            <a:ext cx="6912768" cy="2955784"/>
          </a:xfrm>
        </p:spPr>
        <p:txBody>
          <a:bodyPr>
            <a:normAutofit/>
          </a:bodyPr>
          <a:lstStyle/>
          <a:p>
            <a:r>
              <a:rPr lang="ru-RU" dirty="0" smtClean="0"/>
              <a:t>Должностные лица и граждане, виновные в невыполнении или недобросовестном выполнении законодательства РФ в области защиты населения и территории, несут дисциплинарную, административную, гражданско-правовую и уголовную ответственность.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Задание для студентов:</a:t>
            </a:r>
          </a:p>
          <a:p>
            <a:pPr marL="0" indent="0">
              <a:buNone/>
            </a:pPr>
            <a:r>
              <a:rPr lang="ru-RU" dirty="0" smtClean="0"/>
              <a:t>Ответьте на вопросы по учебнику Н.В. Косолаповой Основы безопасности жизнедеятельности. – М, Академия. – 2015. – с. 87-88.</a:t>
            </a:r>
          </a:p>
          <a:p>
            <a:pPr marL="0" indent="0">
              <a:buNone/>
            </a:pPr>
            <a:r>
              <a:rPr lang="ru-RU" dirty="0" smtClean="0"/>
              <a:t>Сделайте схему ГО вашего учебного заведения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13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08920"/>
            <a:ext cx="6347713" cy="13208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95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освоения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0808"/>
            <a:ext cx="6347714" cy="3880773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Студент развивает личностные качества, обеспечивающие </a:t>
            </a:r>
            <a:r>
              <a:rPr lang="ru-RU" dirty="0"/>
              <a:t>защищенность жизненно важных интересов личности от внешних и внутренних </a:t>
            </a:r>
            <a:r>
              <a:rPr lang="ru-RU" dirty="0" smtClean="0"/>
              <a:t>угроз и готовность </a:t>
            </a:r>
            <a:r>
              <a:rPr lang="ru-RU" dirty="0"/>
              <a:t>к служению Отечеству, его защите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Студент овладевает </a:t>
            </a:r>
            <a:r>
              <a:rPr lang="ru-RU" dirty="0"/>
              <a:t>навыками самостоятельно определять цели и задачи по безопасному поведению в повседневной жизни и в различных опасных и чрезвычайных </a:t>
            </a:r>
            <a:r>
              <a:rPr lang="ru-RU" dirty="0" smtClean="0"/>
              <a:t>ситуациях</a:t>
            </a:r>
          </a:p>
          <a:p>
            <a:r>
              <a:rPr lang="ru-RU" dirty="0" smtClean="0"/>
              <a:t>Студент знает основы </a:t>
            </a:r>
            <a:r>
              <a:rPr lang="ru-RU" dirty="0"/>
              <a:t>государственной системы, российского законодательства, направленных на защиту населения от внешних и внутренних угроз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Студент знает основные определения и понятия </a:t>
            </a:r>
            <a:r>
              <a:rPr lang="ru-RU" dirty="0"/>
              <a:t>в области </a:t>
            </a:r>
            <a:r>
              <a:rPr lang="ru-RU" dirty="0" smtClean="0"/>
              <a:t>ГО и РСЧС, их задачи и мероприятия</a:t>
            </a:r>
            <a:endParaRPr lang="ru-RU" dirty="0"/>
          </a:p>
          <a:p>
            <a:pPr lv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11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Основные положения ГО</a:t>
            </a:r>
            <a:endParaRPr lang="ru-RU" sz="28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81328"/>
            <a:ext cx="6912768" cy="452596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Организация и ведение ГО - одна из важнейших функций государства, составная часть оборонного строительства, элемент национальной безопасности. </a:t>
            </a:r>
          </a:p>
          <a:p>
            <a:r>
              <a:rPr lang="ru-RU" sz="2000" dirty="0" smtClean="0"/>
              <a:t>В мирное время гражданская оборона своими органами управления, специально уполномоченными на решение задач в области ГО (они же - органы повседневного управления РСЧС), сетью наблюдения и лабораторного контроля, отдельными службами и формированиями ГО участвует в решении задач РСЧС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smtClean="0"/>
              <a:t>ГО </a:t>
            </a:r>
            <a:r>
              <a:rPr lang="ru-RU" sz="2000" dirty="0"/>
              <a:t>была создана в 1961г.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Основные положения ГО</a:t>
            </a:r>
            <a:endParaRPr lang="ru-RU" sz="28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556792"/>
            <a:ext cx="6768752" cy="626469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Общее руководство </a:t>
            </a:r>
            <a:r>
              <a:rPr lang="ru-RU" dirty="0" smtClean="0"/>
              <a:t>ГО в стране возложено на Правительство Российской Федерации.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Начальником</a:t>
            </a:r>
            <a:r>
              <a:rPr lang="ru-RU" dirty="0" smtClean="0"/>
              <a:t> гражданской обороны России является Председатель Правительства РФ.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Непосредственное руководство </a:t>
            </a:r>
            <a:r>
              <a:rPr lang="ru-RU" dirty="0" smtClean="0"/>
              <a:t>гражданской обороной РФ возложено на Министерство РФ по делам гражданской обороны, чрезвычайным ситуациям и ликвидации последствий стихийных бедствий (МЧС), которое отвечает за общую готовность к выполнению возложенных на ГО задач и разрабатывает основные направления ее развития и совершенствования.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Основные положения ГО</a:t>
            </a:r>
            <a:endParaRPr lang="ru-RU" sz="28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Гражданская оборона </a:t>
            </a:r>
            <a:r>
              <a:rPr lang="ru-RU" dirty="0" smtClean="0"/>
              <a:t>представляет собо</a:t>
            </a:r>
            <a:r>
              <a:rPr lang="ru-RU" dirty="0"/>
              <a:t>й</a:t>
            </a:r>
            <a:r>
              <a:rPr lang="ru-RU" dirty="0" smtClean="0"/>
              <a:t> систему общегосударственных мероприятий по подготовке к защите и решению задач самой защиты населения и объектов РФ от опасностей, возникающих при ведении военных действий или вследствие этих действий.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Основные положения ГО</a:t>
            </a:r>
            <a:endParaRPr lang="ru-RU" sz="28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71397"/>
            <a:ext cx="6851104" cy="53866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Основные </a:t>
            </a:r>
            <a:r>
              <a:rPr lang="ru-RU" b="1" u="sng" dirty="0" smtClean="0">
                <a:solidFill>
                  <a:srgbClr val="FF0000"/>
                </a:solidFill>
              </a:rPr>
              <a:t>задачи</a:t>
            </a:r>
            <a:r>
              <a:rPr lang="ru-RU" b="1" dirty="0" smtClean="0">
                <a:solidFill>
                  <a:srgbClr val="FF0000"/>
                </a:solidFill>
              </a:rPr>
              <a:t> в области гражданской обороны</a:t>
            </a:r>
            <a:r>
              <a:rPr lang="ru-RU" dirty="0" smtClean="0"/>
              <a:t>		</a:t>
            </a:r>
          </a:p>
          <a:p>
            <a:r>
              <a:rPr lang="ru-RU" dirty="0" smtClean="0"/>
              <a:t> -обучение населения в области гражданской обороны;		</a:t>
            </a:r>
          </a:p>
          <a:p>
            <a:r>
              <a:rPr lang="ru-RU" dirty="0" smtClean="0"/>
              <a:t>- эвакуация населения, материальных и культурных ценностей в безопасные районы;</a:t>
            </a:r>
          </a:p>
          <a:p>
            <a:r>
              <a:rPr lang="ru-RU" dirty="0" smtClean="0"/>
              <a:t>- предоставление населению убежищ и средств индивидуальной защиты;</a:t>
            </a:r>
          </a:p>
          <a:p>
            <a:r>
              <a:rPr lang="ru-RU" dirty="0" smtClean="0"/>
              <a:t>- проведение мероприятий по световой маскировке;</a:t>
            </a:r>
          </a:p>
          <a:p>
            <a:r>
              <a:rPr lang="ru-RU" dirty="0" smtClean="0"/>
              <a:t>- санитарная обработка населения;</a:t>
            </a:r>
          </a:p>
          <a:p>
            <a:r>
              <a:rPr lang="ru-RU" dirty="0" smtClean="0"/>
              <a:t>- срочное восстановление функционирования необходимых коммунальных служб в военное время.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293096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/>
              <a:t>Российская система предупреждения и действий </a:t>
            </a:r>
            <a:br>
              <a:rPr lang="ru-RU" b="0" dirty="0" smtClean="0"/>
            </a:br>
            <a:r>
              <a:rPr lang="ru-RU" b="0" dirty="0" smtClean="0"/>
              <a:t>в чрезвычайных ситуациях </a:t>
            </a:r>
            <a:br>
              <a:rPr lang="ru-RU" b="0" dirty="0" smtClean="0"/>
            </a:br>
            <a:r>
              <a:rPr lang="ru-RU" b="0" dirty="0" smtClean="0"/>
              <a:t>(РСЧС)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3958" y="1412776"/>
            <a:ext cx="625229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Утверждена постановлением </a:t>
            </a:r>
            <a:r>
              <a:rPr lang="ru-RU" sz="2000" dirty="0"/>
              <a:t>Правительства Российской Федерации от 18 апреля 1992 г. № 261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r>
              <a:rPr lang="ru-RU" sz="2000" dirty="0" smtClean="0">
                <a:solidFill>
                  <a:srgbClr val="FF0000"/>
                </a:solidFill>
              </a:rPr>
              <a:t>Основными задачами РСЧС являются: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r>
              <a:rPr lang="ru-RU" sz="2000" dirty="0" smtClean="0"/>
              <a:t>1.организация оповещения и информирование населения; </a:t>
            </a:r>
          </a:p>
          <a:p>
            <a:r>
              <a:rPr lang="ru-RU" sz="2000" dirty="0" smtClean="0"/>
              <a:t>2.проведение мероприятий по защите населения и территорий; </a:t>
            </a:r>
          </a:p>
          <a:p>
            <a:r>
              <a:rPr lang="ru-RU" sz="2000" dirty="0" smtClean="0"/>
              <a:t>3.ликвидация чрезвычайных ситуаций;                                                                               4.оказание гуманитарной помощи; </a:t>
            </a:r>
            <a:endParaRPr lang="ru-RU" sz="2000" b="1" dirty="0" smtClean="0"/>
          </a:p>
          <a:p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dirty="0" smtClean="0"/>
              <a:t>РСЧС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239</TotalTime>
  <Words>848</Words>
  <Application>Microsoft Office PowerPoint</Application>
  <PresentationFormat>Экран (4:3)</PresentationFormat>
  <Paragraphs>151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Trebuchet MS</vt:lpstr>
      <vt:lpstr>Wingdings 3</vt:lpstr>
      <vt:lpstr>Грань</vt:lpstr>
      <vt:lpstr>             Тема 2.2 Гражданская оборона – составная часть обороноспособности  граждан (2 часа)  составил: преподаватель Зыкова Е.В. </vt:lpstr>
      <vt:lpstr>План</vt:lpstr>
      <vt:lpstr>Результаты освоения темы</vt:lpstr>
      <vt:lpstr>Основные положения ГО</vt:lpstr>
      <vt:lpstr>Основные положения ГО</vt:lpstr>
      <vt:lpstr>Основные положения ГО</vt:lpstr>
      <vt:lpstr>Основные положения ГО</vt:lpstr>
      <vt:lpstr>Российская система предупреждения и действий  в чрезвычайных ситуациях  (РСЧС) </vt:lpstr>
      <vt:lpstr>Презентация PowerPoint</vt:lpstr>
      <vt:lpstr>Структура РСЧС</vt:lpstr>
      <vt:lpstr>Уровни РСЧС</vt:lpstr>
      <vt:lpstr>В зависимости от обстановки, масштаба прогнозируемой или возникшей чрезвычайной ситуации в пределах конкретной территории устанавливается один из следующих  режимов функционирования РСЧС:  режим повседневной деятельности  режим повышенной готовности  режим чрезвычайной ситуации  </vt:lpstr>
      <vt:lpstr>Презентация PowerPoint</vt:lpstr>
      <vt:lpstr>Презентация PowerPoint</vt:lpstr>
      <vt:lpstr>Презентация PowerPoint</vt:lpstr>
      <vt:lpstr>Для ликвидации чрезвычайных ситуаций создаются: </vt:lpstr>
      <vt:lpstr>Презентация PowerPoint</vt:lpstr>
      <vt:lpstr>Силы и средства наблюдения и контроля включают: </vt:lpstr>
      <vt:lpstr>Презентация PowerPoint</vt:lpstr>
      <vt:lpstr>Права, обязанности, ответственность граждан России  </vt:lpstr>
      <vt:lpstr>Права граждан</vt:lpstr>
      <vt:lpstr>Обязанности граждан</vt:lpstr>
      <vt:lpstr>ОТВЕТСТВЕННОСТЬ ГРАЖДАН</vt:lpstr>
      <vt:lpstr>Выводы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Российская система предупреждений и действий  в чрезвычайных ситуациях  (РСЧС) </dc:title>
  <cp:lastModifiedBy>User</cp:lastModifiedBy>
  <cp:revision>19</cp:revision>
  <dcterms:modified xsi:type="dcterms:W3CDTF">2019-03-11T12:40:16Z</dcterms:modified>
</cp:coreProperties>
</file>