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25.02.2019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543800" cy="6120680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4400" b="1" dirty="0" smtClean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4400" b="1" dirty="0" smtClean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4400" b="1" dirty="0" smtClean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4400" b="1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4400" b="1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4400" b="1" dirty="0" smtClean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4400" b="1" dirty="0" smtClean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4400" b="1" dirty="0" smtClean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Презентация </a:t>
            </a:r>
            <a:r>
              <a:rPr lang="ru-RU" sz="4400" b="1" dirty="0" smtClean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4400" b="1" dirty="0" smtClean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4400" b="1" dirty="0" smtClean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тема:</a:t>
            </a:r>
            <a:br>
              <a:rPr lang="ru-RU" sz="4400" b="1" dirty="0" smtClean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4400" b="1" dirty="0" smtClean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Звук </a:t>
            </a:r>
            <a:r>
              <a:rPr lang="ru-RU" sz="4400" b="1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Л. </a:t>
            </a:r>
            <a:r>
              <a:rPr lang="ru-RU" sz="4400" b="1" dirty="0" smtClean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4400" b="1" dirty="0" smtClean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4400" b="1" dirty="0" smtClean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Звуковой </a:t>
            </a:r>
            <a:r>
              <a:rPr lang="ru-RU" sz="4400" b="1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анализ и синтез </a:t>
            </a:r>
            <a:r>
              <a:rPr lang="ru-RU" sz="4400" b="1" dirty="0" smtClean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слогов </a:t>
            </a:r>
            <a:r>
              <a:rPr lang="ru-RU" sz="4400" b="1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«ал» - «ол</a:t>
            </a:r>
            <a:r>
              <a:rPr lang="ru-RU" sz="4400" b="1" dirty="0" smtClean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».</a:t>
            </a:r>
            <a:r>
              <a:rPr lang="ru-RU" sz="4400" dirty="0" smtClean="0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4400" dirty="0" smtClean="0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</a:br>
            <a:r>
              <a:rPr lang="ru-RU" sz="4400" b="1" dirty="0" smtClean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(старшая группа ТНР).</a:t>
            </a:r>
            <a:r>
              <a:rPr lang="ru-RU" sz="4400" b="1" dirty="0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4400" b="1" dirty="0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</a:br>
            <a:r>
              <a:rPr lang="ru-RU" sz="4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4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pPr algn="r"/>
            <a:r>
              <a:rPr lang="ru-RU" sz="2900" dirty="0" smtClean="0">
                <a:solidFill>
                  <a:schemeClr val="tx1"/>
                </a:solidFill>
              </a:rPr>
              <a:t>Учитель-логопед</a:t>
            </a:r>
          </a:p>
          <a:p>
            <a:pPr algn="r"/>
            <a:r>
              <a:rPr lang="ru-RU" sz="2900" dirty="0">
                <a:solidFill>
                  <a:schemeClr val="tx1"/>
                </a:solidFill>
              </a:rPr>
              <a:t>в</a:t>
            </a:r>
            <a:r>
              <a:rPr lang="ru-RU" sz="2900" dirty="0" smtClean="0">
                <a:solidFill>
                  <a:schemeClr val="tx1"/>
                </a:solidFill>
              </a:rPr>
              <a:t>ысшей категории</a:t>
            </a:r>
          </a:p>
          <a:p>
            <a:pPr algn="r"/>
            <a:r>
              <a:rPr lang="ru-RU" sz="2900" dirty="0" smtClean="0">
                <a:solidFill>
                  <a:schemeClr val="tx1"/>
                </a:solidFill>
              </a:rPr>
              <a:t>МБДОУ № 101 </a:t>
            </a:r>
          </a:p>
          <a:p>
            <a:pPr algn="r"/>
            <a:r>
              <a:rPr lang="ru-RU" sz="2900" dirty="0">
                <a:solidFill>
                  <a:schemeClr val="tx1"/>
                </a:solidFill>
              </a:rPr>
              <a:t>г</a:t>
            </a:r>
            <a:r>
              <a:rPr lang="ru-RU" sz="2900" dirty="0" smtClean="0">
                <a:solidFill>
                  <a:schemeClr val="tx1"/>
                </a:solidFill>
              </a:rPr>
              <a:t> Ульяновска</a:t>
            </a:r>
          </a:p>
          <a:p>
            <a:pPr algn="r"/>
            <a:r>
              <a:rPr lang="ru-RU" sz="2900" dirty="0" smtClean="0">
                <a:solidFill>
                  <a:schemeClr val="tx1"/>
                </a:solidFill>
              </a:rPr>
              <a:t>Голбан М.И.</a:t>
            </a: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492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013176"/>
            <a:ext cx="6781800" cy="1600200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US" sz="2000" b="1" dirty="0">
                <a:latin typeface="+mn-lt"/>
                <a:ea typeface="Calibri"/>
                <a:cs typeface="Times New Roman"/>
              </a:rPr>
              <a:t>VIII</a:t>
            </a:r>
            <a:r>
              <a:rPr lang="ru-RU" sz="2000" b="1" dirty="0">
                <a:latin typeface="+mn-lt"/>
                <a:ea typeface="Calibri"/>
                <a:cs typeface="Times New Roman"/>
              </a:rPr>
              <a:t>. Звуковой анализ и синтез слогов «ал» - «ол».</a:t>
            </a:r>
            <a:r>
              <a:rPr lang="ru-RU" sz="2000" dirty="0">
                <a:latin typeface="+mn-lt"/>
                <a:ea typeface="Calibri"/>
                <a:cs typeface="Times New Roman"/>
              </a:rPr>
              <a:t/>
            </a:r>
            <a:br>
              <a:rPr lang="ru-RU" sz="2000" dirty="0">
                <a:latin typeface="+mn-lt"/>
                <a:ea typeface="Calibri"/>
                <a:cs typeface="Times New Roman"/>
              </a:rPr>
            </a:br>
            <a:r>
              <a:rPr lang="ru-RU" sz="2000" dirty="0">
                <a:latin typeface="+mn-lt"/>
                <a:ea typeface="Calibri"/>
                <a:cs typeface="Times New Roman"/>
              </a:rPr>
              <a:t>Звуковой анализ слогов по условно - графической схеме. </a:t>
            </a:r>
            <a:br>
              <a:rPr lang="ru-RU" sz="2000" dirty="0">
                <a:latin typeface="+mn-lt"/>
                <a:ea typeface="Calibri"/>
                <a:cs typeface="Times New Roman"/>
              </a:rPr>
            </a:br>
            <a:r>
              <a:rPr lang="ru-RU" sz="2000" dirty="0">
                <a:latin typeface="+mn-lt"/>
                <a:ea typeface="Calibri"/>
                <a:cs typeface="Times New Roman"/>
              </a:rPr>
              <a:t>Преобразование. </a:t>
            </a:r>
            <a:r>
              <a:rPr lang="ru-RU" sz="2000" dirty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latin typeface="Calibri"/>
                <a:ea typeface="Calibri"/>
                <a:cs typeface="Times New Roman"/>
              </a:rPr>
            </a:br>
            <a:endParaRPr lang="ru-RU" sz="2000" dirty="0"/>
          </a:p>
        </p:txBody>
      </p:sp>
      <p:pic>
        <p:nvPicPr>
          <p:cNvPr id="5122" name="Picture 2" descr="C:\Users\my\Downloads\1040342_html_m34aec25c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5"/>
            <a:ext cx="3240359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y\Downloads\paroho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864344"/>
            <a:ext cx="3657600" cy="342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14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sz="2200" b="1" dirty="0">
                <a:latin typeface="+mn-lt"/>
                <a:ea typeface="Calibri"/>
                <a:cs typeface="Times New Roman"/>
              </a:rPr>
              <a:t>IX</a:t>
            </a:r>
            <a:r>
              <a:rPr lang="ru-RU" sz="2200" b="1" dirty="0">
                <a:latin typeface="+mn-lt"/>
                <a:ea typeface="Calibri"/>
                <a:cs typeface="Times New Roman"/>
              </a:rPr>
              <a:t>. Итог совместной деятельности</a:t>
            </a:r>
            <a:r>
              <a:rPr lang="ru-RU" sz="2200" dirty="0">
                <a:latin typeface="+mn-lt"/>
                <a:ea typeface="Calibri"/>
                <a:cs typeface="Times New Roman"/>
              </a:rPr>
              <a:t/>
            </a:r>
            <a:br>
              <a:rPr lang="ru-RU" sz="2200" dirty="0">
                <a:latin typeface="+mn-lt"/>
                <a:ea typeface="Calibri"/>
                <a:cs typeface="Times New Roman"/>
              </a:rPr>
            </a:br>
            <a:r>
              <a:rPr lang="ru-RU" sz="2200" dirty="0">
                <a:latin typeface="+mn-lt"/>
                <a:ea typeface="Calibri"/>
                <a:cs typeface="Times New Roman"/>
              </a:rPr>
              <a:t> - Какой звук учили? Вспомните слова со звуком Л?</a:t>
            </a:r>
            <a:r>
              <a:rPr lang="ru-RU" sz="6600" dirty="0">
                <a:latin typeface="Calibri"/>
                <a:ea typeface="Calibri"/>
                <a:cs typeface="Times New Roman"/>
              </a:rPr>
              <a:t/>
            </a:r>
            <a:br>
              <a:rPr lang="ru-RU" sz="66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6146" name="Picture 2" descr="C:\Users\my\Downloads\ima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945" y="685800"/>
            <a:ext cx="5843909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93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852936"/>
            <a:ext cx="7842448" cy="1584176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chemeClr val="accent6">
                    <a:lumMod val="75000"/>
                  </a:schemeClr>
                </a:solidFill>
              </a:rPr>
              <a:t>Занятие окончено</a:t>
            </a:r>
            <a:br>
              <a:rPr lang="ru-RU" sz="72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7200" dirty="0" smtClean="0">
                <a:solidFill>
                  <a:schemeClr val="accent6">
                    <a:lumMod val="75000"/>
                  </a:schemeClr>
                </a:solidFill>
              </a:rPr>
              <a:t>благодарю за внимание!</a:t>
            </a:r>
            <a:endParaRPr lang="ru-RU" sz="7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33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9036496" cy="6264696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 smtClean="0">
                <a:latin typeface="Times New Roman"/>
                <a:ea typeface="Calibri"/>
                <a:cs typeface="Times New Roman"/>
              </a:rPr>
            </a:b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0239" y="836712"/>
            <a:ext cx="89644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ea typeface="Calibri"/>
                <a:cs typeface="Times New Roman"/>
              </a:rPr>
              <a:t>Цель: упражнять в правильном произношении звука [л].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b="1" u="sng" dirty="0">
                <a:ea typeface="Calibri"/>
                <a:cs typeface="Times New Roman"/>
              </a:rPr>
              <a:t>Задачи: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b="1" u="sng" dirty="0">
                <a:ea typeface="Calibri"/>
                <a:cs typeface="Times New Roman"/>
              </a:rPr>
              <a:t>Корекционно-образовательные: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ea typeface="Calibri"/>
                <a:cs typeface="Times New Roman"/>
              </a:rPr>
              <a:t>1.Уточнить артикуляционно – акустическую характеристику звуков [л]. Закрепить правильное произношение звуков [л] в словах.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ea typeface="Calibri"/>
                <a:cs typeface="Times New Roman"/>
              </a:rPr>
              <a:t>2. Совершенствовать умение выделять знакомый звук из ряда звуков, слогов, слов на слух</a:t>
            </a:r>
            <a:r>
              <a:rPr lang="ru-RU" dirty="0" smtClean="0">
                <a:ea typeface="Calibri"/>
                <a:cs typeface="Times New Roman"/>
              </a:rPr>
              <a:t>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ea typeface="Calibri"/>
                <a:cs typeface="Times New Roman"/>
              </a:rPr>
              <a:t>3.Учить последовательному выделению каждого звука в слоге «ал</a:t>
            </a:r>
            <a:r>
              <a:rPr lang="ru-RU" dirty="0" smtClean="0">
                <a:ea typeface="Calibri"/>
                <a:cs typeface="Times New Roman"/>
              </a:rPr>
              <a:t>»  </a:t>
            </a:r>
            <a:r>
              <a:rPr lang="ru-RU" dirty="0">
                <a:ea typeface="Calibri"/>
                <a:cs typeface="Times New Roman"/>
              </a:rPr>
              <a:t>на основе проговаривания каждого звука шепотом. 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b="1" u="sng" dirty="0">
                <a:ea typeface="Calibri"/>
                <a:cs typeface="Times New Roman"/>
              </a:rPr>
              <a:t>Коррекционно-развивающие: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ea typeface="Calibri"/>
                <a:cs typeface="Times New Roman"/>
              </a:rPr>
              <a:t>1. Развивать креативные способности детей. Развивать слуховую память, внимание.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ea typeface="Calibri"/>
                <a:cs typeface="Times New Roman"/>
              </a:rPr>
              <a:t>2. Формировать умение действовать на основе правил, вычлененных совместно со взрослым, по способам действия осуществлять самоконтроль</a:t>
            </a:r>
            <a:r>
              <a:rPr lang="ru-RU" dirty="0" smtClean="0">
                <a:ea typeface="Calibri"/>
                <a:cs typeface="Times New Roman"/>
              </a:rPr>
              <a:t>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b="1" u="sng" dirty="0">
                <a:ea typeface="Calibri"/>
                <a:cs typeface="Times New Roman"/>
              </a:rPr>
              <a:t>Коррекционно-воспитательные: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ea typeface="Calibri"/>
                <a:cs typeface="Times New Roman"/>
              </a:rPr>
              <a:t>1. Воспитывать культуру речевого поведения: стремление активно участвовать в коллективном разговоре, говорить не перебивая друг друга, замечать неточности, ошибки, исправлять их. 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8028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16632"/>
            <a:ext cx="8130480" cy="648072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2700" b="1" u="sng" dirty="0">
                <a:latin typeface="Times New Roman" pitchFamily="18" charset="0"/>
                <a:ea typeface="Calibri"/>
                <a:cs typeface="Times New Roman" pitchFamily="18" charset="0"/>
              </a:rPr>
              <a:t>Словарная работа</a:t>
            </a:r>
            <a:r>
              <a:rPr lang="ru-RU" sz="2700" dirty="0">
                <a:latin typeface="Times New Roman" pitchFamily="18" charset="0"/>
                <a:ea typeface="Calibri"/>
                <a:cs typeface="Times New Roman" pitchFamily="18" charset="0"/>
              </a:rPr>
              <a:t>: синий, красный, начало – конец слов, место звука в слове.</a:t>
            </a:r>
            <a:br>
              <a:rPr lang="ru-RU" sz="27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700" b="1" u="sng" dirty="0">
                <a:latin typeface="Times New Roman" pitchFamily="18" charset="0"/>
                <a:ea typeface="Calibri"/>
                <a:cs typeface="Times New Roman" pitchFamily="18" charset="0"/>
              </a:rPr>
              <a:t>Основные понятия</a:t>
            </a:r>
            <a:r>
              <a:rPr lang="ru-RU" sz="2700" dirty="0">
                <a:latin typeface="Times New Roman" pitchFamily="18" charset="0"/>
                <a:ea typeface="Calibri"/>
                <a:cs typeface="Times New Roman" pitchFamily="18" charset="0"/>
              </a:rPr>
              <a:t>: слово, преграда, звук, поется, не поется.</a:t>
            </a:r>
            <a:br>
              <a:rPr lang="ru-RU" sz="27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700" b="1" u="sng" dirty="0">
                <a:latin typeface="Times New Roman" pitchFamily="18" charset="0"/>
                <a:ea typeface="Calibri"/>
                <a:cs typeface="Times New Roman" pitchFamily="18" charset="0"/>
              </a:rPr>
              <a:t>Методы:</a:t>
            </a:r>
            <a:r>
              <a:rPr lang="ru-RU" sz="2700" dirty="0">
                <a:latin typeface="Times New Roman" pitchFamily="18" charset="0"/>
                <a:ea typeface="Calibri"/>
                <a:cs typeface="Times New Roman" pitchFamily="18" charset="0"/>
              </a:rPr>
              <a:t> репродуктивные, частично – поисковые.</a:t>
            </a:r>
            <a:br>
              <a:rPr lang="ru-RU" sz="27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700" b="1" u="sng" dirty="0">
                <a:latin typeface="Times New Roman" pitchFamily="18" charset="0"/>
                <a:ea typeface="Calibri"/>
                <a:cs typeface="Times New Roman" pitchFamily="18" charset="0"/>
              </a:rPr>
              <a:t>Приёмы:</a:t>
            </a:r>
            <a:r>
              <a:rPr lang="ru-RU" sz="2700" dirty="0">
                <a:latin typeface="Times New Roman" pitchFamily="18" charset="0"/>
                <a:ea typeface="Calibri"/>
                <a:cs typeface="Times New Roman" pitchFamily="18" charset="0"/>
              </a:rPr>
              <a:t> словесная инструкция, вопросы, практическая речевая деятельность, интонирование, моделирование, практические действия, наглядные и игровые приёмы: «Отгадай загадку», «Повтори», «Запоминалка», «Волшебный экран», художественное слово.</a:t>
            </a:r>
            <a:br>
              <a:rPr lang="ru-RU" sz="27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700" b="1" u="sng" dirty="0">
                <a:latin typeface="Times New Roman" pitchFamily="18" charset="0"/>
                <a:ea typeface="Calibri"/>
                <a:cs typeface="Times New Roman" pitchFamily="18" charset="0"/>
              </a:rPr>
              <a:t>Материальное обеспечение</a:t>
            </a:r>
            <a:r>
              <a:rPr lang="ru-RU" sz="2700" dirty="0">
                <a:latin typeface="Times New Roman" pitchFamily="18" charset="0"/>
                <a:ea typeface="Calibri"/>
                <a:cs typeface="Times New Roman" pitchFamily="18" charset="0"/>
              </a:rPr>
              <a:t>: таблица характеристики звуков, картинки со звуками [л], фишки красного и синего цвета.</a:t>
            </a:r>
            <a:r>
              <a:rPr lang="ru-RU" sz="6600" dirty="0">
                <a:latin typeface="Calibri"/>
                <a:ea typeface="Calibri"/>
                <a:cs typeface="Times New Roman"/>
              </a:rPr>
              <a:t/>
            </a:r>
            <a:br>
              <a:rPr lang="ru-RU" sz="66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811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581128"/>
            <a:ext cx="8568952" cy="1951112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2200" b="1" u="sng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200" b="1" u="sng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200" b="1" u="sng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200" b="1" u="sng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200" b="1" u="sng" dirty="0" smtClean="0">
                <a:latin typeface="Times New Roman" pitchFamily="18" charset="0"/>
                <a:ea typeface="Calibri"/>
                <a:cs typeface="Times New Roman" pitchFamily="18" charset="0"/>
              </a:rPr>
              <a:t>План совместной деятельности</a:t>
            </a:r>
            <a:r>
              <a:rPr lang="ru-RU" sz="22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  <a:r>
              <a:rPr lang="ru-RU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en-US" sz="22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I</a:t>
            </a:r>
            <a:r>
              <a:rPr lang="ru-RU" sz="22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. Организационный момент: «Отгадай загадки»</a:t>
            </a:r>
            <a:r>
              <a:rPr lang="ru-RU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Под крышей 4 ножки,                          Я копала ни чуть не устала. </a:t>
            </a:r>
            <a:br>
              <a:rPr lang="ru-RU" sz="2200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А на крыше суп и ложки (стол)          А кто мной копал, тот и устал (лопата)</a:t>
            </a:r>
            <a:r>
              <a:rPr lang="ru-RU" sz="6600" dirty="0">
                <a:latin typeface="Calibri"/>
                <a:ea typeface="Calibri"/>
                <a:cs typeface="Times New Roman"/>
              </a:rPr>
              <a:t/>
            </a:r>
            <a:br>
              <a:rPr lang="ru-RU" sz="66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1026" name="Picture 2" descr="C:\Users\my\Desktop\101990266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836712"/>
            <a:ext cx="3657600" cy="316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y\Desktop\Детский-столик-Элег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3657600" cy="314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55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293096"/>
            <a:ext cx="6781800" cy="3212976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en-US" sz="2200" b="1" dirty="0">
                <a:latin typeface="+mn-lt"/>
                <a:ea typeface="Calibri"/>
                <a:cs typeface="Times New Roman"/>
              </a:rPr>
              <a:t>II</a:t>
            </a:r>
            <a:r>
              <a:rPr lang="ru-RU" sz="2200" b="1" dirty="0">
                <a:latin typeface="+mn-lt"/>
                <a:ea typeface="Calibri"/>
                <a:cs typeface="Times New Roman"/>
              </a:rPr>
              <a:t>. Постановка цели:   </a:t>
            </a:r>
            <a:r>
              <a:rPr lang="ru-RU" sz="2200" dirty="0">
                <a:latin typeface="+mn-lt"/>
                <a:ea typeface="Calibri"/>
                <a:cs typeface="Times New Roman"/>
              </a:rPr>
              <a:t/>
            </a:r>
            <a:br>
              <a:rPr lang="ru-RU" sz="2200" dirty="0">
                <a:latin typeface="+mn-lt"/>
                <a:ea typeface="Calibri"/>
                <a:cs typeface="Times New Roman"/>
              </a:rPr>
            </a:br>
            <a:r>
              <a:rPr lang="ru-RU" sz="2200" dirty="0">
                <a:latin typeface="+mn-lt"/>
                <a:ea typeface="Calibri"/>
                <a:cs typeface="Times New Roman"/>
              </a:rPr>
              <a:t>Какой звук в словах «стол», «лопата» </a:t>
            </a:r>
            <a:r>
              <a:rPr lang="ru-RU" sz="2200" dirty="0" smtClean="0">
                <a:latin typeface="+mn-lt"/>
                <a:ea typeface="Calibri"/>
                <a:cs typeface="Times New Roman"/>
              </a:rPr>
              <a:t>я выделяю?</a:t>
            </a:r>
            <a:r>
              <a:rPr lang="ru-RU" sz="2200" dirty="0">
                <a:latin typeface="+mn-lt"/>
                <a:ea typeface="Calibri"/>
                <a:cs typeface="Times New Roman"/>
              </a:rPr>
              <a:t/>
            </a:r>
            <a:br>
              <a:rPr lang="ru-RU" sz="2200" dirty="0">
                <a:latin typeface="+mn-lt"/>
                <a:ea typeface="Calibri"/>
                <a:cs typeface="Times New Roman"/>
              </a:rPr>
            </a:br>
            <a:r>
              <a:rPr lang="ru-RU" sz="2200" dirty="0">
                <a:latin typeface="+mn-lt"/>
                <a:ea typeface="Calibri"/>
                <a:cs typeface="Times New Roman"/>
              </a:rPr>
              <a:t>- Сегодня будем говорить про звуки [л]. </a:t>
            </a:r>
            <a:br>
              <a:rPr lang="ru-RU" sz="2200" dirty="0">
                <a:latin typeface="+mn-lt"/>
                <a:ea typeface="Calibri"/>
                <a:cs typeface="Times New Roman"/>
              </a:rPr>
            </a:br>
            <a:r>
              <a:rPr lang="en-US" sz="2200" b="1" dirty="0">
                <a:latin typeface="+mn-lt"/>
                <a:ea typeface="Calibri"/>
                <a:cs typeface="Times New Roman"/>
              </a:rPr>
              <a:t>III</a:t>
            </a:r>
            <a:r>
              <a:rPr lang="ru-RU" sz="2200" b="1" dirty="0">
                <a:latin typeface="+mn-lt"/>
                <a:ea typeface="Calibri"/>
                <a:cs typeface="Times New Roman"/>
              </a:rPr>
              <a:t>. Характеристика звуков [л]</a:t>
            </a:r>
            <a:r>
              <a:rPr lang="ru-RU" sz="2200" dirty="0">
                <a:latin typeface="+mn-lt"/>
                <a:ea typeface="Calibri"/>
                <a:cs typeface="Times New Roman"/>
              </a:rPr>
              <a:t> </a:t>
            </a:r>
            <a:br>
              <a:rPr lang="ru-RU" sz="2200" dirty="0">
                <a:latin typeface="+mn-lt"/>
                <a:ea typeface="Calibri"/>
                <a:cs typeface="Times New Roman"/>
              </a:rPr>
            </a:br>
            <a:r>
              <a:rPr lang="ru-RU" sz="2200" dirty="0">
                <a:latin typeface="+mn-lt"/>
                <a:ea typeface="Calibri"/>
                <a:cs typeface="Times New Roman"/>
              </a:rPr>
              <a:t>Звук [л] – не поется. Обозначаем согласный звук [л] синей фишкой. Уточнить понятия твёрдый, звонкий согласный звук.</a:t>
            </a:r>
            <a:r>
              <a:rPr lang="ru-RU" sz="6600" dirty="0">
                <a:latin typeface="Calibri"/>
                <a:ea typeface="Calibri"/>
                <a:cs typeface="Times New Roman"/>
              </a:rPr>
              <a:t/>
            </a:r>
            <a:br>
              <a:rPr lang="ru-RU" sz="66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2050" name="Picture 2" descr="D:\видео\таблицы обучающие детям\таб характер звуков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685800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87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901704"/>
            <a:ext cx="6762328" cy="1944216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US" sz="2400" b="1" dirty="0">
                <a:latin typeface="+mn-lt"/>
                <a:ea typeface="Calibri"/>
                <a:cs typeface="Times New Roman"/>
              </a:rPr>
              <a:t>IV</a:t>
            </a:r>
            <a:r>
              <a:rPr lang="ru-RU" sz="2400" b="1" dirty="0">
                <a:latin typeface="+mn-lt"/>
                <a:ea typeface="Calibri"/>
                <a:cs typeface="Times New Roman"/>
              </a:rPr>
              <a:t>.Игра «Хлопни»</a:t>
            </a:r>
            <a:r>
              <a:rPr lang="ru-RU" sz="2400" dirty="0">
                <a:latin typeface="+mn-lt"/>
                <a:ea typeface="Calibri"/>
                <a:cs typeface="Times New Roman"/>
              </a:rPr>
              <a:t/>
            </a:r>
            <a:br>
              <a:rPr lang="ru-RU" sz="2400" dirty="0">
                <a:latin typeface="+mn-lt"/>
                <a:ea typeface="Calibri"/>
                <a:cs typeface="Times New Roman"/>
              </a:rPr>
            </a:br>
            <a:r>
              <a:rPr lang="ru-RU" sz="2400" b="1" dirty="0">
                <a:latin typeface="+mn-lt"/>
                <a:ea typeface="Calibri"/>
                <a:cs typeface="Times New Roman"/>
              </a:rPr>
              <a:t>А)</a:t>
            </a:r>
            <a:r>
              <a:rPr lang="ru-RU" sz="2400" dirty="0">
                <a:latin typeface="+mn-lt"/>
                <a:ea typeface="Calibri"/>
                <a:cs typeface="Times New Roman"/>
              </a:rPr>
              <a:t> р л п л н к р л в  л д в ф  л</a:t>
            </a:r>
            <a:br>
              <a:rPr lang="ru-RU" sz="2400" dirty="0">
                <a:latin typeface="+mn-lt"/>
                <a:ea typeface="Calibri"/>
                <a:cs typeface="Times New Roman"/>
              </a:rPr>
            </a:br>
            <a:r>
              <a:rPr lang="ru-RU" sz="2400" b="1" dirty="0">
                <a:latin typeface="+mn-lt"/>
                <a:ea typeface="Calibri"/>
                <a:cs typeface="Times New Roman"/>
              </a:rPr>
              <a:t>Б)</a:t>
            </a:r>
            <a:r>
              <a:rPr lang="ru-RU" sz="2400" dirty="0">
                <a:latin typeface="+mn-lt"/>
                <a:ea typeface="Calibri"/>
                <a:cs typeface="Times New Roman"/>
              </a:rPr>
              <a:t>ал ор от он оф ом ос оф ил ир </a:t>
            </a:r>
            <a:r>
              <a:rPr lang="ru-RU" sz="2400" dirty="0" smtClean="0">
                <a:latin typeface="+mn-lt"/>
                <a:ea typeface="Calibri"/>
                <a:cs typeface="Times New Roman"/>
              </a:rPr>
              <a:t>уж </a:t>
            </a:r>
            <a:r>
              <a:rPr lang="ru-RU" sz="2400" dirty="0">
                <a:latin typeface="+mn-lt"/>
                <a:ea typeface="Calibri"/>
                <a:cs typeface="Times New Roman"/>
              </a:rPr>
              <a:t>ал ил ел ил</a:t>
            </a:r>
            <a:br>
              <a:rPr lang="ru-RU" sz="2400" dirty="0">
                <a:latin typeface="+mn-lt"/>
                <a:ea typeface="Calibri"/>
                <a:cs typeface="Times New Roman"/>
              </a:rPr>
            </a:br>
            <a:r>
              <a:rPr lang="ru-RU" sz="2400" b="1" dirty="0">
                <a:latin typeface="+mn-lt"/>
                <a:ea typeface="Calibri"/>
                <a:cs typeface="Times New Roman"/>
              </a:rPr>
              <a:t>В) </a:t>
            </a:r>
            <a:r>
              <a:rPr lang="ru-RU" sz="2400" dirty="0">
                <a:latin typeface="+mn-lt"/>
                <a:ea typeface="Calibri"/>
                <a:cs typeface="Times New Roman"/>
              </a:rPr>
              <a:t>лак рот рак лось лук лавка рука лодка лом пар мел пел бал дал</a:t>
            </a:r>
            <a:br>
              <a:rPr lang="ru-RU" sz="2400" dirty="0">
                <a:latin typeface="+mn-lt"/>
                <a:ea typeface="Calibri"/>
                <a:cs typeface="Times New Roman"/>
              </a:rPr>
            </a:br>
            <a:endParaRPr lang="ru-RU" sz="2400" dirty="0">
              <a:latin typeface="+mn-lt"/>
            </a:endParaRPr>
          </a:p>
        </p:txBody>
      </p:sp>
      <p:pic>
        <p:nvPicPr>
          <p:cNvPr id="1026" name="Picture 2" descr="C:\Users\my\Downloads\v4-728px-Hambone-Step-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620688"/>
            <a:ext cx="604867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28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085184"/>
            <a:ext cx="6781800" cy="1600200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latin typeface="+mn-lt"/>
                <a:ea typeface="Calibri"/>
                <a:cs typeface="Times New Roman"/>
              </a:rPr>
              <a:t>Игра «Повтори».</a:t>
            </a:r>
            <a:r>
              <a:rPr lang="ru-RU" sz="2000" dirty="0">
                <a:latin typeface="+mn-lt"/>
                <a:ea typeface="Calibri"/>
                <a:cs typeface="Times New Roman"/>
              </a:rPr>
              <a:t/>
            </a:r>
            <a:br>
              <a:rPr lang="ru-RU" sz="2000" dirty="0">
                <a:latin typeface="+mn-lt"/>
                <a:ea typeface="Calibri"/>
                <a:cs typeface="Times New Roman"/>
              </a:rPr>
            </a:br>
            <a:r>
              <a:rPr lang="ru-RU" sz="2000" dirty="0">
                <a:latin typeface="+mn-lt"/>
                <a:ea typeface="Calibri"/>
                <a:cs typeface="Times New Roman"/>
              </a:rPr>
              <a:t>Дети повторяют слоговые ряды: </a:t>
            </a:r>
            <a:br>
              <a:rPr lang="ru-RU" sz="2000" dirty="0">
                <a:latin typeface="+mn-lt"/>
                <a:ea typeface="Calibri"/>
                <a:cs typeface="Times New Roman"/>
              </a:rPr>
            </a:br>
            <a:r>
              <a:rPr lang="ru-RU" sz="2000" dirty="0">
                <a:latin typeface="+mn-lt"/>
                <a:ea typeface="Calibri"/>
                <a:cs typeface="Times New Roman"/>
              </a:rPr>
              <a:t>Ла-</a:t>
            </a:r>
            <a:r>
              <a:rPr lang="ru-RU" sz="2000" dirty="0" err="1">
                <a:latin typeface="+mn-lt"/>
                <a:ea typeface="Calibri"/>
                <a:cs typeface="Times New Roman"/>
              </a:rPr>
              <a:t>ло</a:t>
            </a:r>
            <a:r>
              <a:rPr lang="ru-RU" sz="2000" dirty="0">
                <a:latin typeface="+mn-lt"/>
                <a:ea typeface="Calibri"/>
                <a:cs typeface="Times New Roman"/>
              </a:rPr>
              <a:t>-</a:t>
            </a:r>
            <a:r>
              <a:rPr lang="ru-RU" sz="2000" dirty="0" err="1">
                <a:latin typeface="+mn-lt"/>
                <a:ea typeface="Calibri"/>
                <a:cs typeface="Times New Roman"/>
              </a:rPr>
              <a:t>лу</a:t>
            </a:r>
            <a:r>
              <a:rPr lang="ru-RU" sz="2000" dirty="0">
                <a:latin typeface="+mn-lt"/>
                <a:ea typeface="Calibri"/>
                <a:cs typeface="Times New Roman"/>
              </a:rPr>
              <a:t>, ол-</a:t>
            </a:r>
            <a:r>
              <a:rPr lang="ru-RU" sz="2000" dirty="0" err="1">
                <a:latin typeface="+mn-lt"/>
                <a:ea typeface="Calibri"/>
                <a:cs typeface="Times New Roman"/>
              </a:rPr>
              <a:t>ул</a:t>
            </a:r>
            <a:r>
              <a:rPr lang="ru-RU" sz="2000" dirty="0">
                <a:latin typeface="+mn-lt"/>
                <a:ea typeface="Calibri"/>
                <a:cs typeface="Times New Roman"/>
              </a:rPr>
              <a:t>-ил, ла-</a:t>
            </a:r>
            <a:r>
              <a:rPr lang="ru-RU" sz="2000" dirty="0" err="1">
                <a:latin typeface="+mn-lt"/>
                <a:ea typeface="Calibri"/>
                <a:cs typeface="Times New Roman"/>
              </a:rPr>
              <a:t>ло</a:t>
            </a:r>
            <a:r>
              <a:rPr lang="ru-RU" sz="2000" dirty="0">
                <a:latin typeface="+mn-lt"/>
                <a:ea typeface="Calibri"/>
                <a:cs typeface="Times New Roman"/>
              </a:rPr>
              <a:t>-ла, ал-ол-</a:t>
            </a:r>
            <a:r>
              <a:rPr lang="ru-RU" sz="2000" dirty="0" err="1">
                <a:latin typeface="+mn-lt"/>
                <a:ea typeface="Calibri"/>
                <a:cs typeface="Times New Roman"/>
              </a:rPr>
              <a:t>ул</a:t>
            </a:r>
            <a:r>
              <a:rPr lang="ru-RU" sz="2000" b="1" dirty="0">
                <a:latin typeface="+mn-lt"/>
                <a:ea typeface="Calibri"/>
                <a:cs typeface="Times New Roman"/>
              </a:rPr>
              <a:t> </a:t>
            </a:r>
            <a:r>
              <a:rPr lang="ru-RU" sz="2000" dirty="0">
                <a:latin typeface="+mn-lt"/>
                <a:ea typeface="Calibri"/>
                <a:cs typeface="Times New Roman"/>
              </a:rPr>
              <a:t/>
            </a:r>
            <a:br>
              <a:rPr lang="ru-RU" sz="2000" dirty="0">
                <a:latin typeface="+mn-lt"/>
                <a:ea typeface="Calibri"/>
                <a:cs typeface="Times New Roman"/>
              </a:rPr>
            </a:br>
            <a:r>
              <a:rPr lang="en-US" sz="2000" b="1" dirty="0">
                <a:latin typeface="+mn-lt"/>
                <a:ea typeface="Calibri"/>
                <a:cs typeface="Times New Roman"/>
              </a:rPr>
              <a:t>V</a:t>
            </a:r>
            <a:r>
              <a:rPr lang="ru-RU" sz="2000" b="1" dirty="0">
                <a:latin typeface="+mn-lt"/>
                <a:ea typeface="Calibri"/>
                <a:cs typeface="Times New Roman"/>
              </a:rPr>
              <a:t>. «Волшебный экран»</a:t>
            </a:r>
            <a:r>
              <a:rPr lang="ru-RU" sz="2000" dirty="0">
                <a:latin typeface="+mn-lt"/>
                <a:ea typeface="Calibri"/>
                <a:cs typeface="Times New Roman"/>
              </a:rPr>
              <a:t/>
            </a:r>
            <a:br>
              <a:rPr lang="ru-RU" sz="2000" dirty="0">
                <a:latin typeface="+mn-lt"/>
                <a:ea typeface="Calibri"/>
                <a:cs typeface="Times New Roman"/>
              </a:rPr>
            </a:br>
            <a:r>
              <a:rPr lang="ru-RU" sz="2000" dirty="0">
                <a:latin typeface="+mn-lt"/>
                <a:ea typeface="Calibri"/>
                <a:cs typeface="Times New Roman"/>
              </a:rPr>
              <a:t>Назови картинки со звуком Л (конец, начало слов) </a:t>
            </a:r>
            <a:br>
              <a:rPr lang="ru-RU" sz="2000" dirty="0">
                <a:latin typeface="+mn-lt"/>
                <a:ea typeface="Calibri"/>
                <a:cs typeface="Times New Roman"/>
              </a:rPr>
            </a:br>
            <a:endParaRPr lang="ru-RU" sz="2000" dirty="0">
              <a:latin typeface="+mn-lt"/>
            </a:endParaRPr>
          </a:p>
        </p:txBody>
      </p:sp>
      <p:pic>
        <p:nvPicPr>
          <p:cNvPr id="2050" name="Picture 2" descr="C:\Users\my\Downloads\0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4096072" cy="381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y\Downloads\0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64704"/>
            <a:ext cx="424428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52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085184"/>
            <a:ext cx="6781800" cy="160020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en-US" sz="2700" b="1" dirty="0">
                <a:latin typeface="+mn-lt"/>
                <a:ea typeface="Calibri"/>
                <a:cs typeface="Times New Roman"/>
              </a:rPr>
              <a:t>VI</a:t>
            </a:r>
            <a:r>
              <a:rPr lang="ru-RU" sz="2700" b="1" dirty="0">
                <a:latin typeface="+mn-lt"/>
                <a:ea typeface="Calibri"/>
                <a:cs typeface="Times New Roman"/>
              </a:rPr>
              <a:t>. Игра «Запоминалка»</a:t>
            </a:r>
            <a:r>
              <a:rPr lang="ru-RU" sz="2700" dirty="0">
                <a:latin typeface="+mn-lt"/>
                <a:ea typeface="Calibri"/>
                <a:cs typeface="Times New Roman"/>
              </a:rPr>
              <a:t/>
            </a:r>
            <a:br>
              <a:rPr lang="ru-RU" sz="2700" dirty="0">
                <a:latin typeface="+mn-lt"/>
                <a:ea typeface="Calibri"/>
                <a:cs typeface="Times New Roman"/>
              </a:rPr>
            </a:br>
            <a:r>
              <a:rPr lang="ru-RU" sz="2700" dirty="0">
                <a:latin typeface="+mn-lt"/>
                <a:ea typeface="Calibri"/>
                <a:cs typeface="Times New Roman"/>
              </a:rPr>
              <a:t>Запоминание картинок и их последовательности (из </a:t>
            </a:r>
            <a:r>
              <a:rPr lang="ru-RU" sz="2700" dirty="0" smtClean="0">
                <a:latin typeface="+mn-lt"/>
                <a:ea typeface="Calibri"/>
                <a:cs typeface="Times New Roman"/>
              </a:rPr>
              <a:t>4-5).</a:t>
            </a:r>
            <a:r>
              <a:rPr lang="ru-RU" sz="6600" dirty="0">
                <a:latin typeface="Calibri"/>
                <a:ea typeface="Calibri"/>
                <a:cs typeface="Times New Roman"/>
              </a:rPr>
              <a:t/>
            </a:r>
            <a:br>
              <a:rPr lang="ru-RU" sz="66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3074" name="Picture 2" descr="C:\Users\my\Downloads\avtomatizatsiya-l-v-slovah_3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84887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81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2792"/>
            <a:ext cx="7698432" cy="2815208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en-US" sz="2200" b="1" dirty="0">
                <a:latin typeface="+mn-lt"/>
                <a:ea typeface="Calibri"/>
                <a:cs typeface="Times New Roman"/>
              </a:rPr>
              <a:t>VII</a:t>
            </a:r>
            <a:r>
              <a:rPr lang="ru-RU" sz="2200" b="1" dirty="0">
                <a:latin typeface="+mn-lt"/>
                <a:ea typeface="Calibri"/>
                <a:cs typeface="Times New Roman"/>
              </a:rPr>
              <a:t>. Динамическая пауза «Буква «л».</a:t>
            </a:r>
            <a:r>
              <a:rPr lang="ru-RU" sz="2200" dirty="0">
                <a:latin typeface="+mn-lt"/>
                <a:ea typeface="Calibri"/>
                <a:cs typeface="Times New Roman"/>
              </a:rPr>
              <a:t/>
            </a:r>
            <a:br>
              <a:rPr lang="ru-RU" sz="2200" dirty="0">
                <a:latin typeface="+mn-lt"/>
                <a:ea typeface="Calibri"/>
                <a:cs typeface="Times New Roman"/>
              </a:rPr>
            </a:br>
            <a:r>
              <a:rPr lang="ru-RU" sz="2200" dirty="0">
                <a:latin typeface="+mn-lt"/>
                <a:ea typeface="Calibri"/>
                <a:cs typeface="Times New Roman"/>
              </a:rPr>
              <a:t>Буква «Л» расставим ноги,</a:t>
            </a:r>
            <a:br>
              <a:rPr lang="ru-RU" sz="2200" dirty="0">
                <a:latin typeface="+mn-lt"/>
                <a:ea typeface="Calibri"/>
                <a:cs typeface="Times New Roman"/>
              </a:rPr>
            </a:br>
            <a:r>
              <a:rPr lang="ru-RU" sz="2200" dirty="0">
                <a:latin typeface="+mn-lt"/>
                <a:ea typeface="Calibri"/>
                <a:cs typeface="Times New Roman"/>
              </a:rPr>
              <a:t>Словно в пляске, руки в боки</a:t>
            </a:r>
            <a:br>
              <a:rPr lang="ru-RU" sz="2200" dirty="0">
                <a:latin typeface="+mn-lt"/>
                <a:ea typeface="Calibri"/>
                <a:cs typeface="Times New Roman"/>
              </a:rPr>
            </a:br>
            <a:r>
              <a:rPr lang="ru-RU" sz="2200" dirty="0">
                <a:latin typeface="+mn-lt"/>
                <a:ea typeface="Calibri"/>
                <a:cs typeface="Times New Roman"/>
              </a:rPr>
              <a:t>Наклонились влево, вправо,</a:t>
            </a:r>
            <a:br>
              <a:rPr lang="ru-RU" sz="2200" dirty="0">
                <a:latin typeface="+mn-lt"/>
                <a:ea typeface="Calibri"/>
                <a:cs typeface="Times New Roman"/>
              </a:rPr>
            </a:br>
            <a:r>
              <a:rPr lang="ru-RU" sz="2200" dirty="0">
                <a:latin typeface="+mn-lt"/>
                <a:ea typeface="Calibri"/>
                <a:cs typeface="Times New Roman"/>
              </a:rPr>
              <a:t>Получается на славу.</a:t>
            </a:r>
            <a:br>
              <a:rPr lang="ru-RU" sz="2200" dirty="0">
                <a:latin typeface="+mn-lt"/>
                <a:ea typeface="Calibri"/>
                <a:cs typeface="Times New Roman"/>
              </a:rPr>
            </a:br>
            <a:r>
              <a:rPr lang="ru-RU" sz="2200" dirty="0">
                <a:latin typeface="+mn-lt"/>
                <a:ea typeface="Calibri"/>
                <a:cs typeface="Times New Roman"/>
              </a:rPr>
              <a:t>Влево, вправо, влево, вправо</a:t>
            </a:r>
            <a:r>
              <a:rPr lang="ru-RU" sz="6600" dirty="0">
                <a:latin typeface="Calibri"/>
                <a:ea typeface="Calibri"/>
                <a:cs typeface="Times New Roman"/>
              </a:rPr>
              <a:t/>
            </a:r>
            <a:br>
              <a:rPr lang="ru-RU" sz="66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4098" name="Picture 2" descr="C:\Users\my\Downloads\09.jpg.a0d7826fc55f1cf27ed26a7876c5453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26" y="685800"/>
            <a:ext cx="5387623" cy="303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98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69</TotalTime>
  <Words>210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NewsPrint</vt:lpstr>
      <vt:lpstr>    Презентация  тема: Звук Л.  Звуковой анализ и синтез слогов «ал» - «ол». (старшая группа ТНР).  </vt:lpstr>
      <vt:lpstr> </vt:lpstr>
      <vt:lpstr>Словарная работа: синий, красный, начало – конец слов, место звука в слове. Основные понятия: слово, преграда, звук, поется, не поется. Методы: репродуктивные, частично – поисковые. Приёмы: словесная инструкция, вопросы, практическая речевая деятельность, интонирование, моделирование, практические действия, наглядные и игровые приёмы: «Отгадай загадку», «Повтори», «Запоминалка», «Волшебный экран», художественное слово.  Материальное обеспечение: таблица характеристики звуков, картинки со звуками [л], фишки красного и синего цвета. </vt:lpstr>
      <vt:lpstr>  План совместной деятельности: I. Организационный момент: «Отгадай загадки» Под крышей 4 ножки,                          Я копала ни чуть не устала.  А на крыше суп и ложки (стол)          А кто мной копал, тот и устал (лопата) </vt:lpstr>
      <vt:lpstr>II. Постановка цели:    Какой звук в словах «стол», «лопата» я выделяю? - Сегодня будем говорить про звуки [л].  III. Характеристика звуков [л]  Звук [л] – не поется. Обозначаем согласный звук [л] синей фишкой. Уточнить понятия твёрдый, звонкий согласный звук. </vt:lpstr>
      <vt:lpstr>IV.Игра «Хлопни» А) р л п л н к р л в  л д в ф  л Б)ал ор от он оф ом ос оф ил ир уж ал ил ел ил В) лак рот рак лось лук лавка рука лодка лом пар мел пел бал дал </vt:lpstr>
      <vt:lpstr>Игра «Повтори». Дети повторяют слоговые ряды:  Ла-ло-лу, ол-ул-ил, ла-ло-ла, ал-ол-ул  V. «Волшебный экран» Назови картинки со звуком Л (конец, начало слов)  </vt:lpstr>
      <vt:lpstr>VI. Игра «Запоминалка» Запоминание картинок и их последовательности (из 4-5). </vt:lpstr>
      <vt:lpstr>VII. Динамическая пауза «Буква «л». Буква «Л» расставим ноги, Словно в пляске, руки в боки Наклонились влево, вправо, Получается на славу. Влево, вправо, влево, вправо </vt:lpstr>
      <vt:lpstr>VIII. Звуковой анализ и синтез слогов «ал» - «ол». Звуковой анализ слогов по условно - графической схеме.  Преобразование.  </vt:lpstr>
      <vt:lpstr>IX. Итог совместной деятельности  - Какой звук учили? Вспомните слова со звуком Л? </vt:lpstr>
      <vt:lpstr>Занятие окончено 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 Л. Звуковой анализ и синтез слогов «ал» - «ол».   </dc:title>
  <dc:creator>my</dc:creator>
  <cp:lastModifiedBy>my</cp:lastModifiedBy>
  <cp:revision>13</cp:revision>
  <dcterms:created xsi:type="dcterms:W3CDTF">2019-02-24T11:42:09Z</dcterms:created>
  <dcterms:modified xsi:type="dcterms:W3CDTF">2019-02-25T17:07:16Z</dcterms:modified>
</cp:coreProperties>
</file>