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0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8D9799-B3D6-40CE-A252-3FA40B42308E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8E9B1-E4D1-4808-A56E-063A464E82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709018" cy="174621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1400" b="1" dirty="0" smtClean="0">
                <a:cs typeface="Times New Roman" pitchFamily="18" charset="0"/>
              </a:rPr>
              <a:t>высшей категории </a:t>
            </a:r>
          </a:p>
          <a:p>
            <a:pPr algn="r"/>
            <a:r>
              <a:rPr lang="ru-RU" sz="1400" b="1" dirty="0" smtClean="0">
                <a:cs typeface="Times New Roman" pitchFamily="18" charset="0"/>
              </a:rPr>
              <a:t>МБДОУ № 101</a:t>
            </a:r>
          </a:p>
          <a:p>
            <a:pPr algn="r"/>
            <a:r>
              <a:rPr lang="ru-RU" sz="1400" b="1" dirty="0" smtClean="0">
                <a:cs typeface="Times New Roman" pitchFamily="18" charset="0"/>
              </a:rPr>
              <a:t>г Ульяновска</a:t>
            </a:r>
            <a:endParaRPr lang="ru-RU" sz="1400" b="1" dirty="0"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cs typeface="Times New Roman" pitchFamily="18" charset="0"/>
              </a:rPr>
              <a:t> Голбан М.И.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32403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effectLst/>
                <a:latin typeface="+mn-lt"/>
                <a:cs typeface="Times New Roman" pitchFamily="18" charset="0"/>
              </a:rPr>
              <a:t>Презентация </a:t>
            </a:r>
            <a:br>
              <a:rPr lang="ru-RU" sz="36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3600" dirty="0" smtClean="0">
                <a:effectLst/>
                <a:latin typeface="+mn-lt"/>
                <a:cs typeface="Times New Roman" pitchFamily="18" charset="0"/>
              </a:rPr>
              <a:t>тема:</a:t>
            </a:r>
            <a:br>
              <a:rPr lang="ru-RU" sz="3600" dirty="0" smtClean="0">
                <a:effectLst/>
                <a:latin typeface="+mn-lt"/>
                <a:cs typeface="Times New Roman" pitchFamily="18" charset="0"/>
              </a:rPr>
            </a:br>
            <a:r>
              <a:rPr lang="ru-RU" sz="3600" dirty="0" smtClean="0">
                <a:effectLst/>
                <a:latin typeface="+mn-lt"/>
                <a:cs typeface="Times New Roman" pitchFamily="18" charset="0"/>
              </a:rPr>
              <a:t>Использование </a:t>
            </a:r>
            <a:r>
              <a:rPr lang="ru-RU" sz="3600" dirty="0">
                <a:effectLst/>
                <a:latin typeface="+mn-lt"/>
                <a:cs typeface="Times New Roman" pitchFamily="18" charset="0"/>
              </a:rPr>
              <a:t>информационных компьютерных технологий в </a:t>
            </a:r>
            <a:r>
              <a:rPr lang="ru-RU" sz="3600" dirty="0" smtClean="0">
                <a:effectLst/>
                <a:latin typeface="+mn-lt"/>
                <a:cs typeface="Times New Roman" pitchFamily="18" charset="0"/>
              </a:rPr>
              <a:t>коррекционной работе с детьми с ОВЗ.</a:t>
            </a:r>
            <a:endParaRPr lang="ru-RU" sz="36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\Desktop\61120001.boyngo0bxa.W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74846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5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64704"/>
            <a:ext cx="6512511" cy="4750464"/>
          </a:xfrm>
        </p:spPr>
        <p:txBody>
          <a:bodyPr/>
          <a:lstStyle/>
          <a:p>
            <a:pPr algn="ctr"/>
            <a:r>
              <a:rPr lang="ru-RU" sz="8000" dirty="0" smtClean="0">
                <a:latin typeface="+mn-lt"/>
              </a:rPr>
              <a:t>Благодарю  за Внимание!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76672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cs typeface="Times New Roman" pitchFamily="18" charset="0"/>
              </a:rPr>
              <a:t>Б</a:t>
            </a:r>
            <a:r>
              <a:rPr lang="ru-RU" sz="2400" i="1" dirty="0" smtClean="0">
                <a:cs typeface="Times New Roman" pitchFamily="18" charset="0"/>
              </a:rPr>
              <a:t>лагодаря мультимедийному способу подачи информации достигаются следующие</a:t>
            </a:r>
            <a:r>
              <a:rPr lang="ru-RU" sz="2400" b="1" i="1" dirty="0" smtClean="0">
                <a:cs typeface="Times New Roman" pitchFamily="18" charset="0"/>
              </a:rPr>
              <a:t> результаты:</a:t>
            </a:r>
            <a:endParaRPr lang="ru-RU" sz="2400" b="1" i="1" dirty="0">
              <a:cs typeface="Times New Roman" pitchFamily="18" charset="0"/>
            </a:endParaRPr>
          </a:p>
          <a:p>
            <a:pPr lvl="0"/>
            <a:r>
              <a:rPr lang="ru-RU" sz="2400" dirty="0">
                <a:cs typeface="Times New Roman" pitchFamily="18" charset="0"/>
              </a:rPr>
              <a:t>*</a:t>
            </a:r>
            <a:r>
              <a:rPr lang="ru-RU" sz="2400" dirty="0" smtClean="0">
                <a:cs typeface="Times New Roman" pitchFamily="18" charset="0"/>
              </a:rPr>
              <a:t>Раньше </a:t>
            </a:r>
            <a:r>
              <a:rPr lang="ru-RU" sz="2400" dirty="0">
                <a:cs typeface="Times New Roman" pitchFamily="18" charset="0"/>
              </a:rPr>
              <a:t>овладевают чтением и письмом;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*Активно </a:t>
            </a:r>
            <a:r>
              <a:rPr lang="ru-RU" sz="2400" dirty="0">
                <a:cs typeface="Times New Roman" pitchFamily="18" charset="0"/>
              </a:rPr>
              <a:t>пополняется словарный запас;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*Развивается </a:t>
            </a:r>
            <a:r>
              <a:rPr lang="ru-RU" sz="2400" dirty="0">
                <a:cs typeface="Times New Roman" pitchFamily="18" charset="0"/>
              </a:rPr>
              <a:t>мелкая моторика, формируется тончайшая координация движений глаз;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*Воспитывается </a:t>
            </a:r>
            <a:r>
              <a:rPr lang="ru-RU" sz="2400" dirty="0">
                <a:cs typeface="Times New Roman" pitchFamily="18" charset="0"/>
              </a:rPr>
              <a:t>целеустремлённость и сосредоточенность;</a:t>
            </a:r>
          </a:p>
          <a:p>
            <a:r>
              <a:rPr lang="ru-RU" sz="2400" dirty="0" smtClean="0">
                <a:cs typeface="Times New Roman" pitchFamily="18" charset="0"/>
              </a:rPr>
              <a:t>*Развивается </a:t>
            </a:r>
            <a:r>
              <a:rPr lang="ru-RU" sz="2400" dirty="0">
                <a:cs typeface="Times New Roman" pitchFamily="18" charset="0"/>
              </a:rPr>
              <a:t>воображение и творческие </a:t>
            </a:r>
            <a:r>
              <a:rPr lang="ru-RU" sz="2400" dirty="0" smtClean="0">
                <a:cs typeface="Times New Roman" pitchFamily="18" charset="0"/>
              </a:rPr>
              <a:t>способности;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*Дети легче усваивают понятия формы, цвета и величины;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*Глубже постигаются понятия числа и множества;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*Быстрее возникает умение ориентироваться на плоскости и в пространстве;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*Тренируется внимания и память;</a:t>
            </a:r>
            <a:endParaRPr lang="ru-RU" sz="2400" dirty="0">
              <a:cs typeface="Times New Roman" pitchFamily="18" charset="0"/>
            </a:endParaRPr>
          </a:p>
          <a:p>
            <a:pPr lvl="0"/>
            <a:r>
              <a:rPr lang="ru-RU" sz="2400" dirty="0" smtClean="0">
                <a:cs typeface="Times New Roman" pitchFamily="18" charset="0"/>
              </a:rPr>
              <a:t>*Развиваются </a:t>
            </a:r>
            <a:r>
              <a:rPr lang="ru-RU" sz="2400" dirty="0">
                <a:cs typeface="Times New Roman" pitchFamily="18" charset="0"/>
              </a:rPr>
              <a:t>элементы наглядно-образного и теоретического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7537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dirty="0"/>
              <a:t>Использование ИКТ требует соблюдения определенных условий для сохранения здоровья ребенка (соблюдение СанПиНов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r>
              <a:rPr lang="ru-RU" dirty="0"/>
              <a:t>Гигиенические нормы и рекомендации при организации занятий:</a:t>
            </a:r>
          </a:p>
          <a:p>
            <a:pPr lvl="0"/>
            <a:endParaRPr lang="ru-RU" dirty="0" smtClean="0"/>
          </a:p>
          <a:p>
            <a:pPr lvl="0"/>
            <a:r>
              <a:rPr lang="ru-RU" dirty="0"/>
              <a:t>*</a:t>
            </a:r>
            <a:r>
              <a:rPr lang="ru-RU" dirty="0" smtClean="0"/>
              <a:t>Максимальная </a:t>
            </a:r>
            <a:r>
              <a:rPr lang="ru-RU" dirty="0"/>
              <a:t>одноразовая  длительность работы:</a:t>
            </a:r>
          </a:p>
          <a:p>
            <a:r>
              <a:rPr lang="ru-RU" dirty="0"/>
              <a:t>Для детей 6 лет 1 -2 групп здоровья                15 минут в день</a:t>
            </a:r>
          </a:p>
          <a:p>
            <a:r>
              <a:rPr lang="ru-RU" dirty="0"/>
              <a:t>Для детей  6 лет 3 группы здоровья                 10 минут в день</a:t>
            </a:r>
          </a:p>
          <a:p>
            <a:r>
              <a:rPr lang="ru-RU" dirty="0"/>
              <a:t>Для детей 5 лет  1 – 2 группы здоровья           10 минут в день</a:t>
            </a:r>
          </a:p>
          <a:p>
            <a:r>
              <a:rPr lang="ru-RU" dirty="0"/>
              <a:t>Для детей 5 лет 3 группы здоровья                   7 минут в день</a:t>
            </a:r>
          </a:p>
          <a:p>
            <a:pPr lvl="0"/>
            <a:r>
              <a:rPr lang="ru-RU" dirty="0" smtClean="0"/>
              <a:t>*В </a:t>
            </a:r>
            <a:r>
              <a:rPr lang="ru-RU" dirty="0"/>
              <a:t>течение одного дня допускается проведение не более одного занятия с использованием компьютера.</a:t>
            </a:r>
          </a:p>
          <a:p>
            <a:pPr lvl="0"/>
            <a:r>
              <a:rPr lang="ru-RU" dirty="0" smtClean="0"/>
              <a:t>*Рекомендуемое </a:t>
            </a:r>
            <a:r>
              <a:rPr lang="ru-RU" dirty="0"/>
              <a:t>время для занятий с использованием компьютера:</a:t>
            </a:r>
          </a:p>
          <a:p>
            <a:r>
              <a:rPr lang="ru-RU" dirty="0"/>
              <a:t>- первая половина дня – оптимальна</a:t>
            </a:r>
          </a:p>
          <a:p>
            <a:r>
              <a:rPr lang="ru-RU" dirty="0"/>
              <a:t>-вторая половина дня – допустима, но занятие следует проводить в интервале  от 15 ч.30 мин. до 16 ч. 30 мин., после дневного сна и полдника.</a:t>
            </a:r>
          </a:p>
          <a:p>
            <a:pPr lvl="0"/>
            <a:r>
              <a:rPr lang="ru-RU" dirty="0" smtClean="0"/>
              <a:t>*Рекомендуемая </a:t>
            </a:r>
            <a:r>
              <a:rPr lang="ru-RU" dirty="0"/>
              <a:t>максимальная кратность работы для детей 6 лет – </a:t>
            </a:r>
            <a:r>
              <a:rPr lang="ru-RU" dirty="0" smtClean="0"/>
              <a:t>2-3 </a:t>
            </a:r>
            <a:r>
              <a:rPr lang="ru-RU" dirty="0"/>
              <a:t>раза в неделю.</a:t>
            </a:r>
          </a:p>
          <a:p>
            <a:r>
              <a:rPr lang="ru-RU" dirty="0" smtClean="0"/>
              <a:t>*Рекомендуемые </a:t>
            </a:r>
            <a:r>
              <a:rPr lang="ru-RU" dirty="0"/>
              <a:t>дни недели для занятий с компьютером: вторник, среда, четверг – оптимальные; понедельник – допустимый. </a:t>
            </a:r>
          </a:p>
        </p:txBody>
      </p:sp>
    </p:spTree>
    <p:extLst>
      <p:ext uri="{BB962C8B-B14F-4D97-AF65-F5344CB8AC3E}">
        <p14:creationId xmlns:p14="http://schemas.microsoft.com/office/powerpoint/2010/main" val="34125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Направления использования </a:t>
            </a:r>
            <a:r>
              <a:rPr lang="ru-RU" sz="2000" b="1" dirty="0">
                <a:cs typeface="Times New Roman" pitchFamily="18" charset="0"/>
              </a:rPr>
              <a:t>ИКТ </a:t>
            </a:r>
            <a:r>
              <a:rPr lang="ru-RU" sz="2000" b="1" dirty="0" smtClean="0">
                <a:cs typeface="Times New Roman" pitchFamily="18" charset="0"/>
              </a:rPr>
              <a:t>в коррекционной </a:t>
            </a:r>
            <a:r>
              <a:rPr lang="ru-RU" sz="2000" b="1" dirty="0">
                <a:cs typeface="Times New Roman" pitchFamily="18" charset="0"/>
              </a:rPr>
              <a:t>работе с </a:t>
            </a:r>
            <a:r>
              <a:rPr lang="ru-RU" sz="2000" b="1" dirty="0" smtClean="0">
                <a:cs typeface="Times New Roman" pitchFamily="18" charset="0"/>
              </a:rPr>
              <a:t>дошкольниками </a:t>
            </a:r>
            <a:r>
              <a:rPr lang="ru-RU" sz="2000" b="1" dirty="0">
                <a:cs typeface="Times New Roman" pitchFamily="18" charset="0"/>
              </a:rPr>
              <a:t>с </a:t>
            </a:r>
            <a:r>
              <a:rPr lang="ru-RU" sz="2000" b="1" dirty="0" smtClean="0">
                <a:cs typeface="Times New Roman" pitchFamily="18" charset="0"/>
              </a:rPr>
              <a:t>ОВЗ:</a:t>
            </a:r>
            <a:endParaRPr lang="ru-RU" sz="2000" b="1" dirty="0">
              <a:cs typeface="Times New Roman" pitchFamily="18" charset="0"/>
            </a:endParaRPr>
          </a:p>
          <a:p>
            <a:pPr lvl="0"/>
            <a:r>
              <a:rPr lang="ru-RU" sz="2000" dirty="0" smtClean="0">
                <a:cs typeface="Times New Roman" pitchFamily="18" charset="0"/>
              </a:rPr>
              <a:t>*Коррекционно-оздоровительное </a:t>
            </a:r>
            <a:r>
              <a:rPr lang="ru-RU" sz="2000" dirty="0">
                <a:cs typeface="Times New Roman" pitchFamily="18" charset="0"/>
              </a:rPr>
              <a:t> направление - игры на развитие </a:t>
            </a:r>
            <a:r>
              <a:rPr lang="ru-RU" sz="2000" dirty="0" smtClean="0">
                <a:cs typeface="Times New Roman" pitchFamily="18" charset="0"/>
              </a:rPr>
              <a:t>общей, </a:t>
            </a:r>
            <a:r>
              <a:rPr lang="ru-RU" sz="2000" dirty="0">
                <a:cs typeface="Times New Roman" pitchFamily="18" charset="0"/>
              </a:rPr>
              <a:t>мелкой моторики </a:t>
            </a:r>
            <a:r>
              <a:rPr lang="ru-RU" sz="2000" dirty="0" smtClean="0">
                <a:cs typeface="Times New Roman" pitchFamily="18" charset="0"/>
              </a:rPr>
              <a:t>рук («В лесу» </a:t>
            </a:r>
            <a:r>
              <a:rPr lang="ru-RU" sz="2000" dirty="0" err="1" smtClean="0">
                <a:cs typeface="Times New Roman" pitchFamily="18" charset="0"/>
              </a:rPr>
              <a:t>Е.Железнова</a:t>
            </a:r>
            <a:r>
              <a:rPr lang="ru-RU" sz="2000" dirty="0" smtClean="0">
                <a:cs typeface="Times New Roman" pitchFamily="18" charset="0"/>
              </a:rPr>
              <a:t>, «1,2» </a:t>
            </a:r>
          </a:p>
          <a:p>
            <a:pPr lvl="0"/>
            <a:r>
              <a:rPr lang="ru-RU" sz="2000" dirty="0" smtClean="0">
                <a:cs typeface="Times New Roman" pitchFamily="18" charset="0"/>
              </a:rPr>
              <a:t>Физминутка для детей);</a:t>
            </a: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/>
            <a:endParaRPr lang="ru-RU" sz="2000" dirty="0">
              <a:cs typeface="Times New Roman" pitchFamily="18" charset="0"/>
            </a:endParaRPr>
          </a:p>
        </p:txBody>
      </p:sp>
      <p:pic>
        <p:nvPicPr>
          <p:cNvPr id="1027" name="Picture 3" descr="C:\Users\my\Desktop\1292775677_E4EEEC20F120ECF3EBFCF2F4E8EBFCEC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636912"/>
            <a:ext cx="7056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8847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cs typeface="Times New Roman" pitchFamily="18" charset="0"/>
              </a:rPr>
              <a:t>*Занятия по формированию математических представлений;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*Работа над развитием и коррекцией познавательных процессов (восприятие, память, внимание, мышление, воображение);</a:t>
            </a:r>
          </a:p>
          <a:p>
            <a:r>
              <a:rPr lang="ru-RU" dirty="0" smtClean="0">
                <a:cs typeface="Times New Roman" pitchFamily="18" charset="0"/>
              </a:rPr>
              <a:t>*Занятия по ознакомлению с окружающим миром;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</p:txBody>
      </p:sp>
      <p:pic>
        <p:nvPicPr>
          <p:cNvPr id="2050" name="Picture 2" descr="C:\Users\my\Desktop\84185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6175"/>
            <a:ext cx="7620000" cy="45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cs typeface="Times New Roman" pitchFamily="18" charset="0"/>
              </a:rPr>
              <a:t>*Формирование зрительно-пространственных отношений;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*Сенсорное развитие (цвет, форма, величина);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*Развитие связной речи – пересказ (составление) текста с опорой на серию сюжетных картинок;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*Обучение грамоте – формирование навыков фонематического анализа;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*Работа над звукопроизношением – артикуляционная гимнастика, автоматизация звуков, дифференциация звуков и букв;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</p:txBody>
      </p:sp>
      <p:pic>
        <p:nvPicPr>
          <p:cNvPr id="3075" name="Picture 3" descr="C:\Users\my\Desktop\hello_html_b888c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420888"/>
            <a:ext cx="35283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cs typeface="Times New Roman" pitchFamily="18" charset="0"/>
              </a:rPr>
              <a:t>*Формирование лексико-грамматических категорий – словообразование, словоизменение.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 descr="C:\Users\my\Desktop\4674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48672" cy="5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11" y="474343"/>
            <a:ext cx="83529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Специализированные компьютерные программы, </a:t>
            </a:r>
            <a:r>
              <a:rPr lang="ru-RU" b="1" u="sng" dirty="0" smtClean="0"/>
              <a:t>тренажеры: </a:t>
            </a:r>
            <a:r>
              <a:rPr lang="ru-RU" b="1" u="sng" dirty="0"/>
              <a:t> 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*«</a:t>
            </a:r>
            <a:r>
              <a:rPr lang="ru-RU" dirty="0"/>
              <a:t>Игры для Тигры» (авт. Л. Р. </a:t>
            </a:r>
            <a:r>
              <a:rPr lang="ru-RU" dirty="0" smtClean="0"/>
              <a:t>Лизунова</a:t>
            </a:r>
            <a:r>
              <a:rPr lang="ru-RU" dirty="0"/>
              <a:t> г. </a:t>
            </a:r>
            <a:r>
              <a:rPr lang="ru-RU" dirty="0" smtClean="0"/>
              <a:t>Пермь,2004).</a:t>
            </a:r>
          </a:p>
          <a:p>
            <a:pPr lvl="0"/>
            <a:r>
              <a:rPr lang="ru-RU" dirty="0"/>
              <a:t> Специализированная компьютерная технология адресована, прежде всего, специалистам – логопедам и дефектологам детских учреждений, но может использоваться и в домашних условиях под руководством педагога. Предназначена для коррекции общего недоразвития речи у детей старшего дошкольного </a:t>
            </a:r>
            <a:r>
              <a:rPr lang="ru-RU" dirty="0" smtClean="0"/>
              <a:t>возраста . Стоимость примерно 2,700 руб.</a:t>
            </a:r>
            <a:endParaRPr lang="ru-RU" dirty="0"/>
          </a:p>
          <a:p>
            <a:pPr lvl="0"/>
            <a:endParaRPr lang="ru-RU" i="1" dirty="0" smtClean="0"/>
          </a:p>
          <a:p>
            <a:r>
              <a:rPr lang="ru-RU" dirty="0" smtClean="0"/>
              <a:t>Поставляется </a:t>
            </a:r>
            <a:r>
              <a:rPr lang="ru-RU" dirty="0"/>
              <a:t>на CD-диске и содержит описание, подробные методические рекомендации, позволяющие эффективно организовать индивидуальную и подгрупповую работу с детьми.</a:t>
            </a:r>
          </a:p>
          <a:p>
            <a:r>
              <a:rPr lang="ru-RU" dirty="0"/>
              <a:t>Программа построена на основе методик обучения детей с отклонениями развития Л. Н. </a:t>
            </a:r>
            <a:r>
              <a:rPr lang="ru-RU" dirty="0" err="1"/>
              <a:t>Ефименковой</a:t>
            </a:r>
            <a:r>
              <a:rPr lang="ru-RU" dirty="0"/>
              <a:t>, Г. А. Каше, Р. Е. Левиной, Л. В. Лопатиной, Н. В. Серебряковой, Р. И. </a:t>
            </a:r>
            <a:r>
              <a:rPr lang="ru-RU" dirty="0" err="1"/>
              <a:t>Лалаевой</a:t>
            </a:r>
            <a:r>
              <a:rPr lang="ru-RU" dirty="0"/>
              <a:t>, Н. С. Жуковой, Е. М. </a:t>
            </a:r>
            <a:r>
              <a:rPr lang="ru-RU" dirty="0" err="1"/>
              <a:t>Мастюковой</a:t>
            </a:r>
            <a:r>
              <a:rPr lang="ru-RU" dirty="0"/>
              <a:t>, Т. Б. Филичевой, Г. В. Чиркиной, а также Программы воспитания и обучения в детском саду под редакцией М. А. Васильевой (1985).</a:t>
            </a:r>
            <a:endParaRPr lang="ru-RU" i="1" dirty="0"/>
          </a:p>
          <a:p>
            <a:r>
              <a:rPr lang="ru-RU" dirty="0"/>
              <a:t>«Игры для Тигры» предлагает более 50 упражнений с несколькими уровнями сложности, объединенных в четыре тематических блока:</a:t>
            </a:r>
          </a:p>
          <a:p>
            <a:r>
              <a:rPr lang="ru-RU" dirty="0"/>
              <a:t>«Просодика»,</a:t>
            </a:r>
          </a:p>
          <a:p>
            <a:r>
              <a:rPr lang="ru-RU" dirty="0"/>
              <a:t>«Звукопроизношение»,</a:t>
            </a:r>
          </a:p>
          <a:p>
            <a:r>
              <a:rPr lang="ru-RU" dirty="0"/>
              <a:t>«</a:t>
            </a:r>
            <a:r>
              <a:rPr lang="ru-RU" dirty="0" err="1"/>
              <a:t>Фонематика</a:t>
            </a:r>
            <a:r>
              <a:rPr lang="ru-RU" dirty="0"/>
              <a:t>»,</a:t>
            </a:r>
          </a:p>
          <a:p>
            <a:r>
              <a:rPr lang="ru-RU" dirty="0"/>
              <a:t>«Лексика</a:t>
            </a:r>
            <a:r>
              <a:rPr lang="ru-RU" dirty="0" smtClean="0"/>
              <a:t>».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/>
              <a:t>*Логопедический тренажер «</a:t>
            </a:r>
            <a:r>
              <a:rPr lang="ru-RU" i="1" dirty="0" err="1" smtClean="0"/>
              <a:t>Дэльфа</a:t>
            </a:r>
            <a:r>
              <a:rPr lang="ru-RU" i="1" dirty="0" smtClean="0"/>
              <a:t>- 142.1» </a:t>
            </a:r>
            <a:r>
              <a:rPr lang="ru-RU" dirty="0" smtClean="0"/>
              <a:t>представляет собой комплексную программу по коррекции разных сторон речи детей, помогает работать над произносительными навыками и решать разнообразные задачи: от коррекции речевого дыхания и голоса до развития лексико-грамматической стороны речи.</a:t>
            </a:r>
          </a:p>
          <a:p>
            <a:r>
              <a:rPr lang="ru-RU" dirty="0" smtClean="0"/>
              <a:t>Стоимость 59, 800 – 67, 200 тыс. примерно.</a:t>
            </a:r>
          </a:p>
          <a:p>
            <a:endParaRPr lang="ru-RU" dirty="0" smtClean="0"/>
          </a:p>
          <a:p>
            <a:r>
              <a:rPr lang="ru-RU" dirty="0" smtClean="0"/>
              <a:t>Версия </a:t>
            </a:r>
            <a:r>
              <a:rPr lang="ru-RU" dirty="0"/>
              <a:t>1.4.</a:t>
            </a:r>
          </a:p>
          <a:p>
            <a:r>
              <a:rPr lang="ru-RU" dirty="0"/>
              <a:t>Новая программа для работы над устной речью. Включает в себя оптимизированные упражнения по коррекции речевого дыхания, силы голоса, произношения гласных и согласных звуков. Добавлен раздел «Артикуляционная гимнастика» и упражнения по работе над высотой голоса, выразительностью речи, интонацией и др. Общее количество упражнений — 32. </a:t>
            </a:r>
            <a:br>
              <a:rPr lang="ru-RU" dirty="0"/>
            </a:br>
            <a:r>
              <a:rPr lang="ru-RU" dirty="0"/>
              <a:t>Логопедический тренажер «Дэльфа-142.1», версия 1.4, соответствует требованиям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50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336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 тема: Использование информационных компьютерных технологий в коррекционной работе с детьми с ОВЗ.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my</dc:creator>
  <cp:lastModifiedBy>my</cp:lastModifiedBy>
  <cp:revision>26</cp:revision>
  <dcterms:created xsi:type="dcterms:W3CDTF">2018-11-06T17:05:08Z</dcterms:created>
  <dcterms:modified xsi:type="dcterms:W3CDTF">2019-03-02T16:51:14Z</dcterms:modified>
</cp:coreProperties>
</file>