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0" r:id="rId14"/>
    <p:sldId id="269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Умение работать в основных программах</c:v>
                </c:pt>
                <c:pt idx="1">
                  <c:v>Использование цифровых технологий ежедневно</c:v>
                </c:pt>
                <c:pt idx="2">
                  <c:v>Желание повысить цифровую грамотность</c:v>
                </c:pt>
                <c:pt idx="3">
                  <c:v>Желание освоить новые технологии визуализации информации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54</c:v>
                </c:pt>
                <c:pt idx="2">
                  <c:v>80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E-4AFE-AAA0-F0947024EA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Умение работать в основных программах</c:v>
                </c:pt>
                <c:pt idx="1">
                  <c:v>Использование цифровых технологий ежедневно</c:v>
                </c:pt>
                <c:pt idx="2">
                  <c:v>Желание повысить цифровую грамотность</c:v>
                </c:pt>
                <c:pt idx="3">
                  <c:v>Желание освоить новые технологии визуализации информации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46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8E-4AFE-AAA0-F0947024EACF}"/>
            </c:ext>
          </c:extLst>
        </c:ser>
        <c:dLbls>
          <c:showVal val="1"/>
        </c:dLbls>
        <c:gapWidth val="75"/>
        <c:shape val="box"/>
        <c:axId val="74959872"/>
        <c:axId val="95949568"/>
        <c:axId val="0"/>
      </c:bar3DChart>
      <c:catAx>
        <c:axId val="74959872"/>
        <c:scaling>
          <c:orientation val="minMax"/>
        </c:scaling>
        <c:axPos val="b"/>
        <c:numFmt formatCode="General" sourceLinked="0"/>
        <c:majorTickMark val="none"/>
        <c:tickLblPos val="nextTo"/>
        <c:spPr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5949568"/>
        <c:crosses val="autoZero"/>
        <c:auto val="1"/>
        <c:lblAlgn val="ctr"/>
        <c:lblOffset val="100"/>
      </c:catAx>
      <c:valAx>
        <c:axId val="959495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5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9304888451443576"/>
          <c:y val="0.30649323453185279"/>
          <c:w val="0.10556889763779526"/>
          <c:h val="0.15368398318414209"/>
        </c:manualLayout>
      </c:layout>
      <c:spPr>
        <a:solidFill>
          <a:schemeClr val="accent1">
            <a:lumMod val="60000"/>
            <a:lumOff val="40000"/>
          </a:schemeClr>
        </a:solidFill>
      </c:spPr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218C7-717B-4260-B1AD-2EFB81087C09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B90F9-0D55-4F87-8276-4FFB76043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B90F9-0D55-4F87-8276-4FFB760439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6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hse.ru/21skills/literacy/digital" TargetMode="External"/><Relationship Id="rId2" Type="http://schemas.openxmlformats.org/officeDocument/2006/relationships/hyperlink" Target="http://&#1094;&#1080;&#1092;&#1088;&#1086;&#1074;&#1072;&#1103;&#1075;&#1088;&#1072;&#1084;&#1086;&#1090;&#1085;&#1086;&#1089;&#1090;&#1100;.&#1088;&#1092;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96752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Формирование</a:t>
            </a:r>
            <a:r>
              <a:rPr kumimoji="0" lang="ru-RU" sz="5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 цифровой грамотности современного педагога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11960" y="4365104"/>
          <a:ext cx="3431704" cy="152400"/>
        </p:xfrm>
        <a:graphic>
          <a:graphicData uri="http://schemas.openxmlformats.org/drawingml/2006/table">
            <a:tbl>
              <a:tblPr/>
              <a:tblGrid>
                <a:gridCol w="3431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04048" y="3861048"/>
            <a:ext cx="41399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Подготовил: учитель информатики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Шильников Александр Станиславович</a:t>
            </a:r>
            <a:endParaRPr lang="ru-RU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60649"/>
            <a:ext cx="85324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2.Практический этап (март 2018 – март 2019 года).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мероприятий дорожной карты по формированию цифровой грамотности современного педагога.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429" y="1926123"/>
            <a:ext cx="91440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Изучение профессионального стандарта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«Педагог (педагогическая деятельность в дошкольном, начальном общем, основном общем, среднем общем образовании)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воспитатель, учитель)»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Изучение ФЗ «Об Образовании в РФ» №273-ФЗ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Сравнение традиционного и цифрового подходов в образовательном процессе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4)Разработка и проведение круглых столов и мастер-класса по повышению цифровой компетенции педагогов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5)Промежуточный мониторинг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6)Информирование о ходе реализации проекта</a:t>
            </a:r>
          </a:p>
        </p:txBody>
      </p:sp>
      <p:pic>
        <p:nvPicPr>
          <p:cNvPr id="24578" name="Picture 2" descr="http://school46.admsurgut.ru/storage/app/uploads/public/5a0/2ff/361/5a02ff36109ac4778811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9612" y="5013176"/>
            <a:ext cx="3134388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60649"/>
            <a:ext cx="85324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Аналитический этап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(апрель 2019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года).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8721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обобщение и распространение опыта по формированию цифровой грамотности педагога.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Итоговый мониторинг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Анализ и обобщение результатов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Оценка эффективности проекта в соответствии с задачами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Презентация проекта в педагогическом сообществе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Издательско-редакционное сопровождение диссеминации опыта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Определение дальнейшей перспективы проекта</a:t>
            </a:r>
          </a:p>
        </p:txBody>
      </p:sp>
      <p:pic>
        <p:nvPicPr>
          <p:cNvPr id="2" name="Picture 2" descr="http://socall.ru/wp-content/uploads/2015/10/FEN08L8H4I7VHB8.LARGE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07042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7693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проектной команды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097359"/>
            <a:ext cx="714657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Осинина Т. Н., руководитель практики по педагогике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556792"/>
            <a:ext cx="687168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Гусев С. А., руководитель практики по психологии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988840"/>
            <a:ext cx="808484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Каримуллина О. В., директор МБОУ «СОШ с. Кривандино»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492896"/>
            <a:ext cx="554568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Каримуллина А. А., студентка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996952"/>
            <a:ext cx="465358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Гусева О. А., студентка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501008"/>
            <a:ext cx="502381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Данилова Н. В., студентка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4005064"/>
            <a:ext cx="498726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Тарасова С. М., студентка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09120"/>
            <a:ext cx="545149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Ярославцева П. А., студентка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5013176"/>
            <a:ext cx="513185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Шестопалов И. А., студент 2-го 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3" name="Picture 13" descr="https://im0-tub-ru.yandex.net/i?id=63779c6d555cf49aa07a55dda40c9524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636913"/>
            <a:ext cx="469595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7693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анкетирования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3" descr="https://efclark01.files.wordpress.com/2011/05/projector.jpg?w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444658407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оборудования (интерактивная доска, проектор) – 1 ед.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708920"/>
            <a:ext cx="91492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Автоматизированное рабочее место учителя – 7-10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3" descr="https://efclark01.files.wordpress.com/2011/05/projector.jpg?w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 descr="https://efclark01.files.wordpress.com/2011/05/projector.jpg?w=1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237193"/>
            <a:ext cx="3851920" cy="362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046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риски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04864"/>
          <a:ext cx="9144000" cy="29523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33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0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Основные риски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Пути их минимизации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Недостаточная мотивация к сотрудничеству и низкая активность педагогов школы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-создание благоприятного доверительного климата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-создание ситуации успеха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Личностные психологические барьеры студентов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-повышение мотивации студентов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-дополнительное стимулирование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редложения по распространению результатов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132856"/>
            <a:ext cx="291581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Диссеминация опыта по реализации проекта: публикации опыта работы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Интернет-ресурсах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5816" y="2132856"/>
            <a:ext cx="3096344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по повышению цифровой грамотности педагогов: разработка и презентация методических рекомендаций и материалов.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12160" y="2132856"/>
            <a:ext cx="313184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общественности: освещение хода и результатов проекта  на страницах средств массовой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0481" idx="2"/>
            <a:endCxn id="20482" idx="0"/>
          </p:cNvCxnSpPr>
          <p:nvPr/>
        </p:nvCxnSpPr>
        <p:spPr>
          <a:xfrm rot="5400000">
            <a:off x="2640999" y="201855"/>
            <a:ext cx="747910" cy="3114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481" idx="2"/>
          </p:cNvCxnSpPr>
          <p:nvPr/>
        </p:nvCxnSpPr>
        <p:spPr>
          <a:xfrm>
            <a:off x="4572000" y="1384946"/>
            <a:ext cx="0" cy="747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481" idx="2"/>
            <a:endCxn id="20484" idx="0"/>
          </p:cNvCxnSpPr>
          <p:nvPr/>
        </p:nvCxnSpPr>
        <p:spPr>
          <a:xfrm>
            <a:off x="4572000" y="1384946"/>
            <a:ext cx="3006080" cy="747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1046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ктуальность проблемы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508545"/>
            <a:ext cx="3563888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век -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информатизации. Современный педагог должен идти в ногу со временем.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Информатизация образования является одним из приоритетных направлений развития социальной сферы и органически связана с процессом модернизации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img0.liveinternet.ru/images/attach/c/11/116/557/116557914_4544076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9992" y="1340768"/>
            <a:ext cx="4104456" cy="497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11"/>
            <a:ext cx="91490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527787"/>
            <a:ext cx="40324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№273-ФЗ от 29 декабря 2012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www.cgt-telemarketing.es/preview/660/441/galeria/126-juic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484784"/>
            <a:ext cx="5868144" cy="39209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3445278"/>
            <a:ext cx="33843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(педагогическая деятельность в дошкольном, начальном общем, основном общем, среднем общем образовании)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 октября 2013 года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544 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1512168"/>
          </a:xfrm>
        </p:spPr>
        <p:txBody>
          <a:bodyPr>
            <a:noAutofit/>
          </a:bodyPr>
          <a:lstStyle/>
          <a:p>
            <a:r>
              <a:rPr lang="ru-RU" sz="2400" dirty="0"/>
              <a:t>Цифровая грамотность — набор знаний и умений, которые необходимы для безопасного и эффективного использования цифровых технологий и ресурсов интернета.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6400800" cy="15617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ru-RU" dirty="0" err="1">
                <a:hlinkClick r:id="rId2"/>
              </a:rPr>
              <a:t>цифроваяграмотность.рф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ioe.hse.ru/21skills/literacy/digital#concept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8085" y="2348881"/>
            <a:ext cx="77724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Включает в себя: </a:t>
            </a:r>
            <a:br>
              <a:rPr lang="ru-RU" sz="2400" dirty="0" smtClean="0"/>
            </a:br>
            <a:r>
              <a:rPr lang="ru-RU" sz="2400" dirty="0" smtClean="0"/>
              <a:t>Цифровое потребление — использование интернет-услуг для работы и жизни.</a:t>
            </a:r>
            <a:br>
              <a:rPr lang="ru-RU" sz="2400" dirty="0" smtClean="0"/>
            </a:br>
            <a:r>
              <a:rPr lang="ru-RU" sz="2400" dirty="0"/>
              <a:t>Цифровые компетенции — навыки эффективного пользования технологиями.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Цифровая безопасность — основы безопасности в Сети.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247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347864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компонент его общей педагогической культуры, показатель его профессионального мастерства.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Современный учитель должен быть способен помочь обучающимся использовать ИКТ для успешного сотрудничества, решения возникших задач, осваивания новых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://zahodivse.ru/images/kompyuterpensione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zahodivse.ru/images/kompyuterpensione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zahodivse.ru/images/kompyuterpensione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zahodivse.ru/images/kompyuterpensione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zahodivse.ru/images/kompyuterpensione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pc-genius.ru/pics/services/3/teaching-in-working-on-the-computer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6632"/>
            <a:ext cx="5317466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0" y="0"/>
            <a:ext cx="914909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046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сновная идея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090" y="1628800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идея проекта заключается в формировании цифровой грамотности педагога посредством проведения мастер- классов, круглых столов.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://tvc.su/rem/img/mast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63397"/>
            <a:ext cx="3817615" cy="59946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76722"/>
            <a:ext cx="45720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Сформулированная идея требует комплексного многозадачного решения. Имеет личную значимость для участников проекта, данные знания пригодятся нам в будущей профессии.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046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и задачи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цифровой грамотности современного педагога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276872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компетенции педагога в цифровой образовательной среде.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традиционного и цифрового подходов в образовательном процессе.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знаний учителей в области цифровых технологий в современной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 реализация дорожной карты по формированию цифровой грамотности педагогов.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апробация мастер-класса,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круглых столов.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инновационной активности педагогов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Диссеминация опыта по реализации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7693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жидаемые результаты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717032"/>
            <a:ext cx="349188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умений работать в команде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2529" idx="2"/>
          </p:cNvCxnSpPr>
          <p:nvPr/>
        </p:nvCxnSpPr>
        <p:spPr>
          <a:xfrm flipH="1">
            <a:off x="1763688" y="769393"/>
            <a:ext cx="2808312" cy="1291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764704"/>
            <a:ext cx="216024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4" name="Picture 6" descr="http://images.easyfreeclipart.com/1575/computer-03-medium-600pixel-clipart-vector-clip-art-clipartsfree-15752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4907"/>
            <a:ext cx="3456384" cy="350309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2060848"/>
            <a:ext cx="27031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52936"/>
            <a:ext cx="34918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овышение цифровой компетентности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09315" y="2132856"/>
            <a:ext cx="423468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Фактический (продуктовый)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34826" y="2924944"/>
            <a:ext cx="40091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</p:txBody>
      </p:sp>
      <p:cxnSp>
        <p:nvCxnSpPr>
          <p:cNvPr id="20" name="Прямая со стрелкой 19"/>
          <p:cNvCxnSpPr>
            <a:stCxn id="12" idx="2"/>
            <a:endCxn id="14" idx="0"/>
          </p:cNvCxnSpPr>
          <p:nvPr/>
        </p:nvCxnSpPr>
        <p:spPr>
          <a:xfrm flipH="1">
            <a:off x="1745940" y="2522513"/>
            <a:ext cx="1184" cy="330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164288" y="2636912"/>
            <a:ext cx="1184" cy="330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8064" y="3811012"/>
            <a:ext cx="399593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Интеллект-карта на тему «Цифровая грамотность педагога», выполненная в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X-Mind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148064" y="3356992"/>
            <a:ext cx="399593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Сценарий мастер-класса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freevideos.com/images/preview/Floral-backgrounds-1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046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052736"/>
            <a:ext cx="85324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1.Подготовительный этап (февраль 2018 года).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6288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сбор, анализ и структурирование информации по уровню сформированности цифровой грамотности педагогов.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64904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Создание проектной группы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Определение перечня мероприятий по реализации задач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Создание дорожной карты по выявлению цифровой компетенции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Привлечение педагогов к участию в реализации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Стартовый мониторинг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Обсуждение проекта участниками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www.clipartbest.com/cliparts/9c4/665/9c4665n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7271428" cy="224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673</Words>
  <Application>Microsoft Office PowerPoint</Application>
  <PresentationFormat>Экран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Цифровая грамотность — набор знаний и умений, которые необходимы для безопасного и эффективного использования цифровых технологий и ресурсов интернета.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Acer</cp:lastModifiedBy>
  <cp:revision>36</cp:revision>
  <dcterms:created xsi:type="dcterms:W3CDTF">2018-04-25T19:55:24Z</dcterms:created>
  <dcterms:modified xsi:type="dcterms:W3CDTF">2019-03-05T05:48:20Z</dcterms:modified>
</cp:coreProperties>
</file>