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sldIdLst>
    <p:sldId id="256" r:id="rId2"/>
    <p:sldId id="281" r:id="rId3"/>
    <p:sldId id="296" r:id="rId4"/>
    <p:sldId id="257" r:id="rId5"/>
    <p:sldId id="288" r:id="rId6"/>
    <p:sldId id="285" r:id="rId7"/>
    <p:sldId id="286" r:id="rId8"/>
    <p:sldId id="283" r:id="rId9"/>
    <p:sldId id="28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59" r:id="rId18"/>
    <p:sldId id="262" r:id="rId19"/>
    <p:sldId id="263" r:id="rId20"/>
    <p:sldId id="269" r:id="rId21"/>
    <p:sldId id="265" r:id="rId22"/>
    <p:sldId id="282" r:id="rId23"/>
    <p:sldId id="266" r:id="rId24"/>
    <p:sldId id="267" r:id="rId25"/>
    <p:sldId id="268" r:id="rId26"/>
    <p:sldId id="270" r:id="rId27"/>
    <p:sldId id="280" r:id="rId28"/>
    <p:sldId id="278" r:id="rId29"/>
    <p:sldId id="27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138FC-6970-4DF3-934F-5342B316A791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D6A07-B584-41AE-A1EC-5BD957C473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108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A07-B584-41AE-A1EC-5BD957C473E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5473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1D6A07-B584-41AE-A1EC-5BD957C473E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932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0.gif"/><Relationship Id="rId7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46944" y="1916832"/>
            <a:ext cx="948849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ема урока: </a:t>
            </a:r>
          </a:p>
          <a:p>
            <a:pPr algn="ctr"/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имические элементы»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7637" y="4133295"/>
            <a:ext cx="7156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0070C0"/>
                </a:solidFill>
                <a:effectLst/>
              </a:rPr>
              <a:t>Дисциплина «Естествознание»</a:t>
            </a:r>
            <a:endParaRPr lang="ru-RU" sz="3600" b="1" cap="none" spc="0" dirty="0">
              <a:ln/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04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Ð»ÑÐºÐ¾ÑÑ Ð¸ ÑÐ°Ð±Ð»Ð¸ÑÐ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58" b="42094"/>
          <a:stretch>
            <a:fillRect/>
          </a:stretch>
        </p:blipFill>
        <p:spPr bwMode="auto">
          <a:xfrm>
            <a:off x="1259632" y="1196752"/>
            <a:ext cx="704091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222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08518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Montserrat"/>
              </a:rPr>
              <a:t>в Большом зале Президиума РАН состоялась торжественная церемония открытия, в рамках которой с лекциями выступили президент РАН академик </a:t>
            </a:r>
            <a:r>
              <a:rPr lang="ru-RU" sz="2000" b="1" dirty="0">
                <a:solidFill>
                  <a:srgbClr val="000000"/>
                </a:solidFill>
                <a:latin typeface="Montserrat"/>
              </a:rPr>
              <a:t>Александр Сергеев</a:t>
            </a:r>
            <a:r>
              <a:rPr lang="ru-RU" sz="2000" dirty="0">
                <a:solidFill>
                  <a:srgbClr val="000000"/>
                </a:solidFill>
                <a:latin typeface="Montserrat"/>
              </a:rPr>
              <a:t> и вице-президент Лондонского королевского общества сэр </a:t>
            </a:r>
            <a:r>
              <a:rPr lang="ru-RU" sz="2000" b="1" dirty="0">
                <a:solidFill>
                  <a:srgbClr val="000000"/>
                </a:solidFill>
                <a:latin typeface="Montserrat"/>
              </a:rPr>
              <a:t>Мартин </a:t>
            </a:r>
            <a:r>
              <a:rPr lang="ru-RU" sz="2000" b="1" dirty="0" err="1">
                <a:solidFill>
                  <a:srgbClr val="000000"/>
                </a:solidFill>
                <a:latin typeface="Montserrat"/>
              </a:rPr>
              <a:t>Полякофф</a:t>
            </a:r>
            <a:r>
              <a:rPr lang="ru-RU" sz="2000" dirty="0">
                <a:solidFill>
                  <a:srgbClr val="000000"/>
                </a:solidFill>
                <a:latin typeface="Montserrat"/>
              </a:rPr>
              <a:t>. 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843808" y="1772816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(Александр Сергеев и Мартин </a:t>
            </a:r>
            <a:r>
              <a:rPr lang="ru-RU" dirty="0" err="1" smtClean="0"/>
              <a:t>Полякофф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26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86916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000000"/>
                </a:solidFill>
                <a:latin typeface="Montserrat"/>
              </a:rPr>
              <a:t>Международная </a:t>
            </a:r>
            <a:r>
              <a:rPr lang="ru-RU" sz="2400" dirty="0">
                <a:solidFill>
                  <a:srgbClr val="000000"/>
                </a:solidFill>
                <a:latin typeface="Montserrat"/>
              </a:rPr>
              <a:t>интерактивная выставка, посвященная химии и ее современным достижениям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275856" y="23488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 выставки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972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0529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5.infourok.ru/uploads/ex/087e/0004afe5-512f3661/640/img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92696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1176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70953"/>
            <a:ext cx="6228692" cy="494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39552" y="332656"/>
            <a:ext cx="7767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atin typeface="helveticaneue"/>
              </a:rPr>
              <a:t>ПРОПОРЦИОНАЛЬНАЯ ТАБЛИЦА ЭЛЕМЕНТОВ</a:t>
            </a:r>
          </a:p>
          <a:p>
            <a:pPr algn="ctr"/>
            <a:r>
              <a:rPr lang="ru-RU" sz="2400" dirty="0" smtClean="0">
                <a:latin typeface="AvenirNextMedium"/>
              </a:rPr>
              <a:t>периодическую </a:t>
            </a:r>
            <a:r>
              <a:rPr lang="ru-RU" sz="2400" dirty="0">
                <a:latin typeface="AvenirNextMedium"/>
              </a:rPr>
              <a:t>таблицу деформировали так, что площадь каждой клетки стала соответствовать распространенности элемента на </a:t>
            </a:r>
            <a:r>
              <a:rPr lang="ru-RU" sz="2400" dirty="0" smtClean="0">
                <a:latin typeface="AvenirNextMedium"/>
              </a:rPr>
              <a:t>планете</a:t>
            </a:r>
            <a:endParaRPr lang="ru-RU" sz="2400" b="0" dirty="0">
              <a:effectLst/>
              <a:latin typeface="AvenirNextMedium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16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jinr.ru/wp-content/uploads/2019/02/iypt_ex_msk_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8" r="20835"/>
          <a:stretch>
            <a:fillRect/>
          </a:stretch>
        </p:blipFill>
        <p:spPr bwMode="auto">
          <a:xfrm>
            <a:off x="2051720" y="548680"/>
            <a:ext cx="4536504" cy="50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3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turbaza.ru/images/bases/4064/fd4aaed87a80f062dfbf4160620021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59815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otvet.imgsmail.ru/download/u_47e683b6fb9ca3b9a13d8fd2c3dc21c8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9370" y="985916"/>
            <a:ext cx="1434972" cy="143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90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s://otravlen.ru/wp-content/uploads/vo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961" y="5014960"/>
            <a:ext cx="2232248" cy="179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www.chem100.ru/eimg/hydroge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422" y="4509120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ds03.infourok.ru/uploads/ex/0c84/00005aa3-8e4aedbd/hello_html_532690d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35296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AutoShape 2" descr="Картинки по запросу ведро и швабр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ведро и швабра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8" name="Picture 6" descr="Картинки по запросу ведро и швабра фот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48680"/>
            <a:ext cx="4464496" cy="4464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598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mgp.golos.io/0x0/https:/img-fotki.yandex.ru/get/56099/317607086.5/0_1745fd_9ee52ae9_ori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mgp.golos.io/0x0/https:/img-fotki.yandex.ru/get/56099/317607086.5/0_1745fd_9ee52ae9_ori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fs03.metod-kopilka.ru/images/doc/20/13737/img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5582" y="1124744"/>
            <a:ext cx="5119423" cy="383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chem100.ru/eimg/hydroge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4197" y="1700808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ds03.infourok.ru/uploads/ex/0c84/00005aa3-8e4aedbd/hello_html_532690db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130" y="151437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0772" y="2738313"/>
            <a:ext cx="9699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 descr="https://otvet.imgsmail.ru/download/u_5f88c232a320d505e5a77d0c745aa9a9_800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9535" y="3883055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ttp://www.chem100.ru/eimg/fluori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11812"/>
            <a:ext cx="9715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2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Цель урока: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589037"/>
              </p:ext>
            </p:extLst>
          </p:nvPr>
        </p:nvGraphicFramePr>
        <p:xfrm>
          <a:off x="827584" y="1844824"/>
          <a:ext cx="7488832" cy="2776344"/>
        </p:xfrm>
        <a:graphic>
          <a:graphicData uri="http://schemas.openxmlformats.org/drawingml/2006/table">
            <a:tbl>
              <a:tblPr firstRow="1" firstCol="1" bandRow="1"/>
              <a:tblGrid>
                <a:gridCol w="3600400"/>
                <a:gridCol w="3888432"/>
              </a:tblGrid>
              <a:tr h="3966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ЗНАТЬ: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УМЕТЬ: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723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Определение понятия «химический элемент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Названия неметаллов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Называть неметаллы по 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символам</a:t>
                      </a:r>
                    </a:p>
                    <a:p>
                      <a:pPr marL="0" lvl="0" indent="0"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24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Различать металлы и неметаллы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8612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655186"/>
              </p:ext>
            </p:extLst>
          </p:nvPr>
        </p:nvGraphicFramePr>
        <p:xfrm>
          <a:off x="1547664" y="2204864"/>
          <a:ext cx="6182246" cy="731520"/>
        </p:xfrm>
        <a:graphic>
          <a:graphicData uri="http://schemas.openxmlformats.org/drawingml/2006/table">
            <a:tbl>
              <a:tblPr firstRow="1" firstCol="1" bandRow="1"/>
              <a:tblGrid>
                <a:gridCol w="1858193"/>
                <a:gridCol w="4324053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Термин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Толкование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87824" y="1484784"/>
            <a:ext cx="446449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– синтез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99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3293346"/>
              </p:ext>
            </p:extLst>
          </p:nvPr>
        </p:nvGraphicFramePr>
        <p:xfrm>
          <a:off x="971600" y="2348880"/>
          <a:ext cx="7416824" cy="1280160"/>
        </p:xfrm>
        <a:graphic>
          <a:graphicData uri="http://schemas.openxmlformats.org/drawingml/2006/table">
            <a:tbl>
              <a:tblPr firstRow="1" firstCol="1" bandRow="1"/>
              <a:tblGrid>
                <a:gridCol w="2229269"/>
                <a:gridCol w="5187555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Термин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effectLst/>
                          <a:latin typeface="Times New Roman"/>
                          <a:ea typeface="Times New Roman"/>
                        </a:rPr>
                        <a:t>Толкование</a:t>
                      </a:r>
                      <a:endParaRPr lang="ru-RU" sz="2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Химический 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</a:rPr>
                        <a:t>Определенный вид атомов с одинаковым зарядом ядра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987824" y="1196752"/>
            <a:ext cx="327461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Таблица – синтез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0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3187093"/>
              </p:ext>
            </p:extLst>
          </p:nvPr>
        </p:nvGraphicFramePr>
        <p:xfrm>
          <a:off x="683568" y="2420888"/>
          <a:ext cx="7560839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1606503"/>
                <a:gridCol w="3077593"/>
                <a:gridCol w="1040524"/>
                <a:gridCol w="1836219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Что?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Кто?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Когда?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Где?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23728" y="1267061"/>
            <a:ext cx="5166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Сюжетная таблица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30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708"/>
              </p:ext>
            </p:extLst>
          </p:nvPr>
        </p:nvGraphicFramePr>
        <p:xfrm>
          <a:off x="251520" y="1807460"/>
          <a:ext cx="8280921" cy="1463040"/>
        </p:xfrm>
        <a:graphic>
          <a:graphicData uri="http://schemas.openxmlformats.org/drawingml/2006/table">
            <a:tbl>
              <a:tblPr firstRow="1" firstCol="1" bandRow="1"/>
              <a:tblGrid>
                <a:gridCol w="1275874"/>
                <a:gridCol w="3620670"/>
                <a:gridCol w="1224136"/>
                <a:gridCol w="216024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Что?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/>
                          <a:ea typeface="Times New Roman"/>
                        </a:rPr>
                        <a:t>Кто?</a:t>
                      </a:r>
                      <a:endParaRPr lang="ru-RU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Когда?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Где?</a:t>
                      </a:r>
                      <a:endParaRPr lang="ru-RU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effectLst/>
                          <a:latin typeface="Times New Roman"/>
                          <a:ea typeface="Times New Roman"/>
                        </a:rPr>
                        <a:t>Англо</a:t>
                      </a: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 – ирландский натуралист, химик, физик Роберт Бойль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1661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Ирландия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Times New Roman"/>
                        </a:rPr>
                        <a:t>Англия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2" y="755338"/>
            <a:ext cx="5112568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Сюжетная таблица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9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3663950" y="618468"/>
            <a:ext cx="1905000" cy="18097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3175852" y="2323350"/>
            <a:ext cx="1562100" cy="14859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4704592" y="2260084"/>
            <a:ext cx="1562100" cy="14859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790192" y="3745984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111750" y="3658494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2884736" y="3620751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80752" y="5229200"/>
            <a:ext cx="667573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химических элементов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618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3971950" y="1037369"/>
            <a:ext cx="1905000" cy="180975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C0504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Химические элементы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7"/>
          <p:cNvSpPr>
            <a:spLocks noChangeArrowheads="1"/>
          </p:cNvSpPr>
          <p:nvPr/>
        </p:nvSpPr>
        <p:spPr bwMode="auto">
          <a:xfrm>
            <a:off x="3517381" y="2737610"/>
            <a:ext cx="1562100" cy="14859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Металлы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5095900" y="2492896"/>
            <a:ext cx="1562100" cy="14859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4BACC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Неметаллы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4467250" y="4083050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Щелочноземельные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3"/>
          <p:cNvSpPr>
            <a:spLocks noChangeArrowheads="1"/>
          </p:cNvSpPr>
          <p:nvPr/>
        </p:nvSpPr>
        <p:spPr bwMode="auto">
          <a:xfrm>
            <a:off x="5774615" y="3978796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Галогены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1"/>
          <p:cNvSpPr>
            <a:spLocks noChangeArrowheads="1"/>
          </p:cNvSpPr>
          <p:nvPr/>
        </p:nvSpPr>
        <p:spPr bwMode="auto">
          <a:xfrm>
            <a:off x="3514268" y="4137069"/>
            <a:ext cx="914400" cy="914400"/>
          </a:xfrm>
          <a:prstGeom prst="ellipse">
            <a:avLst/>
          </a:prstGeom>
          <a:solidFill>
            <a:srgbClr val="FFFFFF"/>
          </a:solidFill>
          <a:ln w="31750">
            <a:solidFill>
              <a:srgbClr val="9BBB5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Щелочные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07704" y="5219047"/>
            <a:ext cx="66757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химических элементов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4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764704"/>
            <a:ext cx="5904656" cy="979511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Назовите элементы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8323830"/>
              </p:ext>
            </p:extLst>
          </p:nvPr>
        </p:nvGraphicFramePr>
        <p:xfrm>
          <a:off x="467544" y="188640"/>
          <a:ext cx="1720738" cy="6583680"/>
        </p:xfrm>
        <a:graphic>
          <a:graphicData uri="http://schemas.openxmlformats.org/drawingml/2006/table">
            <a:tbl>
              <a:tblPr firstRow="1" firstCol="1" bandRow="1"/>
              <a:tblGrid>
                <a:gridCol w="1720738"/>
              </a:tblGrid>
              <a:tr h="1607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Символ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H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C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N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O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F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Si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P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S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Cl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As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Times New Roman"/>
                        </a:rPr>
                        <a:t>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Se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Br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effectLst/>
                          <a:latin typeface="Times New Roman"/>
                          <a:ea typeface="Times New Roman"/>
                        </a:rPr>
                        <a:t>Te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Fe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Times New Roman"/>
                        </a:rPr>
                        <a:t>I</a:t>
                      </a:r>
                      <a:endParaRPr lang="ru-RU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58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https://images.curiator.com/image/upload/f_auto,q_auto/t_x/art/v9uiqd42xachumbuu7t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images.curiator.com/image/upload/f_auto,q_auto/t_x/art/v9uiqd42xachumbuu7ta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2776" y="620688"/>
            <a:ext cx="799167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  <a:t>У меня нет особенного таланта. Я только необузданно любопытен.</a:t>
            </a:r>
            <a:b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  <a:t>Альберт Эйнштейн</a:t>
            </a:r>
            <a:br>
              <a:rPr lang="ru-RU" sz="2400" b="1" i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</a:br>
            <a: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</a:br>
            <a: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  <a:t>Какой там гений! Трудился всю жизнь, вот и гений …</a:t>
            </a:r>
            <a:br>
              <a:rPr lang="ru-RU" sz="2400" b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</a:br>
            <a:r>
              <a:rPr lang="ru-RU" sz="2400" b="1" i="1" dirty="0">
                <a:solidFill>
                  <a:srgbClr val="002060"/>
                </a:solidFill>
                <a:latin typeface="Calibri"/>
                <a:ea typeface="Calibri"/>
                <a:cs typeface="+mj-cs"/>
              </a:rPr>
              <a:t>Д. И. Менделеев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4" y="393305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</a:t>
            </a:r>
            <a:r>
              <a:rPr lang="ru-RU" dirty="0" err="1" smtClean="0"/>
              <a:t>А.Энштейна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92080" y="38610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Д.И.Менделеева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2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7" descr="http://ppt4web.ru/images/111/11941/640/img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480720" cy="486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89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125113" cy="924475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857620" y="2643182"/>
            <a:ext cx="1928826" cy="17145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3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18939" cy="107890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Роли и обязанности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4060240"/>
              </p:ext>
            </p:extLst>
          </p:nvPr>
        </p:nvGraphicFramePr>
        <p:xfrm>
          <a:off x="755576" y="1412776"/>
          <a:ext cx="7632848" cy="4907280"/>
        </p:xfrm>
        <a:graphic>
          <a:graphicData uri="http://schemas.openxmlformats.org/drawingml/2006/table">
            <a:tbl>
              <a:tblPr firstRow="1" firstCol="1" bandRow="1"/>
              <a:tblGrid>
                <a:gridCol w="2435314"/>
                <a:gridCol w="5197534"/>
              </a:tblGrid>
              <a:tr h="303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Роль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Обязанности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51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Руководитель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Аналитик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Эксперт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Управление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Выводы 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Свое мнение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Ученый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Термины, точные факты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Художник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Эмоции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Критик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Ужасы, опасения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7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Оптимист 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Эпитеты, сравнения, аргументы, радужные перспективы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83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Креативщик</a:t>
                      </a:r>
                      <a:endParaRPr lang="ru-RU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Актуальность, неожиданность</a:t>
                      </a:r>
                      <a:endParaRPr lang="ru-RU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86708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476672"/>
            <a:ext cx="804664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 fontAlgn="base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2019 год провозглашен Генеральной ассамблеей ООН Международным годом Периодической таблицы химических элементов. Это масштабное событие посвящено 150-летию открытия Периодического закона химических элементов великим русским ученым Д. И. Менделеевым</a:t>
            </a:r>
            <a:endParaRPr lang="ru-RU" sz="2400" dirty="0"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573016"/>
            <a:ext cx="26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Менделеева Д.И.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78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609" y="260648"/>
            <a:ext cx="8371847" cy="924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Церемония открытия Международного года </a:t>
            </a:r>
            <a:r>
              <a:rPr lang="ru-RU" sz="4400" dirty="0">
                <a:solidFill>
                  <a:schemeClr val="tx1"/>
                </a:solidFill>
                <a:latin typeface="Times New Roman"/>
                <a:ea typeface="Times New Roman"/>
              </a:rPr>
              <a:t>Периодической таблицы химических элементов 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состоялась </a:t>
            </a:r>
            <a:r>
              <a:rPr lang="ru-RU" sz="2000" dirty="0">
                <a:solidFill>
                  <a:schemeClr val="tx1"/>
                </a:solidFill>
                <a:latin typeface="Times New Roman"/>
                <a:ea typeface="Times New Roman"/>
              </a:rPr>
              <a:t>29 января 2019 года в штаб-квартире ЮНЕСКО (Париж</a:t>
            </a:r>
            <a:r>
              <a:rPr lang="ru-RU" sz="2000" dirty="0" smtClean="0">
                <a:solidFill>
                  <a:schemeClr val="tx1"/>
                </a:solidFill>
                <a:latin typeface="Times New Roman"/>
                <a:ea typeface="Times New Roman"/>
              </a:rPr>
              <a:t>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357301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 церемонии открытия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1844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vernadsky.ru/images/catalog/photo/644_image_big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20881" cy="478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95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6360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inr.ru/wp-content/uploads/2019/01/int_pt_iypt19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363"/>
          <a:stretch>
            <a:fillRect/>
          </a:stretch>
        </p:blipFill>
        <p:spPr bwMode="auto">
          <a:xfrm>
            <a:off x="2051720" y="404664"/>
            <a:ext cx="4608512" cy="61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327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136904" cy="924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/>
                <a:ea typeface="Times New Roman"/>
              </a:rPr>
              <a:t>6 февраля в главном здании Российской академии наук (РАН) состоялось торжественное открытие Международного года </a:t>
            </a:r>
            <a:r>
              <a:rPr lang="ru-RU" sz="4400" dirty="0">
                <a:latin typeface="Times New Roman"/>
                <a:ea typeface="Times New Roman"/>
              </a:rPr>
              <a:t>Периодической таблицы химических элементов </a:t>
            </a:r>
            <a:endParaRPr lang="ru-RU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37170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с торжественного открытия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2057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487</TotalTime>
  <Words>313</Words>
  <Application>Microsoft Office PowerPoint</Application>
  <PresentationFormat>Экран (4:3)</PresentationFormat>
  <Paragraphs>101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Воздушный поток</vt:lpstr>
      <vt:lpstr>Слайд 1</vt:lpstr>
      <vt:lpstr>Цель урока:</vt:lpstr>
      <vt:lpstr>Роли и обязанности</vt:lpstr>
      <vt:lpstr>Слайд 4</vt:lpstr>
      <vt:lpstr>Церемония открытия Международного года Периодической таблицы химических элементов состоялась 29 января 2019 года в штаб-квартире ЮНЕСКО (Париж)</vt:lpstr>
      <vt:lpstr>Слайд 6</vt:lpstr>
      <vt:lpstr>Слайд 7</vt:lpstr>
      <vt:lpstr>Слайд 8</vt:lpstr>
      <vt:lpstr>6 февраля в главном здании Российской академии наук (РАН) состоялось торжественное открытие Международного года Периодической таблицы химических элементов </vt:lpstr>
      <vt:lpstr>Слайд 10</vt:lpstr>
      <vt:lpstr>Слайд 11</vt:lpstr>
      <vt:lpstr>Международная интерактивная выставка, посвященная химии и ее современным достижениям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Таблица – синтез </vt:lpstr>
      <vt:lpstr>Слайд 22</vt:lpstr>
      <vt:lpstr>Слайд 23</vt:lpstr>
      <vt:lpstr>Слайд 24</vt:lpstr>
      <vt:lpstr>Слайд 25</vt:lpstr>
      <vt:lpstr>Назовите элементы</vt:lpstr>
      <vt:lpstr>Слайд 27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LVV</cp:lastModifiedBy>
  <cp:revision>33</cp:revision>
  <dcterms:created xsi:type="dcterms:W3CDTF">2019-02-27T15:29:57Z</dcterms:created>
  <dcterms:modified xsi:type="dcterms:W3CDTF">2019-03-12T02:19:23Z</dcterms:modified>
</cp:coreProperties>
</file>