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376" r:id="rId3"/>
    <p:sldId id="375" r:id="rId4"/>
    <p:sldId id="293" r:id="rId5"/>
    <p:sldId id="300" r:id="rId6"/>
    <p:sldId id="269" r:id="rId7"/>
    <p:sldId id="305" r:id="rId8"/>
    <p:sldId id="364" r:id="rId9"/>
    <p:sldId id="353" r:id="rId10"/>
    <p:sldId id="363" r:id="rId11"/>
    <p:sldId id="324" r:id="rId12"/>
    <p:sldId id="345" r:id="rId13"/>
    <p:sldId id="355" r:id="rId14"/>
    <p:sldId id="354" r:id="rId15"/>
    <p:sldId id="361" r:id="rId16"/>
    <p:sldId id="372" r:id="rId17"/>
    <p:sldId id="333" r:id="rId18"/>
    <p:sldId id="321" r:id="rId19"/>
    <p:sldId id="336" r:id="rId20"/>
    <p:sldId id="356" r:id="rId21"/>
    <p:sldId id="371" r:id="rId22"/>
    <p:sldId id="369" r:id="rId23"/>
    <p:sldId id="368" r:id="rId24"/>
    <p:sldId id="362" r:id="rId25"/>
    <p:sldId id="292" r:id="rId26"/>
    <p:sldId id="357" r:id="rId27"/>
    <p:sldId id="359" r:id="rId28"/>
    <p:sldId id="3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1" autoAdjust="0"/>
  </p:normalViewPr>
  <p:slideViewPr>
    <p:cSldViewPr>
      <p:cViewPr>
        <p:scale>
          <a:sx n="84" d="100"/>
          <a:sy n="84" d="100"/>
        </p:scale>
        <p:origin x="-74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7886E-45F3-432C-9C08-DE13DE969F12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2F021-A18F-47F7-86E4-C032F6CE0F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4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F80D61D-CE46-4292-B679-85CC1C4F1652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работа с детьми ЗПР  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учителя-дефектолога Меньшиковой Л.В.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 flipV="1">
            <a:off x="5276088" y="5949280"/>
            <a:ext cx="1168120" cy="50405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6" name="Picture 2" descr="C:\Users\EGE\Desktop\1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60486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2"/>
            <a:ext cx="9261030" cy="6733376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1030" cy="6733376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261030" cy="673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lenaranko.ucoz.ru/_ld/0/40021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Части и целое.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Перья, клюв, хвост, крылья, когти. —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Кто это?</a:t>
            </a:r>
          </a:p>
          <a:p>
            <a:pPr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Листья, ветки, корень, сучья, крона. —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 это?</a:t>
            </a:r>
          </a:p>
          <a:p>
            <a:pPr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«Где мы могли бы оказаться?»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Инструменты, зрители, ноты, музыканты, дирижер.</a:t>
            </a:r>
          </a:p>
          <a:p>
            <a:endParaRPr lang="ru-RU" dirty="0"/>
          </a:p>
        </p:txBody>
      </p:sp>
      <p:pic>
        <p:nvPicPr>
          <p:cNvPr id="35842" name="Picture 2" descr="https://img-fotki.yandex.ru/get/9111/134091466.7e/0_b4856_1d882074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857232"/>
            <a:ext cx="2071702" cy="1712608"/>
          </a:xfrm>
          <a:prstGeom prst="rect">
            <a:avLst/>
          </a:prstGeom>
          <a:noFill/>
        </p:spPr>
      </p:pic>
      <p:pic>
        <p:nvPicPr>
          <p:cNvPr id="35844" name="Picture 4" descr="http://www.webdelphi.ru/wp-content/uploads/2011/07/2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857496"/>
            <a:ext cx="1928826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www.restclub.net/img_rest_201203241300191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929198"/>
            <a:ext cx="2214578" cy="175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5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Исключение лишнего</a:t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8"/>
            <a:ext cx="7674056" cy="5267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	класс: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а, о, к;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я, ы, э, у;</a:t>
            </a: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  си,  су,  со; 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лента,   мяч,    бежать,     дом.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класс: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*  сентябрь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 май,  август, зима;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* утенок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 цыпленок,  гусенок,  курица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* крыльцо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 письмо,  вьюга,  дверь.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класс: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лесник, лесовоз, лесочек, лестница;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продавец, певец, кузнец, каменщик;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сугроб, мороз, снег, зима.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3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050" y="18864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Узнайте предмет по </a:t>
            </a:r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описанию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Лохматый, косолапый, бурый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82296" indent="0">
              <a:buNone/>
            </a:pP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Хищный, сильный, полосатый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82296" indent="0">
              <a:buNone/>
            </a:pP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Яркое, теплое, лучистое—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82296" indent="0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Новая, интересная, библиотечная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— ...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3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04800"/>
            <a:ext cx="7498080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«Найди слова»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/>
          <a:lstStyle/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ФОУФСНКОТПХЬАБЦРИГЪМЩЮСАЭЕЫМЯЧЛОЬИРЪГН-ЖРЛРАКГДЗПМЫЛОАКМНПРСТУРФРШУБАТВВГДИЖСЯИУ-МАМАЦПЧУЪЩМОЖБРПТЯЭЦБУРАНСГЛКЮГБЕИОПАЛКАФ-СПТУЧОСМЕТЛАОУЖЫЪЕЛАВТОБУСИОХПСДЯЗВ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04800"/>
            <a:ext cx="7498080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«Найди слова»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8136904" cy="48006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ЯФОУФСН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ПХЬАБЦРИГЪМЩЮСАЭЕЫ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МЯЧ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ЛОЬИРЪГН-ЖРЛ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ГДЗП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АКМНПРС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ШУБА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ТВВГДИЖСЯИУ-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ЦПЧУЪЩМОЖБРПТЯЭЦ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СГЛКЮГБЕИО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Ф-СПТУЧОС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ЫЪЕЛ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АВТОБУС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ИОХПСДЯЗВЖ.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2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Развитие </a:t>
            </a:r>
            <a:r>
              <a:rPr lang="ru-RU" sz="2400" dirty="0" err="1" smtClean="0"/>
              <a:t>метематических</a:t>
            </a:r>
            <a:r>
              <a:rPr lang="ru-RU" sz="2400" dirty="0" smtClean="0"/>
              <a:t> способностей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400" dirty="0" smtClean="0"/>
              <a:t> проблемы </a:t>
            </a:r>
            <a:r>
              <a:rPr lang="ru-RU" sz="1400" dirty="0"/>
              <a:t>пространственной ориентировки, </a:t>
            </a:r>
            <a:r>
              <a:rPr lang="ru-RU" sz="1400" dirty="0" err="1" smtClean="0"/>
              <a:t>неразличение</a:t>
            </a:r>
            <a:r>
              <a:rPr lang="ru-RU" sz="1400" dirty="0" smtClean="0"/>
              <a:t>, </a:t>
            </a:r>
            <a:r>
              <a:rPr lang="ru-RU" sz="1400" dirty="0"/>
              <a:t>неправильное называние геометрических фигур, форм окружающего;</a:t>
            </a:r>
          </a:p>
          <a:p>
            <a:r>
              <a:rPr lang="ru-RU" sz="1400" dirty="0"/>
              <a:t>смешение математических понятий (периметр и площадь, частное и разность и т.п.);</a:t>
            </a:r>
          </a:p>
          <a:p>
            <a:r>
              <a:rPr lang="ru-RU" sz="1400" dirty="0"/>
              <a:t>неспособность установить зависимость между величинами (часть- целое; скорость-время-длина пути при равномерном прямолинейном движении; цена-количество стоимость и др.), решить текстовую задачу ;</a:t>
            </a:r>
          </a:p>
          <a:p>
            <a:r>
              <a:rPr lang="ru-RU" sz="1400" dirty="0"/>
              <a:t>неумение пользоваться математической терминологией</a:t>
            </a:r>
            <a:r>
              <a:rPr lang="ru-RU" sz="1400" dirty="0" smtClean="0"/>
              <a:t>;</a:t>
            </a:r>
            <a:endParaRPr lang="ru-RU" sz="1400" dirty="0"/>
          </a:p>
          <a:p>
            <a:r>
              <a:rPr lang="ru-RU" sz="1400" dirty="0"/>
              <a:t>неумение использовать свойства арифметических действий при выполнении вычислений;</a:t>
            </a:r>
          </a:p>
          <a:p>
            <a:r>
              <a:rPr lang="ru-RU" sz="1400" dirty="0"/>
              <a:t>неспособность учесть все условия и этапы решения задания в ходе его выполнения (неполное выполнение задания</a:t>
            </a:r>
            <a:r>
              <a:rPr lang="ru-RU" sz="1400" dirty="0" smtClean="0"/>
              <a:t>);</a:t>
            </a:r>
            <a:endParaRPr lang="ru-RU" sz="1400" dirty="0"/>
          </a:p>
          <a:p>
            <a:r>
              <a:rPr lang="ru-RU" sz="1400" dirty="0"/>
              <a:t>неспособность контролировать ход (процесс) и результат выполнения задания (проблемы в понимании математических отношений: больше/меньше, выше/ниже, дороже/дешевле; «больше/меньше на...», «больше/меньше в ...», «на сколько (во сколько раз) больше/меньше»)</a:t>
            </a:r>
          </a:p>
          <a:p>
            <a:r>
              <a:rPr lang="ru-RU" sz="1400" dirty="0"/>
              <a:t>неумение понять и объяснить причину своей ошибки, исправить ее (неспособность записать число (величину) и дать его (ее) характеристику)</a:t>
            </a:r>
          </a:p>
          <a:p>
            <a:endParaRPr lang="ru-RU" sz="21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374" y="1700808"/>
            <a:ext cx="298408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710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7173416"/>
          </a:xfrm>
        </p:spPr>
      </p:pic>
    </p:spTree>
    <p:extLst>
      <p:ext uri="{BB962C8B-B14F-4D97-AF65-F5344CB8AC3E}">
        <p14:creationId xmlns:p14="http://schemas.microsoft.com/office/powerpoint/2010/main" val="36131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33456"/>
          </a:xfrm>
        </p:spPr>
      </p:pic>
    </p:spTree>
    <p:extLst>
      <p:ext uri="{BB962C8B-B14F-4D97-AF65-F5344CB8AC3E}">
        <p14:creationId xmlns:p14="http://schemas.microsoft.com/office/powerpoint/2010/main" val="14138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62" y="2780928"/>
            <a:ext cx="3271726" cy="42724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809" y="476672"/>
            <a:ext cx="3300833" cy="4293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54" y="274638"/>
            <a:ext cx="3232646" cy="44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115616" y="116632"/>
            <a:ext cx="80283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C00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Задержка психического развития (ЗПР)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Характеризуется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прежде всего, замедленным темпом психического развития, личностной незрелостью, негрубыми нарушениями познавательной деятельности. </a:t>
            </a:r>
          </a:p>
        </p:txBody>
      </p:sp>
      <p:pic>
        <p:nvPicPr>
          <p:cNvPr id="1026" name="Picture 2" descr="C:\Users\EGE\Desktop\375d8c876a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27363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74638"/>
            <a:ext cx="8106104" cy="597376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 Мышление        </a:t>
            </a:r>
            <a:r>
              <a:rPr lang="ru-RU" sz="4000" b="1" dirty="0" smtClean="0">
                <a:solidFill>
                  <a:srgbClr val="00B050"/>
                </a:solidFill>
              </a:rPr>
              <a:t>Внимание</a:t>
            </a:r>
          </a:p>
          <a:p>
            <a:pPr marL="82296" indent="0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    Память  </a:t>
            </a:r>
            <a:r>
              <a:rPr lang="ru-RU" sz="5400" b="1" dirty="0" smtClean="0">
                <a:solidFill>
                  <a:srgbClr val="FF0000"/>
                </a:solidFill>
              </a:rPr>
              <a:t>   </a:t>
            </a:r>
            <a:r>
              <a:rPr lang="ru-RU" sz="5400" b="1" dirty="0" smtClean="0">
                <a:solidFill>
                  <a:srgbClr val="FFC000"/>
                </a:solidFill>
              </a:rPr>
              <a:t>Восприятие</a:t>
            </a:r>
          </a:p>
          <a:p>
            <a:pPr marL="82296" indent="0"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                 </a:t>
            </a:r>
            <a:r>
              <a:rPr lang="ru-RU" sz="4000" b="1" dirty="0" smtClean="0">
                <a:solidFill>
                  <a:srgbClr val="7030A0"/>
                </a:solidFill>
              </a:rPr>
              <a:t>Речь</a:t>
            </a:r>
            <a:r>
              <a:rPr lang="ru-RU" sz="2800" b="1" dirty="0" smtClean="0">
                <a:solidFill>
                  <a:srgbClr val="FFC000"/>
                </a:solidFill>
              </a:rPr>
              <a:t>                                      </a:t>
            </a:r>
            <a:r>
              <a:rPr lang="ru-RU" b="1" dirty="0" smtClean="0">
                <a:solidFill>
                  <a:srgbClr val="00B0F0"/>
                </a:solidFill>
              </a:rPr>
              <a:t>Воображение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027" name="Picture 3" descr="C:\Users\EGE\Desktop\18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2936"/>
            <a:ext cx="35283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>Сколько </a:t>
            </a:r>
            <a:r>
              <a:rPr lang="ru-RU" sz="2700" dirty="0"/>
              <a:t>раз встречаются белые квадраты?</a:t>
            </a:r>
            <a:br>
              <a:rPr lang="ru-RU" sz="2700" dirty="0"/>
            </a:br>
            <a:r>
              <a:rPr lang="ru-RU" sz="2700" dirty="0" smtClean="0"/>
              <a:t> </a:t>
            </a:r>
            <a:r>
              <a:rPr lang="ru-RU" sz="2700" dirty="0"/>
              <a:t>Сколько раз встречаются черные квадраты?</a:t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1026" name="Picture 2" descr="C:\Users\EGE\Desktop\таб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22" y="1844824"/>
            <a:ext cx="5380742" cy="445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245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GE\Desktop\распечатать рабочие листы\image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61" y="436373"/>
            <a:ext cx="4347447" cy="602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078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980728"/>
            <a:ext cx="6696744" cy="4691608"/>
          </a:xfrm>
        </p:spPr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pic>
        <p:nvPicPr>
          <p:cNvPr id="1026" name="Picture 2" descr="C:\Users\EGE\Desktop\распечатать рабочие листы\imag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7134"/>
            <a:ext cx="4752528" cy="556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05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Посчитай фигуры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100" name="Picture 4" descr="http://www.playing-field.ru/img/2015/052123/50435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4608512" cy="5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5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ый треугольник 36">
            <a:hlinkClick r:id="" action="ppaction://macro?name=DragandDrop"/>
          </p:cNvPr>
          <p:cNvSpPr/>
          <p:nvPr/>
        </p:nvSpPr>
        <p:spPr>
          <a:xfrm rot="2700000" flipH="1" flipV="1">
            <a:off x="1285875" y="2566988"/>
            <a:ext cx="2720975" cy="2720975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ый треугольник 37">
            <a:hlinkClick r:id="" action="ppaction://macro?name=DragandDrop"/>
          </p:cNvPr>
          <p:cNvSpPr/>
          <p:nvPr/>
        </p:nvSpPr>
        <p:spPr>
          <a:xfrm rot="18900000">
            <a:off x="3209925" y="642938"/>
            <a:ext cx="2720975" cy="2720975"/>
          </a:xfrm>
          <a:prstGeom prst="rt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ый треугольник 38">
            <a:hlinkClick r:id="" action="ppaction://macro?name=DragandDrop"/>
          </p:cNvPr>
          <p:cNvSpPr/>
          <p:nvPr/>
        </p:nvSpPr>
        <p:spPr>
          <a:xfrm rot="13500000" flipH="1">
            <a:off x="2925763" y="5172075"/>
            <a:ext cx="1360487" cy="1360488"/>
          </a:xfrm>
          <a:prstGeom prst="rtTriangle">
            <a:avLst/>
          </a:prstGeom>
          <a:solidFill>
            <a:srgbClr val="FF66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>
            <a:hlinkClick r:id="" action="ppaction://macro?name=DragandDrop"/>
          </p:cNvPr>
          <p:cNvSpPr/>
          <p:nvPr/>
        </p:nvSpPr>
        <p:spPr>
          <a:xfrm rot="18900000">
            <a:off x="3890963" y="4206875"/>
            <a:ext cx="1360487" cy="1362075"/>
          </a:xfrm>
          <a:prstGeom prst="rect">
            <a:avLst/>
          </a:prstGeom>
          <a:solidFill>
            <a:srgbClr val="9933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ый треугольник 40">
            <a:hlinkClick r:id="" action="ppaction://macro?name=DragandDrop"/>
          </p:cNvPr>
          <p:cNvSpPr/>
          <p:nvPr/>
        </p:nvSpPr>
        <p:spPr>
          <a:xfrm rot="2700000">
            <a:off x="4863307" y="3251994"/>
            <a:ext cx="1366837" cy="1368425"/>
          </a:xfrm>
          <a:prstGeom prst="rtTriangl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араллелограмм 41">
            <a:hlinkClick r:id="" action="ppaction://macro?name=DragandDrop"/>
          </p:cNvPr>
          <p:cNvSpPr/>
          <p:nvPr/>
        </p:nvSpPr>
        <p:spPr>
          <a:xfrm rot="18900000">
            <a:off x="4659313" y="2763838"/>
            <a:ext cx="2720975" cy="1362075"/>
          </a:xfrm>
          <a:prstGeom prst="parallelogram">
            <a:avLst>
              <a:gd name="adj" fmla="val 99170"/>
            </a:avLst>
          </a:prstGeom>
          <a:solidFill>
            <a:srgbClr val="E600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ый треугольник 42">
            <a:hlinkClick r:id="" action="ppaction://macro?name=DragandDrop"/>
          </p:cNvPr>
          <p:cNvSpPr/>
          <p:nvPr/>
        </p:nvSpPr>
        <p:spPr>
          <a:xfrm rot="16200000">
            <a:off x="4576763" y="3911600"/>
            <a:ext cx="1933575" cy="1933575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" name="Рисунок 43" descr="dui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350772"/>
            <a:ext cx="1187276" cy="22051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86" name="Picture 2" descr="C:\Users\Пользователь\Desktop\db6d8759d923145272110190aa661283_X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3176"/>
            <a:ext cx="1331292" cy="15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:\Users\Пользователь\Desktop\db6d8759d923145272110190aa661283_XL - коп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063"/>
            <a:ext cx="1740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Users\Пользователь\Desktop\db6d8759d923145272110190aa661283_XL - копия - копия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86" y="260350"/>
            <a:ext cx="1946645" cy="136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940368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3.7037E-7 L 0.00017 -0.2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-7.40741E-7 L 3.05556E-6 0.14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2.59259E-6 L 0.11424 0.15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78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-4.81481E-6 L 0.21962 -0.29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-14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1.48148E-6 L 0.00017 -0.18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5 -1.11111E-6 L 8.33333E-7 -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17 -0.25417 L 0.00017 -0.002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9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0.14676 L 0.0033 -0.0067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768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17 -0.18125 L 0.00017 -0.002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0938 -0.1493 L -3.33333E-6 -4.8148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745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5 -1.11111E-6 L -4.44444E-6 -1.1111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1424 0.15625 L -0.00382 -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5184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GE\Desktop\soc-de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8488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5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16632"/>
            <a:ext cx="640871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Характерные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детей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ЗПР:</a:t>
            </a:r>
          </a:p>
          <a:p>
            <a:pPr lvl="0">
              <a:spcBef>
                <a:spcPct val="0"/>
              </a:spcBef>
              <a:defRPr/>
            </a:pPr>
            <a:endParaRPr lang="ru-RU" altLang="ru-RU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lvl="0">
              <a:spcBef>
                <a:spcPct val="0"/>
              </a:spcBef>
              <a:buFontTx/>
              <a:buChar char="•"/>
              <a:defRPr/>
            </a:pPr>
            <a:endParaRPr lang="ru-RU" altLang="ru-RU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lvl="0">
              <a:spcBef>
                <a:spcPct val="0"/>
              </a:spcBef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техника чтения</a:t>
            </a:r>
          </a:p>
          <a:p>
            <a:pPr lvl="0">
              <a:spcBef>
                <a:spcPct val="0"/>
              </a:spcBef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Неустойчивое внимание</a:t>
            </a:r>
          </a:p>
          <a:p>
            <a:pPr lvl="0">
              <a:spcBef>
                <a:spcPct val="0"/>
              </a:spcBef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Своеобразное поведение</a:t>
            </a:r>
          </a:p>
          <a:p>
            <a:pPr lvl="0">
              <a:spcBef>
                <a:spcPct val="0"/>
              </a:spcBef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истощаемость</a:t>
            </a:r>
          </a:p>
          <a:p>
            <a:pPr lvl="0">
              <a:spcBef>
                <a:spcPct val="0"/>
              </a:spcBef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навык самоконтроля</a:t>
            </a:r>
          </a:p>
          <a:p>
            <a:pPr lvl="0">
              <a:spcBef>
                <a:spcPct val="0"/>
              </a:spcBef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работоспособности  </a:t>
            </a:r>
          </a:p>
          <a:p>
            <a:pPr lvl="0">
              <a:spcBef>
                <a:spcPct val="0"/>
              </a:spcBef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звукопроизношения</a:t>
            </a:r>
          </a:p>
          <a:p>
            <a:pPr lvl="0">
              <a:spcBef>
                <a:spcPct val="0"/>
              </a:spcBef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Бедный словарный запас слов</a:t>
            </a:r>
          </a:p>
          <a:p>
            <a:pPr lvl="0">
              <a:spcBef>
                <a:spcPct val="0"/>
              </a:spcBef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в развитии мышления</a:t>
            </a:r>
          </a:p>
          <a:p>
            <a:pPr lvl="0">
              <a:spcBef>
                <a:spcPct val="0"/>
              </a:spcBef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произвольной памяти</a:t>
            </a:r>
          </a:p>
          <a:p>
            <a:pPr lvl="0">
              <a:spcBef>
                <a:spcPct val="0"/>
              </a:spcBef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Незрелость эмоционально-волевой сферы</a:t>
            </a:r>
          </a:p>
          <a:p>
            <a:pPr lvl="0">
              <a:spcBef>
                <a:spcPct val="0"/>
              </a:spcBef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Ограниченный запас общих сведений и представлений</a:t>
            </a:r>
          </a:p>
          <a:p>
            <a:pPr lvl="0">
              <a:spcBef>
                <a:spcPct val="0"/>
              </a:spcBef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счёте и решении задач по математике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39579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74638"/>
            <a:ext cx="7498080" cy="5973762"/>
          </a:xfrm>
        </p:spPr>
        <p:txBody>
          <a:bodyPr/>
          <a:lstStyle/>
          <a:p>
            <a:pPr marL="82296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Методы и приёмы коррекционно-развивающей работы при обучении детей, имеющих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задержку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психического развития 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 algn="ctr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EGE\Desktop\3kh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2664296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EGE\Desktop\kisspng-drawing-cartoon-learning-learning-5ac402c310b482.11846836152279520306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7"/>
            <a:ext cx="3456384" cy="274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38125"/>
            <a:ext cx="6686550" cy="8540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900" dirty="0">
                <a:latin typeface="Book Antiqua" panose="02040602050305030304" pitchFamily="18" charset="0"/>
              </a:rPr>
              <a:t> </a:t>
            </a:r>
            <a:r>
              <a:rPr lang="ru-RU" altLang="ru-RU" sz="2900" dirty="0" smtClean="0">
                <a:latin typeface="Book Antiqua" panose="02040602050305030304" pitchFamily="18" charset="0"/>
              </a:rPr>
              <a:t>   </a:t>
            </a:r>
            <a:r>
              <a:rPr lang="ru-RU" alt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Сниженная способность зрительно-двигательных координаций: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980728"/>
            <a:ext cx="7674056" cy="5267672"/>
          </a:xfrm>
        </p:spPr>
        <p:txBody>
          <a:bodyPr>
            <a:normAutofit/>
          </a:bodyPr>
          <a:lstStyle/>
          <a:p>
            <a:pPr marL="82296" indent="0" eaLnBrk="1" hangingPunct="1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 справляются с задачами на срисовывание графических изображений, особенно их последовательности; с трудом удерживают строчку при письме, чтении; как правило, имеют плохой почерк.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8244408" cy="491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5169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/>
              </a:rPr>
              <a:t>Развитие речевой активности</a:t>
            </a:r>
            <a:r>
              <a:rPr lang="ru-RU" sz="4000" dirty="0">
                <a:solidFill>
                  <a:srgbClr val="FF0000"/>
                </a:solidFill>
                <a:effectLst/>
              </a:rPr>
              <a:t/>
            </a:r>
            <a:br>
              <a:rPr lang="ru-RU" sz="4000" dirty="0">
                <a:solidFill>
                  <a:srgbClr val="FF0000"/>
                </a:solidFill>
                <a:effectLst/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- характерен </a:t>
            </a:r>
            <a:r>
              <a:rPr lang="ru-RU" sz="2000" b="1" dirty="0"/>
              <a:t>бедный словарный </a:t>
            </a:r>
            <a:r>
              <a:rPr lang="ru-RU" sz="2000" b="1" dirty="0" smtClean="0"/>
              <a:t>запас</a:t>
            </a:r>
          </a:p>
          <a:p>
            <a:r>
              <a:rPr lang="ru-RU" sz="2000" b="1" dirty="0" smtClean="0"/>
              <a:t>- нарушено звукопроизношение</a:t>
            </a:r>
          </a:p>
          <a:p>
            <a:r>
              <a:rPr lang="ru-RU" sz="2000" b="1" dirty="0" smtClean="0"/>
              <a:t>- небогато </a:t>
            </a:r>
            <a:r>
              <a:rPr lang="ru-RU" sz="2000" b="1" dirty="0"/>
              <a:t>сформирована лексико-грамматическая сторона </a:t>
            </a:r>
            <a:r>
              <a:rPr lang="ru-RU" sz="2000" b="1" dirty="0" smtClean="0"/>
              <a:t>речи</a:t>
            </a:r>
          </a:p>
          <a:p>
            <a:r>
              <a:rPr lang="ru-RU" sz="2000" b="1" dirty="0" smtClean="0"/>
              <a:t>- трудности в формировании связной речи</a:t>
            </a:r>
          </a:p>
          <a:p>
            <a:r>
              <a:rPr lang="ru-RU" sz="2000" b="1" dirty="0" smtClean="0"/>
              <a:t>- дефекты </a:t>
            </a:r>
            <a:r>
              <a:rPr lang="ru-RU" sz="2000" b="1" dirty="0"/>
              <a:t>артикуляционного </a:t>
            </a:r>
            <a:r>
              <a:rPr lang="ru-RU" sz="2000" b="1" dirty="0" smtClean="0"/>
              <a:t>аппарата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EGE\Desktop\RemorsefulSaneGalapagosalbatross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304256" cy="36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Упражнения для развития речи</a:t>
            </a:r>
          </a:p>
        </p:txBody>
      </p:sp>
      <p:pic>
        <p:nvPicPr>
          <p:cNvPr id="19459" name="Picture 6" descr="ск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95400"/>
            <a:ext cx="3672408" cy="530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скор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48" y="1286272"/>
            <a:ext cx="3880048" cy="508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5775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307"/>
            <a:ext cx="9144000" cy="6853675"/>
          </a:xfrm>
        </p:spPr>
      </p:pic>
    </p:spTree>
    <p:extLst>
      <p:ext uri="{BB962C8B-B14F-4D97-AF65-F5344CB8AC3E}">
        <p14:creationId xmlns:p14="http://schemas.microsoft.com/office/powerpoint/2010/main" val="33232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Примеры таблиц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56"/>
            <a:ext cx="9144000" cy="664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2553</TotalTime>
  <Words>422</Words>
  <Application>Microsoft Office PowerPoint</Application>
  <PresentationFormat>Экран (4:3)</PresentationFormat>
  <Paragraphs>76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Коррекционно-развивающая работа с детьми ЗПР   учителя-дефектолога Меньшиковой Л.В.   </vt:lpstr>
      <vt:lpstr>Презентация PowerPoint</vt:lpstr>
      <vt:lpstr>Презентация PowerPoint</vt:lpstr>
      <vt:lpstr>Презентация PowerPoint</vt:lpstr>
      <vt:lpstr>    Сниженная способность зрительно-двигательных координаций:</vt:lpstr>
      <vt:lpstr>Развитие речевой активности </vt:lpstr>
      <vt:lpstr>Упражнения для развития речи</vt:lpstr>
      <vt:lpstr>Презентация PowerPoint</vt:lpstr>
      <vt:lpstr>Презентация PowerPoint</vt:lpstr>
      <vt:lpstr>Презентация PowerPoint</vt:lpstr>
      <vt:lpstr>Части и целое. </vt:lpstr>
      <vt:lpstr>Исключение лишнего </vt:lpstr>
      <vt:lpstr>Узнайте предмет по описанию</vt:lpstr>
      <vt:lpstr>«Найди слова» </vt:lpstr>
      <vt:lpstr>«Найди слова» </vt:lpstr>
      <vt:lpstr>Развитие метематических способностей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 Сколько раз встречаются белые квадраты?  Сколько раз встречаются черные квадраты? </vt:lpstr>
      <vt:lpstr>Презентация PowerPoint</vt:lpstr>
      <vt:lpstr>Презентация PowerPoint</vt:lpstr>
      <vt:lpstr>Посчитай фигуры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с задержкой психического развития</dc:title>
  <dc:creator>RePack by Diakov</dc:creator>
  <cp:lastModifiedBy>EGE</cp:lastModifiedBy>
  <cp:revision>175</cp:revision>
  <dcterms:created xsi:type="dcterms:W3CDTF">2014-10-19T17:23:40Z</dcterms:created>
  <dcterms:modified xsi:type="dcterms:W3CDTF">2019-12-30T11:21:49Z</dcterms:modified>
</cp:coreProperties>
</file>