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4" name="Рисунок 83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84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0" name="Рисунок 169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170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3" name="Рисунок 212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  <p:pic>
        <p:nvPicPr>
          <p:cNvPr id="214" name="Рисунок 213"/>
          <p:cNvPicPr/>
          <p:nvPr/>
        </p:nvPicPr>
        <p:blipFill>
          <a:blip r:embed="rId2"/>
          <a:stretch/>
        </p:blipFill>
        <p:spPr>
          <a:xfrm>
            <a:off x="304560" y="2290320"/>
            <a:ext cx="4190760" cy="33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1320-6A09-4FFB-B061-8A337E639B19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D9C2-E3F4-4264-A245-AF684387D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5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6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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70000"/>
              <a:buFont typeface="Wingdings 2" charset="2"/>
              <a:buChar char=""/>
            </a:pPr>
            <a:r>
              <a:rPr lang="ru-RU" sz="2400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 2" charset="2"/>
              <a:buChar char=""/>
            </a:pPr>
            <a:r>
              <a:rPr lang="ru-RU" sz="2000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0000"/>
              <a:buFont typeface="Wingdings 2" charset="2"/>
              <a:buChar char=""/>
            </a:pPr>
            <a:r>
              <a:rPr lang="ru-RU" sz="2000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7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5B154D1-AD5B-4DC3-B13E-50FA780AEC9F}" type="slidenum">
              <a:rPr lang="ru-RU" sz="1200" strike="noStrike">
                <a:solidFill>
                  <a:srgbClr val="D38E28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8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301680" y="457200"/>
            <a:ext cx="8686440" cy="840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91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92" name="PlaceHolder 7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C4AA99C-D09A-4EC7-B8D1-4098D96134EC}" type="slidenum">
              <a:rPr lang="ru-RU" sz="1200" strike="noStrike">
                <a:solidFill>
                  <a:srgbClr val="D38E28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3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9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30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31" name="Line 4"/>
          <p:cNvSpPr/>
          <p:nvPr/>
        </p:nvSpPr>
        <p:spPr>
          <a:xfrm>
            <a:off x="514080" y="584892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32" name="PlaceHolder 5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7840" cy="520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/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57200" y="609480"/>
            <a:ext cx="3007800" cy="48002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1400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400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400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400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400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400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3575160" y="609480"/>
            <a:ext cx="5339880" cy="48002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3200" strike="noStrike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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70000"/>
              <a:buFont typeface="Wingdings 2" charset="2"/>
              <a:buChar char=""/>
            </a:pPr>
            <a:r>
              <a:rPr lang="ru-RU" sz="2400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 2" charset="2"/>
              <a:buChar char=""/>
            </a:pPr>
            <a:r>
              <a:rPr lang="ru-RU" sz="2000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0000"/>
              <a:buFont typeface="Wingdings 2" charset="2"/>
              <a:buChar char=""/>
            </a:pPr>
            <a:r>
              <a:rPr lang="ru-RU" sz="2000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135" name="PlaceHolder 8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36" name="PlaceHolder 9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37" name="PlaceHolder 10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B50468F6-AD96-42FD-9203-D979289F07F8}" type="slidenum">
              <a:rPr lang="ru-RU" sz="1200" strike="noStrike">
                <a:solidFill>
                  <a:srgbClr val="D38E28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73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74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301680" y="457200"/>
            <a:ext cx="8686440" cy="840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"/>
            </a:pPr>
            <a:r>
              <a:rPr lang="ru-RU" sz="2400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70000"/>
              <a:buFont typeface="Wingdings 2" charset="2"/>
              <a:buChar char=""/>
            </a:pPr>
            <a:r>
              <a:rPr lang="ru-RU" sz="2000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 2" charset="2"/>
              <a:buChar char=""/>
            </a:pPr>
            <a:r>
              <a:rPr lang="ru-RU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0000"/>
              <a:buFont typeface="Wingdings 2" charset="2"/>
              <a:buChar char=""/>
            </a:pPr>
            <a:r>
              <a:rPr lang="ru-RU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343040" cy="47239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2800" strike="noStrike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"/>
            </a:pPr>
            <a:r>
              <a:rPr lang="ru-RU" sz="2400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70000"/>
              <a:buFont typeface="Wingdings 2" charset="2"/>
              <a:buChar char=""/>
            </a:pPr>
            <a:r>
              <a:rPr lang="ru-RU" sz="2000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 2" charset="2"/>
              <a:buChar char=""/>
            </a:pPr>
            <a:r>
              <a:rPr lang="ru-RU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0000"/>
              <a:buFont typeface="Wingdings 2" charset="2"/>
              <a:buChar char=""/>
            </a:pPr>
            <a:r>
              <a:rPr lang="ru-RU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178" name="PlaceHolder 7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79" name="PlaceHolder 8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80" name="PlaceHolder 9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2F61FF56-95DA-43F5-BEB4-77875C62C3CC}" type="slidenum">
              <a:rPr lang="ru-RU" sz="1200" strike="noStrike">
                <a:solidFill>
                  <a:srgbClr val="D38E28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523880" y="152280"/>
            <a:ext cx="586692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Исследовательский проект:</a:t>
            </a:r>
            <a:endParaRPr/>
          </a:p>
        </p:txBody>
      </p:sp>
      <p:sp>
        <p:nvSpPr>
          <p:cNvPr id="216" name="CustomShape 2"/>
          <p:cNvSpPr/>
          <p:nvPr/>
        </p:nvSpPr>
        <p:spPr>
          <a:xfrm>
            <a:off x="838080" y="4724280"/>
            <a:ext cx="7805886" cy="1133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Выполнила </a:t>
            </a:r>
            <a:r>
              <a:rPr lang="ru-RU" sz="2000" strike="noStrike" dirty="0" smtClean="0">
                <a:solidFill>
                  <a:srgbClr val="0066CC"/>
                </a:solidFill>
                <a:latin typeface="Impact"/>
              </a:rPr>
              <a:t>: </a:t>
            </a:r>
            <a:r>
              <a:rPr lang="ru-RU" sz="2000" strike="noStrike" dirty="0" err="1" smtClean="0">
                <a:solidFill>
                  <a:srgbClr val="0066CC"/>
                </a:solidFill>
                <a:latin typeface="Impact"/>
              </a:rPr>
              <a:t>Войнова</a:t>
            </a:r>
            <a:r>
              <a:rPr lang="ru-RU" sz="2000" strike="noStrike" dirty="0" smtClean="0">
                <a:solidFill>
                  <a:srgbClr val="0066CC"/>
                </a:solidFill>
                <a:latin typeface="Impact"/>
              </a:rPr>
              <a:t> Ксения, ученица </a:t>
            </a: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2 "а" класса</a:t>
            </a:r>
            <a:r>
              <a:rPr lang="ru-RU" sz="2000" strike="noStrike" dirty="0" smtClean="0">
                <a:solidFill>
                  <a:srgbClr val="0066CC"/>
                </a:solidFill>
                <a:latin typeface="Impact"/>
              </a:rPr>
              <a:t>,</a:t>
            </a:r>
          </a:p>
          <a:p>
            <a:pPr algn="ctr"/>
            <a:r>
              <a:rPr lang="ru-RU" sz="2000" strike="noStrike" dirty="0" smtClean="0">
                <a:solidFill>
                  <a:srgbClr val="0066CC"/>
                </a:solidFill>
                <a:latin typeface="Impact"/>
              </a:rPr>
              <a:t> </a:t>
            </a: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МОУ </a:t>
            </a:r>
            <a:r>
              <a:rPr lang="ru-RU" sz="2000" strike="noStrike" dirty="0" smtClean="0">
                <a:solidFill>
                  <a:srgbClr val="0066CC"/>
                </a:solidFill>
                <a:latin typeface="Impact"/>
              </a:rPr>
              <a:t>«Гимназия </a:t>
            </a: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№ </a:t>
            </a:r>
            <a:r>
              <a:rPr lang="ru-RU" sz="2000" strike="noStrike" dirty="0" smtClean="0">
                <a:solidFill>
                  <a:srgbClr val="0066CC"/>
                </a:solidFill>
                <a:latin typeface="Impact"/>
              </a:rPr>
              <a:t>18»</a:t>
            </a:r>
            <a:r>
              <a:rPr lang="ru-RU" sz="2600" strike="noStrike" dirty="0" smtClean="0">
                <a:solidFill>
                  <a:srgbClr val="0066CC"/>
                </a:solidFill>
                <a:latin typeface="Impact"/>
              </a:rPr>
              <a:t>,</a:t>
            </a:r>
            <a:r>
              <a:rPr lang="ru-RU" strike="noStrike" dirty="0" smtClean="0">
                <a:solidFill>
                  <a:srgbClr val="0066CC"/>
                </a:solidFill>
                <a:latin typeface="Impact"/>
              </a:rPr>
              <a:t> г. Магнитогорска</a:t>
            </a:r>
            <a:r>
              <a:rPr lang="ru-RU" sz="2400" strike="noStrike" dirty="0" smtClean="0">
                <a:solidFill>
                  <a:srgbClr val="0066CC"/>
                </a:solidFill>
                <a:latin typeface="Impact"/>
              </a:rPr>
              <a:t>.</a:t>
            </a:r>
            <a:endParaRPr lang="ru-RU" dirty="0" smtClean="0"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17" name="CustomShape 3"/>
          <p:cNvSpPr/>
          <p:nvPr/>
        </p:nvSpPr>
        <p:spPr>
          <a:xfrm>
            <a:off x="1928794" y="5500702"/>
            <a:ext cx="626134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trike="noStrike" dirty="0" smtClean="0">
                <a:solidFill>
                  <a:srgbClr val="0066CC"/>
                </a:solidFill>
                <a:latin typeface="Impact"/>
              </a:rPr>
              <a:t>Руководитель: Конюхова Н.В.</a:t>
            </a:r>
            <a:endParaRPr sz="2000"/>
          </a:p>
        </p:txBody>
      </p:sp>
      <p:sp>
        <p:nvSpPr>
          <p:cNvPr id="218" name="CustomShape 4"/>
          <p:cNvSpPr/>
          <p:nvPr/>
        </p:nvSpPr>
        <p:spPr>
          <a:xfrm>
            <a:off x="1371600" y="838080"/>
            <a:ext cx="609552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"Пейте, дети, молоко - будете здоровы!"</a:t>
            </a:r>
            <a:endParaRPr/>
          </a:p>
        </p:txBody>
      </p:sp>
      <p:pic>
        <p:nvPicPr>
          <p:cNvPr id="219" name="Picture 7"/>
          <p:cNvPicPr/>
          <p:nvPr/>
        </p:nvPicPr>
        <p:blipFill>
          <a:blip r:embed="rId2"/>
          <a:stretch/>
        </p:blipFill>
        <p:spPr>
          <a:xfrm>
            <a:off x="1752480" y="1523880"/>
            <a:ext cx="5409720" cy="3047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066680" y="1447920"/>
            <a:ext cx="6857640" cy="20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Практическая работа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Содержимое 3"/>
          <p:cNvPicPr/>
          <p:nvPr/>
        </p:nvPicPr>
        <p:blipFill>
          <a:blip r:embed="rId2"/>
          <a:stretch/>
        </p:blipFill>
        <p:spPr>
          <a:xfrm>
            <a:off x="1295280" y="1219320"/>
            <a:ext cx="6629040" cy="4800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152280"/>
            <a:ext cx="8457840" cy="1384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0066CC"/>
                </a:solidFill>
                <a:latin typeface="Impact"/>
              </a:rPr>
              <a:t>В ходе своей исследовательской деятельности я попытаюсь получить из молока несколько молочных продуктов </a:t>
            </a:r>
            <a:endParaRPr/>
          </a:p>
        </p:txBody>
      </p:sp>
      <p:pic>
        <p:nvPicPr>
          <p:cNvPr id="245" name="Содержимое 5"/>
          <p:cNvPicPr/>
          <p:nvPr/>
        </p:nvPicPr>
        <p:blipFill>
          <a:blip r:embed="rId2"/>
          <a:stretch/>
        </p:blipFill>
        <p:spPr>
          <a:xfrm>
            <a:off x="990720" y="1523880"/>
            <a:ext cx="7009920" cy="388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533520" y="304920"/>
            <a:ext cx="8076960" cy="12189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С помощью сепаратора из молока можно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    получить сразу два продукта</a:t>
            </a:r>
            <a:r>
              <a:rPr lang="ru-RU" sz="3200" strike="noStrike">
                <a:solidFill>
                  <a:srgbClr val="0066CC"/>
                </a:solidFill>
                <a:latin typeface="Franklin Gothic Book"/>
              </a:rPr>
              <a:t>.</a:t>
            </a:r>
            <a:endParaRPr/>
          </a:p>
        </p:txBody>
      </p:sp>
      <p:pic>
        <p:nvPicPr>
          <p:cNvPr id="247" name="Picture 5"/>
          <p:cNvPicPr/>
          <p:nvPr/>
        </p:nvPicPr>
        <p:blipFill>
          <a:blip r:embed="rId2"/>
          <a:stretch/>
        </p:blipFill>
        <p:spPr>
          <a:xfrm>
            <a:off x="1219320" y="1703520"/>
            <a:ext cx="6324120" cy="4925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990720" y="380880"/>
            <a:ext cx="7391160" cy="914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В сепаратор наливается парное молоко.</a:t>
            </a:r>
            <a:endParaRPr/>
          </a:p>
        </p:txBody>
      </p:sp>
      <p:pic>
        <p:nvPicPr>
          <p:cNvPr id="2050" name="Picture 2" descr="C:\Users\сергей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3622675" cy="454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990720" y="533520"/>
            <a:ext cx="7009920" cy="7617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Получаются сливки</a:t>
            </a:r>
            <a:endParaRPr/>
          </a:p>
        </p:txBody>
      </p:sp>
      <p:pic>
        <p:nvPicPr>
          <p:cNvPr id="251" name="Picture 4"/>
          <p:cNvPicPr/>
          <p:nvPr/>
        </p:nvPicPr>
        <p:blipFill>
          <a:blip r:embed="rId2"/>
          <a:stretch/>
        </p:blipFill>
        <p:spPr>
          <a:xfrm>
            <a:off x="1371600" y="1295280"/>
            <a:ext cx="5943240" cy="4800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838080" y="457200"/>
            <a:ext cx="7086240" cy="914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 И обезжиренное молоко (обрат)</a:t>
            </a:r>
            <a:endParaRPr/>
          </a:p>
        </p:txBody>
      </p:sp>
      <p:pic>
        <p:nvPicPr>
          <p:cNvPr id="253" name="Picture 4"/>
          <p:cNvPicPr/>
          <p:nvPr/>
        </p:nvPicPr>
        <p:blipFill>
          <a:blip r:embed="rId2"/>
          <a:stretch/>
        </p:blipFill>
        <p:spPr>
          <a:xfrm>
            <a:off x="2286000" y="1447920"/>
            <a:ext cx="4114440" cy="4800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066680" y="380880"/>
            <a:ext cx="7467120" cy="11426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Из обезжиренного молока можно получить ещё два продукта</a:t>
            </a:r>
            <a:endParaRPr/>
          </a:p>
        </p:txBody>
      </p:sp>
      <p:pic>
        <p:nvPicPr>
          <p:cNvPr id="3074" name="Picture 2" descr="C:\Users\сергей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3965575" cy="437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4"/>
          <p:cNvPicPr/>
          <p:nvPr/>
        </p:nvPicPr>
        <p:blipFill>
          <a:blip r:embed="rId2"/>
          <a:stretch/>
        </p:blipFill>
        <p:spPr>
          <a:xfrm>
            <a:off x="685800" y="1143000"/>
            <a:ext cx="3885840" cy="4723920"/>
          </a:xfrm>
          <a:prstGeom prst="rect">
            <a:avLst/>
          </a:prstGeom>
          <a:ln w="9360">
            <a:noFill/>
          </a:ln>
        </p:spPr>
      </p:pic>
      <p:pic>
        <p:nvPicPr>
          <p:cNvPr id="257" name="Picture 5"/>
          <p:cNvPicPr/>
          <p:nvPr/>
        </p:nvPicPr>
        <p:blipFill>
          <a:blip r:embed="rId3"/>
          <a:stretch/>
        </p:blipFill>
        <p:spPr>
          <a:xfrm>
            <a:off x="4495680" y="1143000"/>
            <a:ext cx="4038120" cy="4723920"/>
          </a:xfrm>
          <a:prstGeom prst="rect">
            <a:avLst/>
          </a:prstGeom>
          <a:ln w="9360"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990720" y="228600"/>
            <a:ext cx="7467120" cy="58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       Сыворотка                                 Творог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762120" y="380880"/>
            <a:ext cx="7391160" cy="914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Творог – вкусный и полезный продукт.</a:t>
            </a:r>
            <a:endParaRPr/>
          </a:p>
        </p:txBody>
      </p:sp>
      <p:pic>
        <p:nvPicPr>
          <p:cNvPr id="260" name="Picture 6"/>
          <p:cNvPicPr/>
          <p:nvPr/>
        </p:nvPicPr>
        <p:blipFill>
          <a:blip r:embed="rId2"/>
          <a:stretch/>
        </p:blipFill>
        <p:spPr>
          <a:xfrm>
            <a:off x="4786314" y="2786058"/>
            <a:ext cx="3580920" cy="2685600"/>
          </a:xfrm>
          <a:prstGeom prst="rect">
            <a:avLst/>
          </a:prstGeom>
          <a:ln w="9360">
            <a:noFill/>
          </a:ln>
        </p:spPr>
      </p:pic>
      <p:pic>
        <p:nvPicPr>
          <p:cNvPr id="262" name="Picture 8"/>
          <p:cNvPicPr/>
          <p:nvPr/>
        </p:nvPicPr>
        <p:blipFill>
          <a:blip r:embed="rId3"/>
          <a:stretch/>
        </p:blipFill>
        <p:spPr>
          <a:xfrm>
            <a:off x="642910" y="1428736"/>
            <a:ext cx="3714776" cy="2714644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228600" y="1143000"/>
            <a:ext cx="8762760" cy="289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strike="noStrike" dirty="0">
                <a:solidFill>
                  <a:srgbClr val="4E3B30"/>
                </a:solidFill>
                <a:latin typeface="Franklin Gothic Book"/>
              </a:rPr>
              <a:t>      Молоко – это слово всем знакомо. Все дети с самого раннего возраста знают вкус молока. О том, что молоко полезно, мы слышим от мам и бабушек, в детском саду от воспитателей, затем от учителей. При этих словах вспоминается детская песенка: «Пейте, дети, молоко! Будете здоровы!».Почему именно молоко используется в качестве дополнительного питания, а не соки, например? Этот вопрос я задала маме. Мама привела мне примеры о пользе молока для детей, рассказала о его целебных свойствах . В моём классе есть ученики, которые не пьют молоко. Мне захотелось в своем проекте рассказать одноклассникам о пользе и значимости молока в жизни человека, о богатом разнообразии молочных продуктов, чтобы изменить их мнение о продукте здорового питания.</a:t>
            </a:r>
            <a:endParaRPr b="1"/>
          </a:p>
        </p:txBody>
      </p:sp>
      <p:sp>
        <p:nvSpPr>
          <p:cNvPr id="221" name="CustomShape 2"/>
          <p:cNvSpPr/>
          <p:nvPr/>
        </p:nvSpPr>
        <p:spPr>
          <a:xfrm>
            <a:off x="2971800" y="304920"/>
            <a:ext cx="268560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Введение</a:t>
            </a:r>
            <a:endParaRPr/>
          </a:p>
        </p:txBody>
      </p:sp>
      <p:pic>
        <p:nvPicPr>
          <p:cNvPr id="222" name="Picture 5"/>
          <p:cNvPicPr/>
          <p:nvPr/>
        </p:nvPicPr>
        <p:blipFill>
          <a:blip r:embed="rId2"/>
          <a:stretch/>
        </p:blipFill>
        <p:spPr>
          <a:xfrm>
            <a:off x="2438280" y="4038480"/>
            <a:ext cx="4571640" cy="2590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1680" y="457200"/>
            <a:ext cx="8686440" cy="12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strike="noStrike" cap="all">
                <a:solidFill>
                  <a:srgbClr val="0066CC"/>
                </a:solidFill>
                <a:latin typeface="Impact"/>
              </a:rPr>
              <a:t>когда сливки загустеют, получается сметана.     </a:t>
            </a:r>
            <a:r>
              <a:rPr lang="ru-RU" sz="2800" strike="noStrike" cap="all">
                <a:solidFill>
                  <a:srgbClr val="4E3B30"/>
                </a:solidFill>
                <a:latin typeface="Impact"/>
              </a:rPr>
              <a:t>
</a:t>
            </a:r>
            <a:endParaRPr/>
          </a:p>
        </p:txBody>
      </p:sp>
      <p:pic>
        <p:nvPicPr>
          <p:cNvPr id="264" name="Содержимое 3"/>
          <p:cNvPicPr/>
          <p:nvPr/>
        </p:nvPicPr>
        <p:blipFill>
          <a:blip r:embed="rId2"/>
          <a:stretch/>
        </p:blipFill>
        <p:spPr>
          <a:xfrm>
            <a:off x="304920" y="1600200"/>
            <a:ext cx="4190760" cy="3580920"/>
          </a:xfrm>
          <a:prstGeom prst="rect">
            <a:avLst/>
          </a:prstGeom>
          <a:ln>
            <a:noFill/>
          </a:ln>
        </p:spPr>
      </p:pic>
      <p:pic>
        <p:nvPicPr>
          <p:cNvPr id="265" name="Содержимое 5"/>
          <p:cNvPicPr/>
          <p:nvPr/>
        </p:nvPicPr>
        <p:blipFill>
          <a:blip r:embed="rId3"/>
          <a:stretch/>
        </p:blipFill>
        <p:spPr>
          <a:xfrm>
            <a:off x="4572000" y="2217600"/>
            <a:ext cx="4419360" cy="395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533520" y="457200"/>
            <a:ext cx="7924320" cy="914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   Из сметаны я спахтала сливочное масло</a:t>
            </a:r>
            <a:endParaRPr/>
          </a:p>
        </p:txBody>
      </p:sp>
      <p:pic>
        <p:nvPicPr>
          <p:cNvPr id="268" name="Picture 6"/>
          <p:cNvPicPr/>
          <p:nvPr/>
        </p:nvPicPr>
        <p:blipFill>
          <a:blip r:embed="rId2"/>
          <a:stretch/>
        </p:blipFill>
        <p:spPr>
          <a:xfrm>
            <a:off x="2643174" y="1500174"/>
            <a:ext cx="4071966" cy="464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1857356" y="152280"/>
            <a:ext cx="7133644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strike="noStrike" cap="all" dirty="0">
                <a:solidFill>
                  <a:srgbClr val="0066CC"/>
                </a:solidFill>
                <a:latin typeface="Impact"/>
              </a:rPr>
              <a:t>В сливочном масле много полезных веществ</a:t>
            </a:r>
            <a:endParaRPr/>
          </a:p>
        </p:txBody>
      </p:sp>
      <p:pic>
        <p:nvPicPr>
          <p:cNvPr id="271" name="Picture 7"/>
          <p:cNvPicPr/>
          <p:nvPr/>
        </p:nvPicPr>
        <p:blipFill>
          <a:blip r:embed="rId2"/>
          <a:stretch/>
        </p:blipFill>
        <p:spPr>
          <a:xfrm>
            <a:off x="1928794" y="1714488"/>
            <a:ext cx="4929222" cy="3704716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301680" y="0"/>
            <a:ext cx="8686440" cy="129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strike="noStrike" cap="all">
                <a:solidFill>
                  <a:srgbClr val="0066CC"/>
                </a:solidFill>
                <a:latin typeface="Impact"/>
              </a:rPr>
              <a:t>Если молоко сквасить, получится кисломолочный продукт - простокваша</a:t>
            </a:r>
            <a:endParaRPr/>
          </a:p>
        </p:txBody>
      </p:sp>
      <p:pic>
        <p:nvPicPr>
          <p:cNvPr id="273" name="Содержимое 4"/>
          <p:cNvPicPr/>
          <p:nvPr/>
        </p:nvPicPr>
        <p:blipFill>
          <a:blip r:embed="rId2"/>
          <a:stretch/>
        </p:blipFill>
        <p:spPr>
          <a:xfrm>
            <a:off x="304920" y="1600200"/>
            <a:ext cx="4190760" cy="3276360"/>
          </a:xfrm>
          <a:prstGeom prst="rect">
            <a:avLst/>
          </a:prstGeom>
          <a:ln>
            <a:noFill/>
          </a:ln>
        </p:spPr>
      </p:pic>
      <p:pic>
        <p:nvPicPr>
          <p:cNvPr id="274" name="Содержимое 5"/>
          <p:cNvPicPr/>
          <p:nvPr/>
        </p:nvPicPr>
        <p:blipFill>
          <a:blip r:embed="rId3"/>
          <a:stretch/>
        </p:blipFill>
        <p:spPr>
          <a:xfrm>
            <a:off x="4495680" y="2666880"/>
            <a:ext cx="4495320" cy="35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04920" y="0"/>
            <a:ext cx="86101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strike="noStrike" cap="all">
                <a:solidFill>
                  <a:srgbClr val="0066CC"/>
                </a:solidFill>
                <a:latin typeface="Impact"/>
              </a:rPr>
              <a:t>И конечно же я сварила всеми любимую сгущёнку</a:t>
            </a:r>
            <a:endParaRPr/>
          </a:p>
        </p:txBody>
      </p:sp>
      <p:pic>
        <p:nvPicPr>
          <p:cNvPr id="278" name="Picture 3"/>
          <p:cNvPicPr/>
          <p:nvPr/>
        </p:nvPicPr>
        <p:blipFill>
          <a:blip r:embed="rId2"/>
          <a:stretch/>
        </p:blipFill>
        <p:spPr>
          <a:xfrm>
            <a:off x="4714876" y="3886200"/>
            <a:ext cx="3819284" cy="2743560"/>
          </a:xfrm>
          <a:prstGeom prst="rect">
            <a:avLst/>
          </a:prstGeom>
          <a:ln>
            <a:noFill/>
          </a:ln>
        </p:spPr>
      </p:pic>
      <p:pic>
        <p:nvPicPr>
          <p:cNvPr id="4098" name="Picture 2" descr="C:\Users\сергей\Pictures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35719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304920" y="2133720"/>
            <a:ext cx="8686440" cy="281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200" b="1" strike="noStrike" dirty="0">
                <a:solidFill>
                  <a:srgbClr val="4E3B30"/>
                </a:solidFill>
                <a:latin typeface="Franklin Gothic Book"/>
              </a:rPr>
              <a:t>   Я узнала много нового о молоке. </a:t>
            </a:r>
            <a:endParaRPr lang="ru-RU" sz="3200" b="1" strike="noStrike" dirty="0" smtClean="0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90000"/>
              </a:lnSpc>
            </a:pPr>
            <a:r>
              <a:rPr lang="ru-RU" sz="3200" b="1" strike="noStrike" dirty="0" smtClean="0">
                <a:solidFill>
                  <a:srgbClr val="4E3B30"/>
                </a:solidFill>
                <a:latin typeface="Franklin Gothic Book"/>
              </a:rPr>
              <a:t>На </a:t>
            </a:r>
            <a:r>
              <a:rPr lang="ru-RU" sz="3200" b="1" strike="noStrike" dirty="0">
                <a:solidFill>
                  <a:srgbClr val="4E3B30"/>
                </a:solidFill>
                <a:latin typeface="Franklin Gothic Book"/>
              </a:rPr>
              <a:t>собственных опытах увидела, как получаются новые молочные продукты</a:t>
            </a:r>
            <a:r>
              <a:rPr lang="ru-RU" sz="3200" b="1" strike="noStrike" dirty="0" smtClean="0">
                <a:solidFill>
                  <a:srgbClr val="4E3B30"/>
                </a:solidFill>
                <a:latin typeface="Franklin Gothic Book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ru-RU" sz="3200" b="1" strike="noStrike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ru-RU" sz="3200" b="1" strike="noStrike" dirty="0">
                <a:solidFill>
                  <a:srgbClr val="4E3B30"/>
                </a:solidFill>
                <a:latin typeface="Franklin Gothic Book"/>
              </a:rPr>
              <a:t>А главное: дети пьют молоко и оно им нравится! </a:t>
            </a:r>
            <a:r>
              <a:rPr lang="ru-RU" sz="3200" b="1" strike="noStrike" dirty="0" smtClean="0">
                <a:solidFill>
                  <a:srgbClr val="4E3B30"/>
                </a:solidFill>
                <a:latin typeface="Franklin Gothic Book"/>
              </a:rPr>
              <a:t>Гипотеза </a:t>
            </a:r>
            <a:r>
              <a:rPr lang="ru-RU" sz="3200" b="1" strike="noStrike" dirty="0">
                <a:solidFill>
                  <a:srgbClr val="4E3B30"/>
                </a:solidFill>
                <a:latin typeface="Franklin Gothic Book"/>
              </a:rPr>
              <a:t>подтвердилась! </a:t>
            </a:r>
            <a:endParaRPr b="1"/>
          </a:p>
        </p:txBody>
      </p:sp>
      <p:sp>
        <p:nvSpPr>
          <p:cNvPr id="280" name="CustomShape 2"/>
          <p:cNvSpPr/>
          <p:nvPr/>
        </p:nvSpPr>
        <p:spPr>
          <a:xfrm>
            <a:off x="1371600" y="380880"/>
            <a:ext cx="6248160" cy="9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66CC"/>
                </a:solidFill>
                <a:latin typeface="Impact"/>
              </a:rPr>
              <a:t>Вывод: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28596" y="1000108"/>
            <a:ext cx="3962160" cy="46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Молоко полезно очень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И для взрослых и ребят.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Кашу, йогурт и сметану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Большой ложкою едят.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В молоке полезных много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витаминов и веществ.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Пейте молоко парное, чтобы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кариес исчез.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Чтобы кости были крепки, не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болела голова.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Настроение чтобы было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превесёлое всегда. 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Шлет привет вам всем корова: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-Пейте, дети, молоко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0066CC"/>
                </a:solidFill>
                <a:latin typeface="Impact"/>
              </a:rPr>
              <a:t>     Будете здоровы!</a:t>
            </a:r>
            <a:endParaRPr/>
          </a:p>
        </p:txBody>
      </p:sp>
      <p:pic>
        <p:nvPicPr>
          <p:cNvPr id="1026" name="Picture 2" descr="C:\Users\сергей\Pictures\молоко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4585511" cy="3354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SzPct val="70000"/>
              <a:buFont typeface="Wingdings 2" charset="2"/>
              <a:buChar char=""/>
            </a:pPr>
            <a:r>
              <a:rPr lang="ru-RU" sz="2400" u="sng" strike="noStrike" dirty="0">
                <a:solidFill>
                  <a:srgbClr val="0070C0"/>
                </a:solidFill>
                <a:latin typeface="Franklin Gothic Demi" pitchFamily="34" charset="0"/>
              </a:rPr>
              <a:t>Объект моего исследования:</a:t>
            </a:r>
            <a:r>
              <a:rPr lang="ru-RU" sz="2400" strike="noStrike" dirty="0">
                <a:solidFill>
                  <a:srgbClr val="0070C0"/>
                </a:solidFill>
                <a:latin typeface="Franklin Gothic Demi" pitchFamily="34" charset="0"/>
              </a:rPr>
              <a:t> </a:t>
            </a: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Молоко.</a:t>
            </a:r>
            <a:endParaRPr>
              <a:latin typeface="Franklin Gothic Demi" pitchFamily="34" charset="0"/>
            </a:endParaRPr>
          </a:p>
          <a:p>
            <a:pPr>
              <a:lnSpc>
                <a:spcPct val="90000"/>
              </a:lnSpc>
              <a:buSzPct val="70000"/>
              <a:buFont typeface="Wingdings 2" charset="2"/>
              <a:buChar char=""/>
            </a:pPr>
            <a:r>
              <a:rPr lang="ru-RU" sz="2400" u="sng" strike="noStrike" dirty="0">
                <a:solidFill>
                  <a:srgbClr val="0070C0"/>
                </a:solidFill>
                <a:latin typeface="Franklin Gothic Demi" pitchFamily="34" charset="0"/>
              </a:rPr>
              <a:t>Цель проекта:</a:t>
            </a:r>
            <a:r>
              <a:rPr lang="ru-RU" sz="2400" strike="noStrike" dirty="0">
                <a:solidFill>
                  <a:srgbClr val="0070C0"/>
                </a:solidFill>
                <a:latin typeface="Franklin Gothic Demi" pitchFamily="34" charset="0"/>
              </a:rPr>
              <a:t> </a:t>
            </a: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Обогатить знания о молоке, как о ценном и полезном продукте для роста детского организма.</a:t>
            </a:r>
            <a:endParaRPr>
              <a:latin typeface="Franklin Gothic Demi" pitchFamily="34" charset="0"/>
            </a:endParaRPr>
          </a:p>
          <a:p>
            <a:pPr>
              <a:lnSpc>
                <a:spcPct val="90000"/>
              </a:lnSpc>
              <a:buSzPct val="70000"/>
              <a:buFont typeface="Wingdings 2" charset="2"/>
              <a:buChar char=""/>
            </a:pPr>
            <a:r>
              <a:rPr lang="ru-RU" sz="2400" u="sng" strike="noStrike" dirty="0">
                <a:solidFill>
                  <a:srgbClr val="4E3B30"/>
                </a:solidFill>
                <a:latin typeface="Franklin Gothic Demi" pitchFamily="34" charset="0"/>
              </a:rPr>
              <a:t> </a:t>
            </a:r>
            <a:r>
              <a:rPr lang="ru-RU" sz="2400" u="sng" strike="noStrike" dirty="0">
                <a:solidFill>
                  <a:srgbClr val="0070C0"/>
                </a:solidFill>
                <a:latin typeface="Franklin Gothic Demi" pitchFamily="34" charset="0"/>
              </a:rPr>
              <a:t>Гипотеза:</a:t>
            </a:r>
            <a:r>
              <a:rPr lang="ru-RU" sz="2400" strike="noStrike" dirty="0">
                <a:solidFill>
                  <a:srgbClr val="0070C0"/>
                </a:solidFill>
                <a:latin typeface="Franklin Gothic Demi" pitchFamily="34" charset="0"/>
              </a:rPr>
              <a:t> </a:t>
            </a: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Если я узнаю больше о ценности молока и молочных продуктов через собственную исследовательскую деятельность, то пойму ли, что молоко – ценный продукт питания для моего организма? И появится ли у меня желание употреблять его в пищу?</a:t>
            </a:r>
            <a:endParaRPr>
              <a:latin typeface="Franklin Gothic Demi" pitchFamily="34" charset="0"/>
            </a:endParaRPr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3048120" y="304920"/>
            <a:ext cx="251424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Цели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3200" strike="noStrike" dirty="0">
                <a:solidFill>
                  <a:srgbClr val="4E3B30"/>
                </a:solidFill>
                <a:latin typeface="Franklin Gothic Demi" pitchFamily="34" charset="0"/>
              </a:rPr>
              <a:t>Расширить представление  о молоке и молочных продуктах как обязательном компоненте ежедневного рациона;</a:t>
            </a:r>
            <a:endParaRPr>
              <a:latin typeface="Franklin Gothic Demi" pitchFamily="34" charset="0"/>
            </a:endParaRPr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3200" strike="noStrike" dirty="0">
                <a:solidFill>
                  <a:srgbClr val="4E3B30"/>
                </a:solidFill>
                <a:latin typeface="Franklin Gothic Demi" pitchFamily="34" charset="0"/>
              </a:rPr>
              <a:t>Формировать умения использовать имеющиеся знания на практике. </a:t>
            </a:r>
            <a:endParaRPr>
              <a:latin typeface="Franklin Gothic Demi" pitchFamily="34" charset="0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2590920" y="228600"/>
            <a:ext cx="403812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Задачи:</a:t>
            </a:r>
            <a:endParaRPr/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2214546" y="4429132"/>
            <a:ext cx="4143404" cy="215219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04920" y="1554120"/>
            <a:ext cx="8686440" cy="3246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trike="noStrike" dirty="0">
                <a:solidFill>
                  <a:srgbClr val="4E3B30"/>
                </a:solidFill>
                <a:latin typeface="Franklin Gothic Book"/>
              </a:rPr>
              <a:t>    </a:t>
            </a:r>
            <a:r>
              <a:rPr lang="ru-RU" sz="2800" b="1" strike="noStrike" dirty="0">
                <a:solidFill>
                  <a:srgbClr val="4E3B30"/>
                </a:solidFill>
                <a:latin typeface="Franklin Gothic Book"/>
              </a:rPr>
              <a:t>Обязательным и незаменимым продуктом детского питания является молоко. Молоко обладает высокой питательной ценностью и является одним из самых богатых витаминов, необходимых для формирования костей и зубов. К сожалению не все дети пьют молоко и едят блюда, приготовленные из молока и молочных продуктов. И поэтому моя цель: раскрыть ценные качества молока, его значимость для растущего организма. </a:t>
            </a:r>
            <a:endParaRPr b="1"/>
          </a:p>
        </p:txBody>
      </p:sp>
      <p:sp>
        <p:nvSpPr>
          <p:cNvPr id="228" name="CustomShape 2"/>
          <p:cNvSpPr/>
          <p:nvPr/>
        </p:nvSpPr>
        <p:spPr>
          <a:xfrm>
            <a:off x="1523880" y="228600"/>
            <a:ext cx="586692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Актуальность проекта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609480" y="1295280"/>
            <a:ext cx="8076960" cy="2971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Оказывается, что самое раннее упоминание о молоке находится в Библии. В ней есть много ссылок на молоко. Авель, сын Адама, пас овец и, вероятно, пил молоко. </a:t>
            </a:r>
            <a:endParaRPr sz="2400">
              <a:latin typeface="Franklin Gothic Demi" pitchFamily="34" charset="0"/>
            </a:endParaRPr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Из различных источников известно, что человек употребляет молоко в пищу около 10 000 лет. Его пили ещё в глубокой древности, об этом говорят найденные при раскопках в пещерах первобытных людей сосуды для молока.</a:t>
            </a:r>
            <a:endParaRPr sz="2400">
              <a:latin typeface="Franklin Gothic Demi" pitchFamily="34" charset="0"/>
            </a:endParaRPr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Коровы и быки были приручены очень давно. 2 тысячи лет назад коров доили стоя – высота животного позволяла это делать. Сначала люди использовали этих животных как рабочую силу, а потом уже распробовали их молоко.</a:t>
            </a:r>
            <a:endParaRPr sz="2400">
              <a:latin typeface="Franklin Gothic Dem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200" strike="noStrike" dirty="0">
                <a:solidFill>
                  <a:srgbClr val="4E3B30"/>
                </a:solidFill>
                <a:latin typeface="Franklin Gothic Book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1447920" y="228600"/>
            <a:ext cx="640044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Откуда взялось молоко?</a:t>
            </a:r>
            <a:endParaRPr/>
          </a:p>
        </p:txBody>
      </p:sp>
      <p:sp>
        <p:nvSpPr>
          <p:cNvPr id="231" name="TextShape 3"/>
          <p:cNvSpPr txBox="1"/>
          <p:nvPr/>
        </p:nvSpPr>
        <p:spPr>
          <a:xfrm rot="10800000">
            <a:off x="6705720" y="6019920"/>
            <a:ext cx="4343040" cy="129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304920" y="1523880"/>
            <a:ext cx="4571640" cy="46479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strike="noStrike" dirty="0">
                <a:solidFill>
                  <a:srgbClr val="4E3B30"/>
                </a:solidFill>
                <a:latin typeface="Franklin Gothic Book"/>
              </a:rPr>
              <a:t>   </a:t>
            </a:r>
            <a:r>
              <a:rPr lang="ru-RU" sz="2400" b="1" strike="noStrike" dirty="0">
                <a:solidFill>
                  <a:srgbClr val="4E3B30"/>
                </a:solidFill>
                <a:latin typeface="Franklin Gothic Book"/>
              </a:rPr>
              <a:t>Молоко – питательная жидкость, вырабатываемая молочными железами самок млекопитающих. Естественное предназначение молока — вскармливание детёнышей    (в том числе и у человека), которые ещё не способны переваривать другую </a:t>
            </a:r>
            <a:r>
              <a:rPr lang="ru-RU" sz="2400" b="1" strike="noStrike" dirty="0" smtClean="0">
                <a:solidFill>
                  <a:srgbClr val="4E3B30"/>
                </a:solidFill>
                <a:latin typeface="Franklin Gothic Book"/>
              </a:rPr>
              <a:t>пищу.</a:t>
            </a:r>
            <a:endParaRPr b="1"/>
          </a:p>
        </p:txBody>
      </p:sp>
      <p:sp>
        <p:nvSpPr>
          <p:cNvPr id="234" name="CustomShape 2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"/>
          <p:cNvSpPr/>
          <p:nvPr/>
        </p:nvSpPr>
        <p:spPr>
          <a:xfrm>
            <a:off x="1295280" y="228600"/>
            <a:ext cx="66290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Что такое молоко?</a:t>
            </a:r>
            <a:endParaRPr/>
          </a:p>
        </p:txBody>
      </p:sp>
      <p:pic>
        <p:nvPicPr>
          <p:cNvPr id="236" name="Picture 7"/>
          <p:cNvPicPr/>
          <p:nvPr/>
        </p:nvPicPr>
        <p:blipFill>
          <a:blip r:embed="rId2"/>
          <a:stretch/>
        </p:blipFill>
        <p:spPr>
          <a:xfrm>
            <a:off x="4952880" y="1676520"/>
            <a:ext cx="3809520" cy="4419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80880" y="1295280"/>
            <a:ext cx="8152920" cy="2514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trike="noStrike" dirty="0">
                <a:solidFill>
                  <a:srgbClr val="4E3B30"/>
                </a:solidFill>
                <a:latin typeface="Franklin Gothic Book"/>
              </a:rPr>
              <a:t>     Первой пищей, которую человек получает с момента своего рождения, является материнское молоко. Благодаря материнскому молоку младенцы в первые месяцы жизни нормально растут и развиваются. Этот факт служит прекрасным доказательством того, что молоко является полноценным и незаменимым продуктом питания. Молоко превращает беспомощного львенка в мощного зверя. </a:t>
            </a:r>
            <a:endParaRPr b="1"/>
          </a:p>
        </p:txBody>
      </p:sp>
      <p:sp>
        <p:nvSpPr>
          <p:cNvPr id="238" name="CustomShape 2"/>
          <p:cNvSpPr/>
          <p:nvPr/>
        </p:nvSpPr>
        <p:spPr>
          <a:xfrm>
            <a:off x="1066680" y="152280"/>
            <a:ext cx="700992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0066CC"/>
                </a:solidFill>
                <a:latin typeface="Impact"/>
              </a:rPr>
              <a:t>Чем ценно молоко для человека?</a:t>
            </a:r>
            <a:endParaRPr/>
          </a:p>
        </p:txBody>
      </p:sp>
      <p:pic>
        <p:nvPicPr>
          <p:cNvPr id="239" name="Picture 8"/>
          <p:cNvPicPr/>
          <p:nvPr/>
        </p:nvPicPr>
        <p:blipFill>
          <a:blip r:embed="rId2"/>
          <a:stretch/>
        </p:blipFill>
        <p:spPr>
          <a:xfrm>
            <a:off x="2209680" y="3886200"/>
            <a:ext cx="4647960" cy="2742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304920" y="1554120"/>
            <a:ext cx="8457840" cy="3398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buSzPct val="70000"/>
              <a:buFont typeface="Wingdings" charset="2"/>
              <a:buAutoNum type="arabicPeriod"/>
            </a:pP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В одном стакане молока содержится столько необходимого нам кальция, сколько его в 7 сардинах или в 3-х стаканах арахиса, или в 4-х стаканах черной фасоли. </a:t>
            </a:r>
            <a:endParaRPr>
              <a:latin typeface="Franklin Gothic Demi" pitchFamily="34" charset="0"/>
            </a:endParaRPr>
          </a:p>
          <a:p>
            <a:pPr>
              <a:lnSpc>
                <a:spcPct val="80000"/>
              </a:lnSpc>
              <a:buSzPct val="70000"/>
              <a:buFont typeface="Wingdings" charset="2"/>
              <a:buAutoNum type="arabicPeriod"/>
            </a:pP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Самые красивые женщины мира использовали молоко, чтобы сохранить свою красоту и молодость на долгие годы: царица Египта Клеопатра ежедневно принимала молочные ванны.</a:t>
            </a:r>
            <a:endParaRPr>
              <a:latin typeface="Franklin Gothic Demi" pitchFamily="34" charset="0"/>
            </a:endParaRPr>
          </a:p>
          <a:p>
            <a:pPr>
              <a:lnSpc>
                <a:spcPct val="80000"/>
              </a:lnSpc>
              <a:buSzPct val="70000"/>
              <a:buFont typeface="Wingdings" charset="2"/>
              <a:buAutoNum type="arabicPeriod"/>
            </a:pP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 За день корова дает 160 стаканов молока. </a:t>
            </a:r>
            <a:endParaRPr>
              <a:latin typeface="Franklin Gothic Demi" pitchFamily="34" charset="0"/>
            </a:endParaRPr>
          </a:p>
          <a:p>
            <a:pPr>
              <a:lnSpc>
                <a:spcPct val="80000"/>
              </a:lnSpc>
              <a:buSzPct val="70000"/>
              <a:buFont typeface="Wingdings" charset="2"/>
              <a:buAutoNum type="arabicPeriod"/>
            </a:pPr>
            <a:r>
              <a:rPr lang="ru-RU" sz="2400" strike="noStrike" dirty="0">
                <a:solidFill>
                  <a:srgbClr val="4E3B30"/>
                </a:solidFill>
                <a:latin typeface="Franklin Gothic Demi" pitchFamily="34" charset="0"/>
              </a:rPr>
              <a:t>Гиппократ исцелил множество пациентов от чахотки с помощью козьего молока. </a:t>
            </a:r>
            <a:endParaRPr>
              <a:latin typeface="Franklin Gothic Demi" pitchFamily="34" charset="0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1371600" y="152280"/>
            <a:ext cx="647676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>
                <a:solidFill>
                  <a:srgbClr val="0066CC"/>
                </a:solidFill>
                <a:latin typeface="Impact"/>
              </a:rPr>
              <a:t>Интересные факты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611</TotalTime>
  <Words>728</Words>
  <Application>LibreOffice/4.4.2.2$Windows_x86 LibreOffice_project/c4c7d32d0d49397cad38d62472b0bc8acff48dd6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Тема Office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Toshiba-User</cp:lastModifiedBy>
  <cp:revision>58</cp:revision>
  <cp:lastPrinted>1601-01-01T00:00:00Z</cp:lastPrinted>
  <dcterms:created xsi:type="dcterms:W3CDTF">1601-01-01T00:00:00Z</dcterms:created>
  <dcterms:modified xsi:type="dcterms:W3CDTF">2019-03-27T16:57:24Z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  <property fmtid="{D5CDD505-2E9C-101B-9397-08002B2CF9AE}" pid="12" name="Version">
    <vt:i4>1</vt:i4>
  </property>
</Properties>
</file>