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5"/>
  </p:notesMasterIdLst>
  <p:sldIdLst>
    <p:sldId id="271" r:id="rId2"/>
    <p:sldId id="262" r:id="rId3"/>
    <p:sldId id="266" r:id="rId4"/>
    <p:sldId id="263" r:id="rId5"/>
    <p:sldId id="264" r:id="rId6"/>
    <p:sldId id="265" r:id="rId7"/>
    <p:sldId id="267" r:id="rId8"/>
    <p:sldId id="268" r:id="rId9"/>
    <p:sldId id="270" r:id="rId10"/>
    <p:sldId id="269" r:id="rId11"/>
    <p:sldId id="272" r:id="rId12"/>
    <p:sldId id="273" r:id="rId13"/>
    <p:sldId id="274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03F8A5-842B-4BD8-BEA2-240C405F3E5D}" type="datetimeFigureOut">
              <a:rPr lang="ru-RU" smtClean="0"/>
              <a:pPr/>
              <a:t>30.10.2018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A6099B-141F-4D77-9350-4B0B2F59A5B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7914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A6099B-141F-4D77-9350-4B0B2F59A5B3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5239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7D489B21-A95A-4724-88C7-E32A5B447577}" type="datetimeFigureOut">
              <a:rPr lang="ru-RU" smtClean="0"/>
              <a:pPr>
                <a:defRPr/>
              </a:pPr>
              <a:t>30.10.2018</a:t>
            </a:fld>
            <a:endParaRPr lang="ru-RU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5EF8F7C-364E-4A38-93C2-984AC6393EC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C2FC227-C42B-4E6E-99C6-060B28FFE000}" type="datetimeFigureOut">
              <a:rPr lang="ru-RU" smtClean="0"/>
              <a:pPr>
                <a:defRPr/>
              </a:pPr>
              <a:t>30.10.2018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B137C4C-3782-4982-A3DA-5B135A899E5D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pPr>
              <a:defRPr/>
            </a:pPr>
            <a:fld id="{3B4DD635-00B1-4C05-866B-6054FBCD8988}" type="datetimeFigureOut">
              <a:rPr lang="ru-RU" smtClean="0"/>
              <a:pPr>
                <a:defRPr/>
              </a:pPr>
              <a:t>30.10.2018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E436B172-1767-4D28-9D6F-17D89DFD778D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4B0249F-6104-48D7-8F82-36FD63C53FA1}" type="datetimeFigureOut">
              <a:rPr lang="ru-RU" smtClean="0"/>
              <a:pPr>
                <a:defRPr/>
              </a:pPr>
              <a:t>30.10.2018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5E447C6-DE28-426C-9822-D1510B0C5AB5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DCA49073-9A40-4E82-9051-5C5A6ADF6AC7}" type="datetimeFigureOut">
              <a:rPr lang="ru-RU" smtClean="0"/>
              <a:pPr>
                <a:defRPr/>
              </a:pPr>
              <a:t>30.10.2018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pPr>
              <a:defRPr/>
            </a:pPr>
            <a:fld id="{5485AF08-2023-471A-B84C-BD1BB387B5F0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067C7D2-BE9C-4A15-B1C5-6557F5AB2B9B}" type="datetimeFigureOut">
              <a:rPr lang="ru-RU" smtClean="0"/>
              <a:pPr>
                <a:defRPr/>
              </a:pPr>
              <a:t>30.10.2018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4FE04CE-0F50-48E4-9B39-9F5D92AFB3C5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A011B96-6CDE-49B5-B0FE-405B660D1FF2}" type="datetimeFigureOut">
              <a:rPr lang="ru-RU" smtClean="0"/>
              <a:pPr>
                <a:defRPr/>
              </a:pPr>
              <a:t>30.10.2018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8E06E22-0428-41E5-A029-7E30B3747EFD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76B9FBB-811E-4562-8645-6115F9C8D26B}" type="datetimeFigureOut">
              <a:rPr lang="ru-RU" smtClean="0"/>
              <a:pPr>
                <a:defRPr/>
              </a:pPr>
              <a:t>30.10.2018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4D7D031-0270-4F58-B251-5A50D9D5CEE7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2584D501-6936-49E0-8EC0-12CB0C0CCDCB}" type="datetimeFigureOut">
              <a:rPr lang="ru-RU" smtClean="0"/>
              <a:pPr>
                <a:defRPr/>
              </a:pPr>
              <a:t>30.10.2018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5CD8B6A-AFBF-4782-BB12-BF5F54FA3F99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865CEDE-6295-4FCB-880C-17F6C399B484}" type="datetimeFigureOut">
              <a:rPr lang="ru-RU" smtClean="0"/>
              <a:pPr>
                <a:defRPr/>
              </a:pPr>
              <a:t>30.10.2018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758A50D-F618-4EF5-BE86-E1441D0BB1B1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16532F-D90C-499A-B053-83695DB5A2FA}" type="datetimeFigureOut">
              <a:rPr lang="ru-RU" smtClean="0"/>
              <a:pPr>
                <a:defRPr/>
              </a:pPr>
              <a:t>30.10.2018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A26EF06-85C7-4B2C-93F1-928F06167380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9133F491-7FCF-4C0B-A308-15E67220A184}" type="datetimeFigureOut">
              <a:rPr lang="ru-RU" smtClean="0"/>
              <a:pPr>
                <a:defRPr/>
              </a:pPr>
              <a:t>30.10.2018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4FB6EBDD-A957-4D35-81BD-7892502B53B7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764704"/>
            <a:ext cx="7488832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/>
              <a:t>«</a:t>
            </a:r>
            <a:r>
              <a:rPr lang="ru-RU" sz="4400" dirty="0"/>
              <a:t>З</a:t>
            </a:r>
            <a:r>
              <a:rPr lang="ru-RU" sz="4400" dirty="0" smtClean="0"/>
              <a:t>ажгутся </a:t>
            </a:r>
            <a:r>
              <a:rPr lang="ru-RU" sz="4400" dirty="0"/>
              <a:t>глаза слушающего о глаза </a:t>
            </a:r>
            <a:r>
              <a:rPr lang="ru-RU" sz="4400" dirty="0" smtClean="0"/>
              <a:t>говорящего». </a:t>
            </a:r>
          </a:p>
          <a:p>
            <a:r>
              <a:rPr lang="ru-RU" sz="4400" dirty="0"/>
              <a:t> </a:t>
            </a:r>
            <a:r>
              <a:rPr lang="ru-RU" sz="4400" dirty="0" smtClean="0"/>
              <a:t>                                       </a:t>
            </a:r>
            <a:r>
              <a:rPr lang="ru-RU" sz="4400" dirty="0"/>
              <a:t>Цицерон</a:t>
            </a:r>
          </a:p>
          <a:p>
            <a:r>
              <a:rPr lang="ru-RU" sz="4400" dirty="0" smtClean="0"/>
              <a:t>                    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0752459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16632"/>
            <a:ext cx="849694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/>
              <a:t>В работе над кластерами необходимо соблюдать следующие </a:t>
            </a:r>
            <a:r>
              <a:rPr lang="ru-RU" sz="3600" dirty="0">
                <a:solidFill>
                  <a:srgbClr val="FF0000"/>
                </a:solidFill>
              </a:rPr>
              <a:t>правила</a:t>
            </a:r>
            <a:r>
              <a:rPr lang="ru-RU" sz="3600" dirty="0"/>
              <a:t>: </a:t>
            </a:r>
            <a:br>
              <a:rPr lang="ru-RU" sz="3600" dirty="0"/>
            </a:br>
            <a:r>
              <a:rPr lang="ru-RU" sz="3600" dirty="0"/>
              <a:t>- не бояться записывать все, что приходит на ум; </a:t>
            </a:r>
            <a:br>
              <a:rPr lang="ru-RU" sz="3600" dirty="0"/>
            </a:br>
            <a:r>
              <a:rPr lang="ru-RU" sz="3600" dirty="0"/>
              <a:t>- дать волю воображению и интуиции; </a:t>
            </a:r>
            <a:br>
              <a:rPr lang="ru-RU" sz="3600" dirty="0"/>
            </a:br>
            <a:r>
              <a:rPr lang="ru-RU" sz="3600" dirty="0"/>
              <a:t>- продолжать работу, пока не кончится время или идеи не иссякнут; </a:t>
            </a:r>
            <a:br>
              <a:rPr lang="ru-RU" sz="3600" dirty="0"/>
            </a:br>
            <a:r>
              <a:rPr lang="ru-RU" sz="3600" dirty="0"/>
              <a:t>- постараться построить как можно больше связей; </a:t>
            </a:r>
            <a:br>
              <a:rPr lang="ru-RU" sz="3600" dirty="0"/>
            </a:br>
            <a:r>
              <a:rPr lang="ru-RU" sz="3600" dirty="0"/>
              <a:t>- не следовать по заранее определенному плану. 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962825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3203848" y="2924944"/>
            <a:ext cx="2232248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Ключевое слово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436096" y="1124744"/>
            <a:ext cx="180020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588224" y="2780928"/>
            <a:ext cx="201622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796136" y="4725144"/>
            <a:ext cx="223224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1124744"/>
            <a:ext cx="25202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899592" y="5301208"/>
            <a:ext cx="273630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 rot="3681535">
            <a:off x="2613394" y="2025446"/>
            <a:ext cx="912922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 rot="7868315">
            <a:off x="5292080" y="2132856"/>
            <a:ext cx="1044116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 rot="10159750">
            <a:off x="5536978" y="3063243"/>
            <a:ext cx="972108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 rot="12703382">
            <a:off x="2843808" y="4221088"/>
            <a:ext cx="576064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 rot="12843926">
            <a:off x="5231555" y="3946299"/>
            <a:ext cx="1082842" cy="5495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4849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-79653"/>
            <a:ext cx="9144000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Степени кейс-метода:</a:t>
            </a:r>
          </a:p>
          <a:p>
            <a:r>
              <a:rPr lang="ru-RU" sz="2400" dirty="0" smtClean="0"/>
              <a:t>1 </a:t>
            </a:r>
            <a:r>
              <a:rPr lang="ru-RU" sz="2400" dirty="0"/>
              <a:t>ступень – сбор материала для работы. Формируется кейс с текстами для написания сочинения</a:t>
            </a:r>
            <a:br>
              <a:rPr lang="ru-RU" sz="2400" dirty="0"/>
            </a:br>
            <a:r>
              <a:rPr lang="ru-RU" sz="2400" dirty="0"/>
              <a:t>2 ступень – сбор информации по кейс-задаче: что такое проблема, где её можно найти в тексте, каким способом можно её сформулировать, чем отличается от темы, какова функция проблемы, сколько можно найти проблем, какими речевыми клише можно воспользоваться (методические рекомендации и указания выдаются каждой группе).</a:t>
            </a:r>
            <a:br>
              <a:rPr lang="ru-RU" sz="2400" dirty="0"/>
            </a:br>
            <a:r>
              <a:rPr lang="ru-RU" sz="2400" dirty="0"/>
              <a:t>3 ступень – принятие решений: выбор одной проблемы; формулировка одним словом или словосочетанием или выделение проблемы в форме вопроса.</a:t>
            </a:r>
            <a:br>
              <a:rPr lang="ru-RU" sz="2400" dirty="0"/>
            </a:br>
            <a:r>
              <a:rPr lang="ru-RU" sz="2400" dirty="0"/>
              <a:t>4 ступень – рассмотрение альтернатив: выступление учащихся с предложением своей проблемы, выбор  одной общей и сравнение с эталонным вариантом, предложенным учителем.</a:t>
            </a:r>
            <a:br>
              <a:rPr lang="ru-RU" sz="2400" dirty="0"/>
            </a:br>
            <a:r>
              <a:rPr lang="ru-RU" sz="2400" dirty="0"/>
              <a:t>5 ступень – аргументация проблемы, формирование банка аргументов.</a:t>
            </a:r>
            <a:br>
              <a:rPr lang="ru-RU" sz="2400" dirty="0"/>
            </a:br>
            <a:r>
              <a:rPr lang="ru-RU" sz="2400" dirty="0"/>
              <a:t>6 ступень – выявление типичных ошибок, которые возникают при проверке.</a:t>
            </a:r>
          </a:p>
        </p:txBody>
      </p:sp>
    </p:spTree>
    <p:extLst>
      <p:ext uri="{BB962C8B-B14F-4D97-AF65-F5344CB8AC3E}">
        <p14:creationId xmlns:p14="http://schemas.microsoft.com/office/powerpoint/2010/main" val="1511209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dirty="0" smtClean="0"/>
              <a:t>А.В</a:t>
            </a:r>
            <a:r>
              <a:rPr lang="ru-RU" sz="6000" dirty="0"/>
              <a:t>. </a:t>
            </a:r>
            <a:r>
              <a:rPr lang="ru-RU" sz="6000" dirty="0" smtClean="0"/>
              <a:t>Луначарский:</a:t>
            </a:r>
          </a:p>
          <a:p>
            <a:r>
              <a:rPr lang="ru-RU" sz="6000" dirty="0" smtClean="0"/>
              <a:t> </a:t>
            </a:r>
            <a:r>
              <a:rPr lang="ru-RU" sz="6000" dirty="0"/>
              <a:t>“И всякий из нас, кто предполагает, что может руководить другими, должен постоянно </a:t>
            </a:r>
            <a:r>
              <a:rPr lang="ru-RU" sz="6000"/>
              <a:t>учиться</a:t>
            </a:r>
            <a:r>
              <a:rPr lang="ru-RU" sz="6000" smtClean="0"/>
              <a:t>”.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3580462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42910" y="214290"/>
            <a:ext cx="8143932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Педагогическая технология-</a:t>
            </a:r>
          </a:p>
          <a:p>
            <a:r>
              <a:rPr lang="ru-RU" sz="3600" dirty="0" smtClean="0">
                <a:solidFill>
                  <a:srgbClr val="002060"/>
                </a:solidFill>
              </a:rPr>
              <a:t>это</a:t>
            </a:r>
            <a:r>
              <a:rPr lang="ru-RU" sz="3600" dirty="0" smtClean="0">
                <a:solidFill>
                  <a:srgbClr val="FF0000"/>
                </a:solidFill>
              </a:rPr>
              <a:t> </a:t>
            </a:r>
            <a:r>
              <a:rPr lang="ru-RU" sz="3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продуманная </a:t>
            </a:r>
          </a:p>
          <a:p>
            <a:r>
              <a:rPr lang="ru-RU" sz="3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во всех деталях модель совместной </a:t>
            </a:r>
          </a:p>
          <a:p>
            <a:r>
              <a:rPr lang="ru-RU" sz="3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педагогической деятельности по проектированию, организации и проведению учебного процесса</a:t>
            </a:r>
          </a:p>
          <a:p>
            <a:r>
              <a:rPr lang="ru-RU" sz="3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с безусловным обеспечением    комфортных условий для учащихся и учителя.</a:t>
            </a:r>
          </a:p>
          <a:p>
            <a:r>
              <a:rPr lang="ru-RU" sz="3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                                       </a:t>
            </a:r>
            <a:r>
              <a:rPr lang="ru-RU" sz="3600" dirty="0" smtClean="0"/>
              <a:t>           </a:t>
            </a:r>
            <a:r>
              <a:rPr lang="ru-RU" dirty="0" smtClean="0"/>
              <a:t>( В. М. Монахов)</a:t>
            </a:r>
          </a:p>
          <a:p>
            <a:r>
              <a:rPr lang="ru-RU" sz="2800" dirty="0" smtClean="0"/>
              <a:t>                                                              </a:t>
            </a:r>
          </a:p>
          <a:p>
            <a:r>
              <a:rPr lang="ru-RU" sz="2800" dirty="0" smtClean="0"/>
              <a:t>                                                                              </a:t>
            </a:r>
            <a:r>
              <a:rPr lang="ru-RU" dirty="0" smtClean="0"/>
              <a:t>                                                                                                      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548680"/>
            <a:ext cx="763284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>
                <a:solidFill>
                  <a:srgbClr val="FF0000"/>
                </a:solidFill>
              </a:rPr>
              <a:t>Инновационное обучение </a:t>
            </a:r>
            <a:r>
              <a:rPr lang="ru-RU" sz="4000" dirty="0"/>
              <a:t>(от англ. </a:t>
            </a:r>
            <a:r>
              <a:rPr lang="ru-RU" sz="4000" dirty="0" err="1"/>
              <a:t>innovation</a:t>
            </a:r>
            <a:r>
              <a:rPr lang="ru-RU" sz="4000" dirty="0"/>
              <a:t> – нововведение) – новый подход к обучению, включающий в себя личностный подход, фундаментальность образования, творческое начало, профессионализм, использование новейших технологий.</a:t>
            </a:r>
          </a:p>
        </p:txBody>
      </p:sp>
    </p:spTree>
    <p:extLst>
      <p:ext uri="{BB962C8B-B14F-4D97-AF65-F5344CB8AC3E}">
        <p14:creationId xmlns:p14="http://schemas.microsoft.com/office/powerpoint/2010/main" val="2190997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76672"/>
            <a:ext cx="856895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>
                <a:solidFill>
                  <a:srgbClr val="FF0000"/>
                </a:solidFill>
              </a:rPr>
              <a:t>Актуальность инновационного обучения </a:t>
            </a:r>
            <a:r>
              <a:rPr lang="ru-RU" sz="4800" b="1" dirty="0"/>
              <a:t>состоит </a:t>
            </a:r>
            <a:r>
              <a:rPr lang="ru-RU" sz="4800" dirty="0"/>
              <a:t>в использовании личностно-ориентированного обучения, а также поиске условий для раскрытия творческого потенциала ученика.</a:t>
            </a:r>
          </a:p>
        </p:txBody>
      </p:sp>
    </p:spTree>
    <p:extLst>
      <p:ext uri="{BB962C8B-B14F-4D97-AF65-F5344CB8AC3E}">
        <p14:creationId xmlns:p14="http://schemas.microsoft.com/office/powerpoint/2010/main" val="1516953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2707"/>
            <a:ext cx="864096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Основными целями </a:t>
            </a:r>
            <a:r>
              <a:rPr lang="ru-RU" sz="3600" b="1" dirty="0"/>
              <a:t>инновационного обучения являются:</a:t>
            </a:r>
            <a:endParaRPr lang="ru-RU" sz="3600" dirty="0"/>
          </a:p>
          <a:p>
            <a:pPr lvl="0"/>
            <a:r>
              <a:rPr lang="ru-RU" sz="3600" dirty="0"/>
              <a:t>развитие интеллектуальных, коммуникативных, лингвистических и творческих способностей учащихся;</a:t>
            </a:r>
          </a:p>
          <a:p>
            <a:pPr lvl="0"/>
            <a:r>
              <a:rPr lang="ru-RU" sz="3600" dirty="0"/>
              <a:t>формирование личностных качеств учащихся;</a:t>
            </a:r>
          </a:p>
          <a:p>
            <a:pPr lvl="0"/>
            <a:r>
              <a:rPr lang="ru-RU" sz="3600" dirty="0"/>
              <a:t>выработка умений, влияющих на учебно-познавательную деятельность и переход на уровень продуктивного творчества;</a:t>
            </a:r>
          </a:p>
          <a:p>
            <a:pPr lvl="0"/>
            <a:r>
              <a:rPr lang="ru-RU" sz="3600" dirty="0"/>
              <a:t>формирование ключевых компетентностей учащихся.</a:t>
            </a:r>
          </a:p>
        </p:txBody>
      </p:sp>
    </p:spTree>
    <p:extLst>
      <p:ext uri="{BB962C8B-B14F-4D97-AF65-F5344CB8AC3E}">
        <p14:creationId xmlns:p14="http://schemas.microsoft.com/office/powerpoint/2010/main" val="3355413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6632"/>
            <a:ext cx="8712968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FF0000"/>
                </a:solidFill>
              </a:rPr>
              <a:t>З</a:t>
            </a:r>
            <a:r>
              <a:rPr lang="ru-RU" sz="4000" b="1" dirty="0" smtClean="0">
                <a:solidFill>
                  <a:srgbClr val="FF0000"/>
                </a:solidFill>
              </a:rPr>
              <a:t>адачи</a:t>
            </a:r>
            <a:r>
              <a:rPr lang="ru-RU" sz="4400" b="1" dirty="0" smtClean="0"/>
              <a:t> </a:t>
            </a:r>
            <a:r>
              <a:rPr lang="ru-RU" sz="4400" b="1" dirty="0"/>
              <a:t>инновационного обучения</a:t>
            </a:r>
            <a:r>
              <a:rPr lang="ru-RU" sz="4400" dirty="0"/>
              <a:t>:</a:t>
            </a:r>
          </a:p>
          <a:p>
            <a:pPr lvl="0"/>
            <a:r>
              <a:rPr lang="ru-RU" sz="4400" dirty="0"/>
              <a:t>оптимизация учебно-воспитательного процесса;</a:t>
            </a:r>
          </a:p>
          <a:p>
            <a:pPr lvl="0"/>
            <a:r>
              <a:rPr lang="ru-RU" sz="4400" dirty="0"/>
              <a:t>создание обстановки сотрудничества ученика и учителя;</a:t>
            </a:r>
          </a:p>
          <a:p>
            <a:pPr lvl="0"/>
            <a:r>
              <a:rPr lang="ru-RU" sz="4400" dirty="0"/>
              <a:t>выработка долговременной положительной мотивации к обучению;</a:t>
            </a:r>
          </a:p>
          <a:p>
            <a:pPr lvl="0"/>
            <a:r>
              <a:rPr lang="ru-RU" sz="4400" dirty="0"/>
              <a:t>тщательный отбор материала и способов его подачи.</a:t>
            </a:r>
          </a:p>
        </p:txBody>
      </p:sp>
    </p:spTree>
    <p:extLst>
      <p:ext uri="{BB962C8B-B14F-4D97-AF65-F5344CB8AC3E}">
        <p14:creationId xmlns:p14="http://schemas.microsoft.com/office/powerpoint/2010/main" val="1748775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49694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Технологии</a:t>
            </a:r>
            <a:r>
              <a:rPr lang="ru-RU" sz="4000" b="1" dirty="0" smtClean="0"/>
              <a:t> инновационного </a:t>
            </a:r>
            <a:r>
              <a:rPr lang="ru-RU" sz="4000" b="1" dirty="0"/>
              <a:t>обучения </a:t>
            </a:r>
            <a:r>
              <a:rPr lang="ru-RU" sz="4000" b="1" dirty="0" smtClean="0"/>
              <a:t>:</a:t>
            </a:r>
            <a:endParaRPr lang="ru-RU" sz="4000" dirty="0"/>
          </a:p>
          <a:p>
            <a:pPr lvl="0"/>
            <a:r>
              <a:rPr lang="ru-RU" sz="4000" dirty="0"/>
              <a:t>развивающее обучение;</a:t>
            </a:r>
          </a:p>
          <a:p>
            <a:pPr lvl="0"/>
            <a:r>
              <a:rPr lang="ru-RU" sz="4000" dirty="0"/>
              <a:t>проблемное обучение;</a:t>
            </a:r>
          </a:p>
          <a:p>
            <a:pPr lvl="0"/>
            <a:r>
              <a:rPr lang="ru-RU" sz="4000" dirty="0"/>
              <a:t>развитие критического мышления;</a:t>
            </a:r>
          </a:p>
          <a:p>
            <a:pPr lvl="0"/>
            <a:r>
              <a:rPr lang="ru-RU" sz="4000" dirty="0"/>
              <a:t>технология “Метод проектов”;</a:t>
            </a:r>
          </a:p>
          <a:p>
            <a:pPr lvl="0"/>
            <a:r>
              <a:rPr lang="ru-RU" sz="4000" dirty="0"/>
              <a:t>дифференцированный подход к обучению;</a:t>
            </a:r>
          </a:p>
          <a:p>
            <a:pPr lvl="0"/>
            <a:r>
              <a:rPr lang="ru-RU" sz="4000" dirty="0"/>
              <a:t>создание ситуации успеха на уроке;</a:t>
            </a:r>
          </a:p>
          <a:p>
            <a:pPr lvl="0"/>
            <a:r>
              <a:rPr lang="ru-RU" sz="4000" dirty="0"/>
              <a:t>информационные технологии.</a:t>
            </a:r>
          </a:p>
        </p:txBody>
      </p:sp>
    </p:spTree>
    <p:extLst>
      <p:ext uri="{BB962C8B-B14F-4D97-AF65-F5344CB8AC3E}">
        <p14:creationId xmlns:p14="http://schemas.microsoft.com/office/powerpoint/2010/main" val="31343168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6409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/>
              <a:t>Стадия вызова (активизация, мотивация).</a:t>
            </a:r>
            <a:r>
              <a:rPr lang="ru-RU" sz="3200" b="1" dirty="0"/>
              <a:t> 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56930" y="908720"/>
            <a:ext cx="880755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 </a:t>
            </a:r>
            <a:r>
              <a:rPr lang="ru-RU" sz="2800" b="1" dirty="0" smtClean="0"/>
              <a:t>1. </a:t>
            </a:r>
            <a:r>
              <a:rPr lang="ru-RU" sz="2800" b="1" i="1" dirty="0" smtClean="0">
                <a:solidFill>
                  <a:srgbClr val="FF0000"/>
                </a:solidFill>
              </a:rPr>
              <a:t>Мозговой </a:t>
            </a:r>
            <a:r>
              <a:rPr lang="ru-RU" sz="2800" b="1" i="1" dirty="0">
                <a:solidFill>
                  <a:srgbClr val="FF0000"/>
                </a:solidFill>
              </a:rPr>
              <a:t>штурм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/>
              <a:t>– это своеобразная умственная разминка, совместный поиск группового решения проблемы, поставленной в тексте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56930" y="2322901"/>
            <a:ext cx="83755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/>
              <a:t>2. </a:t>
            </a:r>
            <a:r>
              <a:rPr lang="ru-RU" sz="2800" b="1" i="1" dirty="0" smtClean="0">
                <a:solidFill>
                  <a:srgbClr val="FF0000"/>
                </a:solidFill>
              </a:rPr>
              <a:t>«Письмо </a:t>
            </a:r>
            <a:r>
              <a:rPr lang="ru-RU" sz="2800" b="1" i="1" dirty="0">
                <a:solidFill>
                  <a:srgbClr val="FF0000"/>
                </a:solidFill>
              </a:rPr>
              <a:t>по кругу».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2917009"/>
            <a:ext cx="849694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3. </a:t>
            </a:r>
            <a:r>
              <a:rPr lang="ru-RU" sz="2800" b="1" i="1" dirty="0">
                <a:solidFill>
                  <a:srgbClr val="FF0000"/>
                </a:solidFill>
              </a:rPr>
              <a:t>Кластер</a:t>
            </a:r>
            <a:r>
              <a:rPr lang="ru-RU" sz="2800" b="1" dirty="0"/>
              <a:t> </a:t>
            </a:r>
            <a:r>
              <a:rPr lang="ru-RU" sz="2800" dirty="0"/>
              <a:t>– это </a:t>
            </a:r>
            <a:r>
              <a:rPr lang="ru-RU" sz="2800" b="1" dirty="0"/>
              <a:t>графический систематизатор</a:t>
            </a:r>
            <a:r>
              <a:rPr lang="ru-RU" sz="2800" dirty="0"/>
              <a:t>, который показывает несколько различных типов связей между объектами или явлениями. 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56929" y="4302004"/>
            <a:ext cx="880755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</a:rPr>
              <a:t>4</a:t>
            </a:r>
            <a:r>
              <a:rPr lang="ru-RU" sz="3200" dirty="0">
                <a:solidFill>
                  <a:srgbClr val="FF0000"/>
                </a:solidFill>
              </a:rPr>
              <a:t>.  </a:t>
            </a:r>
            <a:r>
              <a:rPr lang="ru-RU" sz="3200" b="1" i="1" dirty="0">
                <a:solidFill>
                  <a:srgbClr val="FF0000"/>
                </a:solidFill>
              </a:rPr>
              <a:t>«Толстые» и «тонкие» вопросы.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4149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9384289"/>
              </p:ext>
            </p:extLst>
          </p:nvPr>
        </p:nvGraphicFramePr>
        <p:xfrm>
          <a:off x="251520" y="692696"/>
          <a:ext cx="7776864" cy="5040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38475"/>
                <a:gridCol w="4738389"/>
              </a:tblGrid>
              <a:tr h="8033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400" dirty="0">
                          <a:effectLst/>
                        </a:rPr>
                        <a:t>“Тонкие” вопросы</a:t>
                      </a:r>
                      <a:endParaRPr lang="ru-RU" sz="2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400">
                          <a:effectLst/>
                        </a:rPr>
                        <a:t>“Толстые” вопросы</a:t>
                      </a:r>
                      <a:endParaRPr lang="ru-RU" sz="2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</a:tr>
              <a:tr h="423719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2400">
                          <a:effectLst/>
                        </a:rPr>
                        <a:t>Вопросы, требующие односложного ответа, вопросы репродуктивного плана. (Кто? Что? Когда?)</a:t>
                      </a:r>
                      <a:endParaRPr lang="ru-RU" sz="2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2400" dirty="0">
                          <a:effectLst/>
                        </a:rPr>
                        <a:t>Вопросы, требующие размышления, привлечения дополнительных знаний, умения анализировать. (Почему…? Согласны ли вы…? Верно ли…?)</a:t>
                      </a:r>
                      <a:endParaRPr lang="ru-RU" sz="2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77042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1994</TotalTime>
  <Words>356</Words>
  <Application>Microsoft Office PowerPoint</Application>
  <PresentationFormat>Экран (4:3)</PresentationFormat>
  <Paragraphs>47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Изящная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Леонидович</dc:creator>
  <cp:lastModifiedBy>Учитель</cp:lastModifiedBy>
  <cp:revision>126</cp:revision>
  <dcterms:created xsi:type="dcterms:W3CDTF">2014-02-12T16:30:57Z</dcterms:created>
  <dcterms:modified xsi:type="dcterms:W3CDTF">2018-10-30T03:56:36Z</dcterms:modified>
</cp:coreProperties>
</file>