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64E197D-E7A3-4660-8176-82F03D993ED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38056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1152128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Тема  урока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3611607"/>
            <a:ext cx="6336704" cy="1199704"/>
          </a:xfrm>
        </p:spPr>
        <p:txBody>
          <a:bodyPr>
            <a:normAutofit fontScale="92500" lnSpcReduction="20000"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Возвратное местоимение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19872" y="1844824"/>
            <a:ext cx="4968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СЕБЯ</a:t>
            </a:r>
            <a:endParaRPr lang="ru-RU" sz="9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F:\т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3987058" cy="498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79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99" name="Rectangle 27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791939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Из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истории: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56717" name="Group 4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106906"/>
              </p:ext>
            </p:extLst>
          </p:nvPr>
        </p:nvGraphicFramePr>
        <p:xfrm>
          <a:off x="179512" y="1268760"/>
          <a:ext cx="8589838" cy="4781997"/>
        </p:xfrm>
        <a:graphic>
          <a:graphicData uri="http://schemas.openxmlformats.org/drawingml/2006/table">
            <a:tbl>
              <a:tblPr/>
              <a:tblGrid>
                <a:gridCol w="2952328"/>
                <a:gridCol w="2774231"/>
                <a:gridCol w="2863279"/>
              </a:tblGrid>
              <a:tr h="62800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Местоимения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древнерусского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языка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Современный русский язык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03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Самостоятельная 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часть речи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Часть слова, суффикс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2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себе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Местоимение 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себя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- - -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8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ся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- - -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суффикс глагола: учишь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ся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640487"/>
      </p:ext>
    </p:extLst>
  </p:cSld>
  <p:clrMapOvr>
    <a:masterClrMapping/>
  </p:clrMapOvr>
  <p:transition advTm="19792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558924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b="1" dirty="0" smtClean="0">
                <a:solidFill>
                  <a:srgbClr val="000066"/>
                </a:solidFill>
              </a:rPr>
              <a:t>!!!   Возвратное местоимение СЕБЯ </a:t>
            </a:r>
            <a:r>
              <a:rPr lang="ru-RU" sz="2800" b="1" dirty="0">
                <a:solidFill>
                  <a:srgbClr val="000066"/>
                </a:solidFill>
              </a:rPr>
              <a:t>указывает на </a:t>
            </a:r>
            <a:r>
              <a:rPr lang="ru-RU" sz="2800" b="1" u="sng" dirty="0">
                <a:solidFill>
                  <a:srgbClr val="000066"/>
                </a:solidFill>
              </a:rPr>
              <a:t>предмет</a:t>
            </a:r>
            <a:r>
              <a:rPr lang="ru-RU" sz="2800" b="1" dirty="0">
                <a:solidFill>
                  <a:srgbClr val="000066"/>
                </a:solidFill>
              </a:rPr>
              <a:t>, который является объектом своего собственного </a:t>
            </a:r>
            <a:r>
              <a:rPr lang="ru-RU" sz="2800" b="1" u="sng" dirty="0">
                <a:solidFill>
                  <a:srgbClr val="000066"/>
                </a:solidFill>
              </a:rPr>
              <a:t>действия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</a:p>
          <a:p>
            <a:pPr marL="109728" indent="0">
              <a:buNone/>
            </a:pPr>
            <a:endParaRPr lang="ru-RU" sz="2800" b="1" dirty="0" smtClean="0">
              <a:solidFill>
                <a:srgbClr val="000066"/>
              </a:solidFill>
            </a:endParaRP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0066"/>
                </a:solidFill>
              </a:rPr>
              <a:t>!!!  Не имеет рода!!!   Не имеет числа!!!               Не имеет лица!!!</a:t>
            </a:r>
          </a:p>
          <a:p>
            <a:pPr marL="109728" indent="0">
              <a:buNone/>
            </a:pPr>
            <a:endParaRPr lang="ru-RU" sz="2800" b="1" dirty="0" smtClean="0">
              <a:solidFill>
                <a:srgbClr val="000066"/>
              </a:solidFill>
            </a:endParaRP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0066"/>
                </a:solidFill>
              </a:rPr>
              <a:t>!!!  Изменяется по падежам  (для  себя, к  себе,      в себя, перед  собой, о  себе)</a:t>
            </a:r>
          </a:p>
          <a:p>
            <a:pPr marL="109728" indent="0">
              <a:buNone/>
            </a:pPr>
            <a:r>
              <a:rPr lang="ru-RU" sz="2800" b="1" dirty="0">
                <a:solidFill>
                  <a:srgbClr val="000066"/>
                </a:solidFill>
              </a:rPr>
              <a:t> </a:t>
            </a:r>
            <a:r>
              <a:rPr lang="ru-RU" sz="2800" b="1" dirty="0" smtClean="0">
                <a:solidFill>
                  <a:srgbClr val="000066"/>
                </a:solidFill>
              </a:rPr>
              <a:t>        </a:t>
            </a:r>
            <a:r>
              <a:rPr lang="ru-RU" sz="4000" b="1" dirty="0" smtClean="0">
                <a:solidFill>
                  <a:srgbClr val="000066"/>
                </a:solidFill>
              </a:rPr>
              <a:t>НО</a:t>
            </a:r>
            <a:r>
              <a:rPr lang="ru-RU" sz="2800" b="1" dirty="0" smtClean="0">
                <a:solidFill>
                  <a:srgbClr val="000066"/>
                </a:solidFill>
              </a:rPr>
              <a:t>!!! </a:t>
            </a:r>
            <a:r>
              <a:rPr lang="ru-RU" sz="2800" b="1" dirty="0">
                <a:solidFill>
                  <a:srgbClr val="000066"/>
                </a:solidFill>
              </a:rPr>
              <a:t> </a:t>
            </a:r>
            <a:r>
              <a:rPr lang="ru-RU" sz="2800" b="1" dirty="0" smtClean="0">
                <a:solidFill>
                  <a:srgbClr val="000066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Не имеет именительного падежа</a:t>
            </a:r>
            <a:r>
              <a:rPr lang="ru-RU" sz="2800" b="1" dirty="0" smtClean="0">
                <a:solidFill>
                  <a:srgbClr val="000066"/>
                </a:solidFill>
              </a:rPr>
              <a:t>!!!</a:t>
            </a:r>
            <a:endParaRPr lang="ru-RU" sz="2800" b="1" dirty="0">
              <a:solidFill>
                <a:srgbClr val="000066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12687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Из грамматики: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32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fontAlgn="base"/>
            <a:r>
              <a:rPr lang="ru-RU" sz="3800" b="1" dirty="0">
                <a:solidFill>
                  <a:srgbClr val="000066"/>
                </a:solidFill>
              </a:rPr>
              <a:t>Дружбу водить, так </a:t>
            </a:r>
            <a:r>
              <a:rPr lang="ru-RU" sz="3800" b="1" u="dash" dirty="0">
                <a:solidFill>
                  <a:srgbClr val="000066"/>
                </a:solidFill>
              </a:rPr>
              <a:t>себя</a:t>
            </a:r>
            <a:r>
              <a:rPr lang="ru-RU" sz="3800" b="1" dirty="0">
                <a:solidFill>
                  <a:srgbClr val="000066"/>
                </a:solidFill>
              </a:rPr>
              <a:t> не щадить. </a:t>
            </a:r>
          </a:p>
          <a:p>
            <a:pPr fontAlgn="base"/>
            <a:r>
              <a:rPr lang="ru-RU" sz="3800" b="1" dirty="0">
                <a:solidFill>
                  <a:srgbClr val="000066"/>
                </a:solidFill>
              </a:rPr>
              <a:t>Кто глубже </a:t>
            </a:r>
            <a:r>
              <a:rPr lang="ru-RU" sz="3800" b="1" u="dotDash" dirty="0">
                <a:solidFill>
                  <a:srgbClr val="000066"/>
                </a:solidFill>
              </a:rPr>
              <a:t>сам в себя </a:t>
            </a:r>
            <a:r>
              <a:rPr lang="ru-RU" sz="3800" b="1" dirty="0">
                <a:solidFill>
                  <a:srgbClr val="000066"/>
                </a:solidFill>
              </a:rPr>
              <a:t>заглянет, </a:t>
            </a:r>
            <a:r>
              <a:rPr lang="ru-RU" sz="3800" b="1" u="dash" dirty="0">
                <a:solidFill>
                  <a:srgbClr val="000066"/>
                </a:solidFill>
              </a:rPr>
              <a:t>собою</a:t>
            </a:r>
            <a:r>
              <a:rPr lang="ru-RU" sz="3800" b="1" dirty="0">
                <a:solidFill>
                  <a:srgbClr val="000066"/>
                </a:solidFill>
              </a:rPr>
              <a:t> хвастаться не станет. </a:t>
            </a:r>
          </a:p>
          <a:p>
            <a:pPr fontAlgn="base"/>
            <a:r>
              <a:rPr lang="ru-RU" sz="3800" b="1" dirty="0" smtClean="0">
                <a:solidFill>
                  <a:srgbClr val="000066"/>
                </a:solidFill>
              </a:rPr>
              <a:t>Всё </a:t>
            </a:r>
            <a:r>
              <a:rPr lang="ru-RU" sz="3800" b="1" dirty="0">
                <a:solidFill>
                  <a:srgbClr val="000066"/>
                </a:solidFill>
              </a:rPr>
              <a:t>устроилось </a:t>
            </a:r>
            <a:r>
              <a:rPr lang="ru-RU" sz="3800" b="1" u="dotDash" dirty="0">
                <a:solidFill>
                  <a:srgbClr val="000066"/>
                </a:solidFill>
              </a:rPr>
              <a:t>само собой</a:t>
            </a:r>
            <a:r>
              <a:rPr lang="ru-RU" sz="3800" b="1" dirty="0">
                <a:solidFill>
                  <a:srgbClr val="000066"/>
                </a:solidFill>
              </a:rPr>
              <a:t>. </a:t>
            </a:r>
          </a:p>
          <a:p>
            <a:pPr fontAlgn="base"/>
            <a:r>
              <a:rPr lang="ru-RU" sz="3800" b="1" dirty="0">
                <a:solidFill>
                  <a:srgbClr val="000066"/>
                </a:solidFill>
              </a:rPr>
              <a:t>Наездник не скоро </a:t>
            </a:r>
            <a:r>
              <a:rPr lang="ru-RU" sz="3800" b="1" u="dbl" dirty="0">
                <a:solidFill>
                  <a:srgbClr val="000066"/>
                </a:solidFill>
              </a:rPr>
              <a:t>пришёл в себя </a:t>
            </a:r>
            <a:r>
              <a:rPr lang="ru-RU" sz="3800" b="1" dirty="0">
                <a:solidFill>
                  <a:srgbClr val="000066"/>
                </a:solidFill>
              </a:rPr>
              <a:t>после того, как упал с </a:t>
            </a:r>
            <a:r>
              <a:rPr lang="ru-RU" sz="3800" b="1" dirty="0" smtClean="0">
                <a:solidFill>
                  <a:srgbClr val="000066"/>
                </a:solidFill>
              </a:rPr>
              <a:t>лошади</a:t>
            </a:r>
            <a:r>
              <a:rPr lang="ru-RU" sz="3800" b="1" dirty="0">
                <a:solidFill>
                  <a:srgbClr val="000066"/>
                </a:solidFill>
              </a:rPr>
              <a:t>.</a:t>
            </a:r>
          </a:p>
          <a:p>
            <a:pPr fontAlgn="base"/>
            <a:r>
              <a:rPr lang="ru-RU" sz="3800" b="1" dirty="0" smtClean="0">
                <a:solidFill>
                  <a:srgbClr val="000066"/>
                </a:solidFill>
              </a:rPr>
              <a:t>Этот </a:t>
            </a:r>
            <a:r>
              <a:rPr lang="ru-RU" sz="3800" b="1" dirty="0">
                <a:solidFill>
                  <a:srgbClr val="000066"/>
                </a:solidFill>
              </a:rPr>
              <a:t>человек </a:t>
            </a:r>
            <a:r>
              <a:rPr lang="ru-RU" sz="3800" b="1" u="dbl" dirty="0">
                <a:solidFill>
                  <a:srgbClr val="000066"/>
                </a:solidFill>
              </a:rPr>
              <a:t>себе на уме. </a:t>
            </a:r>
          </a:p>
          <a:p>
            <a:pPr fontAlgn="base"/>
            <a:endParaRPr lang="ru-RU" sz="3200" b="1" dirty="0"/>
          </a:p>
          <a:p>
            <a:pPr marL="109728" indent="0">
              <a:buNone/>
            </a:pPr>
            <a:endParaRPr lang="ru-RU" sz="3200" b="1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Из синтаксиса: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93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692696"/>
            <a:ext cx="5472608" cy="4896544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ЗАПОМНИ!!!</a:t>
            </a:r>
          </a:p>
          <a:p>
            <a:endParaRPr lang="ru-RU" dirty="0"/>
          </a:p>
          <a:p>
            <a:r>
              <a:rPr lang="ru-RU" sz="4000" b="1" dirty="0" smtClean="0">
                <a:solidFill>
                  <a:srgbClr val="FF0000"/>
                </a:solidFill>
              </a:rPr>
              <a:t>Местоимение СЕБЯ не может быть подлежащим, </a:t>
            </a:r>
          </a:p>
          <a:p>
            <a:pPr marL="109728" indent="0">
              <a:buNone/>
            </a:pP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 так как не имеет         именительного падежа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91264" cy="1012974"/>
          </a:xfrm>
        </p:spPr>
        <p:txBody>
          <a:bodyPr>
            <a:normAutofit/>
          </a:bodyPr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1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В русском языке очень много фразеологизмов с </a:t>
            </a:r>
            <a:r>
              <a:rPr lang="ru-RU" b="1" dirty="0" smtClean="0">
                <a:solidFill>
                  <a:srgbClr val="FF0000"/>
                </a:solidFill>
              </a:rPr>
              <a:t> местоимением СЕБЯ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Из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фразеологии:</a:t>
            </a:r>
            <a:endParaRPr lang="ru-RU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726146"/>
              </p:ext>
            </p:extLst>
          </p:nvPr>
        </p:nvGraphicFramePr>
        <p:xfrm>
          <a:off x="179513" y="2420891"/>
          <a:ext cx="3096343" cy="345638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96343"/>
              </a:tblGrid>
              <a:tr h="671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000066"/>
                          </a:solidFill>
                          <a:effectLst/>
                        </a:rPr>
                        <a:t>Выйти </a:t>
                      </a: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из себя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1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Найти </a:t>
                      </a:r>
                      <a:r>
                        <a:rPr lang="ru-RU" sz="3200" b="1" dirty="0" smtClean="0">
                          <a:solidFill>
                            <a:srgbClr val="000066"/>
                          </a:solidFill>
                          <a:effectLst/>
                        </a:rPr>
                        <a:t>себя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</a:tr>
              <a:tr h="664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Прийти в себя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5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Уйти в </a:t>
                      </a:r>
                      <a:r>
                        <a:rPr lang="ru-RU" sz="3200" b="1" dirty="0" smtClean="0">
                          <a:solidFill>
                            <a:srgbClr val="000066"/>
                          </a:solidFill>
                          <a:effectLst/>
                        </a:rPr>
                        <a:t>себя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</a:tr>
              <a:tr h="664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Себе на уме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788050"/>
              </p:ext>
            </p:extLst>
          </p:nvPr>
        </p:nvGraphicFramePr>
        <p:xfrm>
          <a:off x="3563888" y="2416149"/>
          <a:ext cx="5580112" cy="410932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80112"/>
              </a:tblGrid>
              <a:tr h="1080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Намотать себе на </a:t>
                      </a:r>
                      <a:r>
                        <a:rPr lang="ru-RU" sz="3200" b="1" dirty="0" smtClean="0">
                          <a:solidFill>
                            <a:srgbClr val="000066"/>
                          </a:solidFill>
                          <a:effectLst/>
                        </a:rPr>
                        <a:t>ус,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Зарубить себе на </a:t>
                      </a:r>
                      <a:r>
                        <a:rPr lang="ru-RU" sz="3200" b="1" dirty="0" smtClean="0">
                          <a:solidFill>
                            <a:srgbClr val="000066"/>
                          </a:solidFill>
                          <a:effectLst/>
                        </a:rPr>
                        <a:t>носу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Надевать хомут себе на шею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На  себя не похож 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Так себе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0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66"/>
                          </a:solidFill>
                          <a:effectLst/>
                        </a:rPr>
                        <a:t>Владеть собой</a:t>
                      </a:r>
                      <a:endParaRPr lang="ru-RU" sz="3200" b="1" dirty="0">
                        <a:solidFill>
                          <a:srgbClr val="00006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17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29" y="1342992"/>
            <a:ext cx="9144000" cy="446227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b="1" dirty="0">
                <a:solidFill>
                  <a:srgbClr val="FF0000"/>
                </a:solidFill>
              </a:rPr>
              <a:t>В русском языке очень много пословиц и поговорок с возвратным местоимением себя</a:t>
            </a:r>
            <a:r>
              <a:rPr lang="ru-RU" b="1" dirty="0" smtClean="0">
                <a:solidFill>
                  <a:srgbClr val="FF0000"/>
                </a:solidFill>
              </a:rPr>
              <a:t>. Вот некоторые из них: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rgbClr val="000066"/>
                </a:solidFill>
              </a:rPr>
              <a:t> </a:t>
            </a:r>
            <a:r>
              <a:rPr lang="ru-RU" sz="2800" b="1" dirty="0" smtClean="0">
                <a:solidFill>
                  <a:srgbClr val="000066"/>
                </a:solidFill>
              </a:rPr>
              <a:t>Выручишь товарища в бою – отведёшь от себя беду.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0066"/>
                </a:solidFill>
              </a:rPr>
              <a:t>Других не суди, на себя погляди!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0066"/>
                </a:solidFill>
              </a:rPr>
              <a:t>Достоинству не научит тот, кто недостойно себя ведёт.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0066"/>
                </a:solidFill>
              </a:rPr>
              <a:t>Кто зло делает – для себя, кто добро делает – тоже для себя.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Из </a:t>
            </a:r>
            <a:r>
              <a:rPr lang="ru-RU" dirty="0" smtClean="0"/>
              <a:t>пословиц </a:t>
            </a:r>
            <a:r>
              <a:rPr lang="ru-RU" dirty="0" smtClean="0"/>
              <a:t>и </a:t>
            </a:r>
            <a:r>
              <a:rPr lang="ru-RU" dirty="0" smtClean="0"/>
              <a:t>поговорок: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5535479"/>
            <a:ext cx="7884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800" b="1" dirty="0">
                <a:solidFill>
                  <a:srgbClr val="000066"/>
                </a:solidFill>
              </a:rPr>
              <a:t>Большая мудрость самому себя </a:t>
            </a:r>
            <a:r>
              <a:rPr lang="ru-RU" sz="2800" b="1" dirty="0" smtClean="0">
                <a:solidFill>
                  <a:srgbClr val="000066"/>
                </a:solidFill>
              </a:rPr>
              <a:t>знать.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9641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069001"/>
              </p:ext>
            </p:extLst>
          </p:nvPr>
        </p:nvGraphicFramePr>
        <p:xfrm>
          <a:off x="0" y="692696"/>
          <a:ext cx="9144000" cy="504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456857"/>
                <a:gridCol w="2771327"/>
                <a:gridCol w="2915816"/>
              </a:tblGrid>
              <a:tr h="1876805">
                <a:tc>
                  <a:txBody>
                    <a:bodyPr/>
                    <a:lstStyle/>
                    <a:p>
                      <a:pPr algn="ctr"/>
                      <a:r>
                        <a:rPr lang="ru-RU" sz="3600" u="sng" dirty="0" smtClean="0"/>
                        <a:t>Ненецкая пословица</a:t>
                      </a:r>
                      <a:endParaRPr lang="ru-RU" sz="3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u="sng" dirty="0" smtClean="0"/>
                        <a:t>Объяснение</a:t>
                      </a:r>
                      <a:endParaRPr lang="ru-RU" sz="32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u="sng" dirty="0" smtClean="0"/>
                        <a:t>Русская пословица</a:t>
                      </a:r>
                      <a:endParaRPr lang="ru-RU" sz="3600" b="1" u="sng" dirty="0"/>
                    </a:p>
                  </a:txBody>
                  <a:tcPr/>
                </a:tc>
              </a:tr>
              <a:tr h="3163755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Если работаешь</a:t>
                      </a:r>
                      <a:r>
                        <a:rPr lang="ru-RU" sz="2800" b="1" baseline="0" dirty="0" smtClean="0"/>
                        <a:t> в полную силу, то продлеваешь себе жизнь.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Пока железо</a:t>
                      </a:r>
                      <a:r>
                        <a:rPr lang="ru-RU" sz="2800" b="1" baseline="0" dirty="0" smtClean="0"/>
                        <a:t> в работе, его и ржа не берёт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491881" y="2708920"/>
            <a:ext cx="2520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</a:rPr>
              <a:t>Труд укрепляет здоровье человека.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2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504</TotalTime>
  <Words>310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Тема  урока</vt:lpstr>
      <vt:lpstr>Из истории:</vt:lpstr>
      <vt:lpstr>Из грамматики:</vt:lpstr>
      <vt:lpstr>Из синтаксиса:</vt:lpstr>
      <vt:lpstr>Презентация PowerPoint</vt:lpstr>
      <vt:lpstr>Из фразеологии:</vt:lpstr>
      <vt:lpstr>Из пословиц и поговорок: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урока</dc:title>
  <dc:creator>леонид</dc:creator>
  <cp:lastModifiedBy>Учитель</cp:lastModifiedBy>
  <cp:revision>35</cp:revision>
  <dcterms:created xsi:type="dcterms:W3CDTF">2013-02-22T10:13:28Z</dcterms:created>
  <dcterms:modified xsi:type="dcterms:W3CDTF">2019-03-28T23:44:02Z</dcterms:modified>
</cp:coreProperties>
</file>