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70" r:id="rId3"/>
    <p:sldId id="259" r:id="rId4"/>
    <p:sldId id="258" r:id="rId5"/>
    <p:sldId id="274" r:id="rId6"/>
    <p:sldId id="269" r:id="rId7"/>
    <p:sldId id="275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828800"/>
            <a:ext cx="7696200" cy="36576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D06BD1F-C7F7-4F75-8AC7-EF27E9B995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828800"/>
            <a:ext cx="8991600" cy="3048000"/>
          </a:xfrm>
        </p:spPr>
        <p:txBody>
          <a:bodyPr>
            <a:noAutofit/>
          </a:bodyPr>
          <a:lstStyle/>
          <a:p>
            <a:pPr algn="ctr"/>
            <a:r>
              <a:rPr lang="ru-RU" sz="8800" b="1" dirty="0" smtClean="0">
                <a:solidFill>
                  <a:srgbClr val="0070C0"/>
                </a:solidFill>
                <a:effectLst/>
              </a:rPr>
              <a:t>Личные местоимения</a:t>
            </a:r>
            <a:endParaRPr lang="ru-RU" sz="8800" b="1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14400" y="685800"/>
            <a:ext cx="7772400" cy="1371600"/>
          </a:xfrm>
        </p:spPr>
        <p:txBody>
          <a:bodyPr>
            <a:normAutofit/>
          </a:bodyPr>
          <a:lstStyle/>
          <a:p>
            <a:pPr algn="ctr"/>
            <a:endParaRPr lang="ru-RU" sz="6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90600" y="228600"/>
            <a:ext cx="6781800" cy="99060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>
                <a:solidFill>
                  <a:srgbClr val="C00000"/>
                </a:solidFill>
              </a:rPr>
              <a:t>Местоимения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676400"/>
            <a:ext cx="8763000" cy="4191000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90000"/>
              </a:lnSpc>
            </a:pPr>
            <a:r>
              <a:rPr lang="ru-RU" sz="6500" b="1" dirty="0">
                <a:solidFill>
                  <a:srgbClr val="0070C0"/>
                </a:solidFill>
              </a:rPr>
              <a:t>Часть речи, </a:t>
            </a:r>
            <a:r>
              <a:rPr lang="ru-RU" sz="6500" b="1" dirty="0" smtClean="0">
                <a:solidFill>
                  <a:srgbClr val="0070C0"/>
                </a:solidFill>
              </a:rPr>
              <a:t>которая указывает на </a:t>
            </a:r>
            <a:r>
              <a:rPr lang="ru-RU" sz="6500" b="1" dirty="0">
                <a:solidFill>
                  <a:srgbClr val="0070C0"/>
                </a:solidFill>
              </a:rPr>
              <a:t>предметы, признаки и количества, </a:t>
            </a:r>
            <a:r>
              <a:rPr lang="ru-RU" sz="6500" b="1" dirty="0" smtClean="0">
                <a:solidFill>
                  <a:srgbClr val="0070C0"/>
                </a:solidFill>
              </a:rPr>
              <a:t>но </a:t>
            </a:r>
            <a:r>
              <a:rPr lang="ru-RU" sz="6500" b="1" dirty="0">
                <a:solidFill>
                  <a:srgbClr val="0070C0"/>
                </a:solidFill>
              </a:rPr>
              <a:t>не называет их. </a:t>
            </a:r>
          </a:p>
          <a:p>
            <a:pPr algn="l">
              <a:lnSpc>
                <a:spcPct val="90000"/>
              </a:lnSpc>
            </a:pPr>
            <a:r>
              <a:rPr lang="ru-RU" sz="6500" b="1" dirty="0">
                <a:solidFill>
                  <a:srgbClr val="0070C0"/>
                </a:solidFill>
              </a:rPr>
              <a:t>Местоимения, изменяются </a:t>
            </a:r>
            <a:endParaRPr lang="ru-RU" sz="6500" b="1" dirty="0" smtClean="0">
              <a:solidFill>
                <a:srgbClr val="0070C0"/>
              </a:solidFill>
            </a:endParaRPr>
          </a:p>
          <a:p>
            <a:pPr algn="l">
              <a:lnSpc>
                <a:spcPct val="90000"/>
              </a:lnSpc>
            </a:pPr>
            <a:r>
              <a:rPr lang="ru-RU" sz="6500" b="1" dirty="0" smtClean="0">
                <a:solidFill>
                  <a:srgbClr val="0070C0"/>
                </a:solidFill>
              </a:rPr>
              <a:t>по  </a:t>
            </a:r>
            <a:r>
              <a:rPr lang="ru-RU" sz="6500" b="1" dirty="0">
                <a:solidFill>
                  <a:srgbClr val="0070C0"/>
                </a:solidFill>
              </a:rPr>
              <a:t>падежам. </a:t>
            </a:r>
            <a:endParaRPr lang="ru-RU" sz="6500" b="1" dirty="0" smtClean="0">
              <a:solidFill>
                <a:srgbClr val="0070C0"/>
              </a:solidFill>
            </a:endParaRPr>
          </a:p>
          <a:p>
            <a:pPr algn="l">
              <a:lnSpc>
                <a:spcPct val="90000"/>
              </a:lnSpc>
            </a:pPr>
            <a:r>
              <a:rPr lang="ru-RU" sz="6500" b="1" dirty="0" smtClean="0">
                <a:solidFill>
                  <a:srgbClr val="0070C0"/>
                </a:solidFill>
              </a:rPr>
              <a:t>Есть </a:t>
            </a:r>
            <a:r>
              <a:rPr lang="ru-RU" sz="6500" b="1" dirty="0">
                <a:solidFill>
                  <a:srgbClr val="0070C0"/>
                </a:solidFill>
              </a:rPr>
              <a:t>местоимения, которые изменяются </a:t>
            </a:r>
            <a:r>
              <a:rPr lang="ru-RU" sz="6500" b="1" dirty="0" smtClean="0">
                <a:solidFill>
                  <a:srgbClr val="0070C0"/>
                </a:solidFill>
              </a:rPr>
              <a:t>по </a:t>
            </a:r>
            <a:r>
              <a:rPr lang="ru-RU" sz="6500" b="1" dirty="0">
                <a:solidFill>
                  <a:srgbClr val="0070C0"/>
                </a:solidFill>
              </a:rPr>
              <a:t>родам и числам. </a:t>
            </a:r>
          </a:p>
          <a:p>
            <a:pPr algn="l">
              <a:lnSpc>
                <a:spcPct val="90000"/>
              </a:lnSpc>
            </a:pP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457200"/>
            <a:ext cx="8534400" cy="60198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sz="4800" b="1" dirty="0" smtClean="0">
                <a:solidFill>
                  <a:srgbClr val="0070C0"/>
                </a:solidFill>
              </a:rPr>
              <a:t>Я заменить могу другие части речи, 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rgbClr val="0070C0"/>
                </a:solidFill>
              </a:rPr>
              <a:t>Взвалив обязанности их 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rgbClr val="0070C0"/>
                </a:solidFill>
              </a:rPr>
              <a:t>себе на плечи.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rgbClr val="0070C0"/>
                </a:solidFill>
              </a:rPr>
              <a:t>Когда приходится слова другие замещать, </a:t>
            </a:r>
            <a:br>
              <a:rPr lang="ru-RU" sz="4800" b="1" dirty="0" smtClean="0">
                <a:solidFill>
                  <a:srgbClr val="0070C0"/>
                </a:solidFill>
              </a:rPr>
            </a:br>
            <a:r>
              <a:rPr lang="ru-RU" sz="4800" b="1" dirty="0" smtClean="0">
                <a:solidFill>
                  <a:srgbClr val="0070C0"/>
                </a:solidFill>
              </a:rPr>
              <a:t>На их значение мне надо указать.</a:t>
            </a:r>
          </a:p>
          <a:p>
            <a:pPr algn="ctr">
              <a:buNone/>
            </a:pPr>
            <a:r>
              <a:rPr lang="ru-RU" sz="4300" dirty="0" smtClean="0">
                <a:solidFill>
                  <a:srgbClr val="0070C0"/>
                </a:solidFill>
              </a:rPr>
              <a:t>                                                          </a:t>
            </a:r>
            <a:r>
              <a:rPr lang="ru-RU" sz="2800" dirty="0" smtClean="0"/>
              <a:t>П. Чесноков.</a:t>
            </a:r>
          </a:p>
          <a:p>
            <a:endParaRPr lang="ru-RU" sz="3600" b="1" dirty="0">
              <a:solidFill>
                <a:srgbClr val="990033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1" y="188913"/>
            <a:ext cx="7620000" cy="122396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990033"/>
                </a:solidFill>
              </a:rPr>
              <a:t>Склонение </a:t>
            </a:r>
            <a:r>
              <a:rPr lang="ru-RU" sz="3600" b="1" dirty="0">
                <a:solidFill>
                  <a:srgbClr val="990033"/>
                </a:solidFill>
              </a:rPr>
              <a:t>личных </a:t>
            </a:r>
            <a:r>
              <a:rPr lang="ru-RU" sz="3600" b="1" dirty="0" smtClean="0">
                <a:solidFill>
                  <a:srgbClr val="990033"/>
                </a:solidFill>
              </a:rPr>
              <a:t>местоимений</a:t>
            </a:r>
            <a:r>
              <a:rPr lang="ru-RU" sz="3600" b="1" dirty="0" smtClean="0"/>
              <a:t>        </a:t>
            </a:r>
            <a:endParaRPr lang="ru-RU" sz="3600" b="1" dirty="0"/>
          </a:p>
        </p:txBody>
      </p:sp>
      <p:graphicFrame>
        <p:nvGraphicFramePr>
          <p:cNvPr id="260168" name="Group 72"/>
          <p:cNvGraphicFramePr>
            <a:graphicFrameLocks noGrp="1"/>
          </p:cNvGraphicFramePr>
          <p:nvPr>
            <p:ph type="tbl" idx="1"/>
          </p:nvPr>
        </p:nvGraphicFramePr>
        <p:xfrm>
          <a:off x="152401" y="1484313"/>
          <a:ext cx="8839200" cy="4985766"/>
        </p:xfrm>
        <a:graphic>
          <a:graphicData uri="http://schemas.openxmlformats.org/drawingml/2006/table">
            <a:tbl>
              <a:tblPr/>
              <a:tblGrid>
                <a:gridCol w="4122290"/>
                <a:gridCol w="4716910"/>
              </a:tblGrid>
              <a:tr h="1192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1 особенность склонения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omic Sans MS" pitchFamily="66" charset="0"/>
                        </a:rPr>
                        <a:t>При склонении личных местоимений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omic Sans MS" pitchFamily="66" charset="0"/>
                        </a:rPr>
                        <a:t>иногда меняется все слово, например: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omic Sans MS" pitchFamily="66" charset="0"/>
                        </a:rPr>
                        <a:t>И. п.  -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omic Sans MS" pitchFamily="66" charset="0"/>
                        </a:rPr>
                        <a:t>Р. п. - 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Меня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7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2 особенность склонения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omic Sans MS" pitchFamily="66" charset="0"/>
                        </a:rPr>
                        <a:t>Иногда в корне происходит чередование, например: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Тебя – тобой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Меня - мне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7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3 особенность склонения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omic Sans MS" pitchFamily="66" charset="0"/>
                        </a:rPr>
                        <a:t>Местоимение 3-его лица изменяется по родам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Comic Sans MS" pitchFamily="66" charset="0"/>
                        </a:rPr>
                        <a:t>Он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 Она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 Оно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99"/>
                        </a:solidFill>
                        <a:effectLst/>
                        <a:latin typeface="Comic Sans MS" pitchFamily="66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47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</a:rPr>
                        <a:t>4 особенность склонения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omic Sans MS" pitchFamily="66" charset="0"/>
                        </a:rPr>
                        <a:t>При присоединении предлогов к местоимениям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omic Sans MS" pitchFamily="66" charset="0"/>
                        </a:rPr>
                        <a:t>3-его лица у местоимений появляется буква Н вначале, например: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К нему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99"/>
                          </a:solidFill>
                          <a:effectLst/>
                          <a:latin typeface="Comic Sans MS" pitchFamily="66" charset="0"/>
                        </a:rPr>
                        <a:t>У неё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228601"/>
            <a:ext cx="8686800" cy="838199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Происхождение слова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" y="1600200"/>
            <a:ext cx="8763000" cy="4876800"/>
          </a:xfrm>
        </p:spPr>
        <p:txBody>
          <a:bodyPr>
            <a:normAutofit lnSpcReduction="10000"/>
          </a:bodyPr>
          <a:lstStyle/>
          <a:p>
            <a:pPr algn="l"/>
            <a:r>
              <a:rPr lang="ru-RU" sz="2800" b="1" dirty="0" smtClean="0">
                <a:solidFill>
                  <a:srgbClr val="0070C0"/>
                </a:solidFill>
              </a:rPr>
              <a:t>                                       "местоимение"  -</a:t>
            </a:r>
          </a:p>
          <a:p>
            <a:pPr algn="l"/>
            <a:r>
              <a:rPr lang="ru-RU" sz="2800" b="1" dirty="0" smtClean="0">
                <a:solidFill>
                  <a:srgbClr val="0070C0"/>
                </a:solidFill>
              </a:rPr>
              <a:t>заимствовано из </a:t>
            </a:r>
            <a:r>
              <a:rPr lang="ru-RU" sz="2800" b="1" dirty="0" smtClean="0">
                <a:solidFill>
                  <a:srgbClr val="C00000"/>
                </a:solidFill>
              </a:rPr>
              <a:t>старославянского</a:t>
            </a:r>
            <a:r>
              <a:rPr lang="ru-RU" sz="2800" b="1" dirty="0" smtClean="0">
                <a:solidFill>
                  <a:srgbClr val="0070C0"/>
                </a:solidFill>
              </a:rPr>
              <a:t> языка. </a:t>
            </a:r>
          </a:p>
          <a:p>
            <a:pPr algn="l"/>
            <a:r>
              <a:rPr lang="ru-RU" sz="2800" b="1" dirty="0" smtClean="0">
                <a:solidFill>
                  <a:srgbClr val="0070C0"/>
                </a:solidFill>
              </a:rPr>
              <a:t>В нем оно создано по образцу греческого слова "</a:t>
            </a:r>
            <a:r>
              <a:rPr lang="ru-RU" sz="2800" b="1" dirty="0" err="1" smtClean="0">
                <a:solidFill>
                  <a:srgbClr val="C00000"/>
                </a:solidFill>
              </a:rPr>
              <a:t>антонимиа</a:t>
            </a:r>
            <a:r>
              <a:rPr lang="ru-RU" sz="2800" b="1" dirty="0" smtClean="0">
                <a:solidFill>
                  <a:srgbClr val="0070C0"/>
                </a:solidFill>
              </a:rPr>
              <a:t>", которое сложено из </a:t>
            </a:r>
          </a:p>
          <a:p>
            <a:pPr algn="l"/>
            <a:r>
              <a:rPr lang="ru-RU" sz="2800" b="1" dirty="0" smtClean="0">
                <a:solidFill>
                  <a:srgbClr val="0070C0"/>
                </a:solidFill>
              </a:rPr>
              <a:t>"</a:t>
            </a:r>
            <a:r>
              <a:rPr lang="ru-RU" sz="2800" b="1" dirty="0" smtClean="0">
                <a:solidFill>
                  <a:srgbClr val="C00000"/>
                </a:solidFill>
              </a:rPr>
              <a:t>анти</a:t>
            </a:r>
            <a:r>
              <a:rPr lang="ru-RU" sz="2800" b="1" dirty="0" smtClean="0">
                <a:solidFill>
                  <a:srgbClr val="0070C0"/>
                </a:solidFill>
              </a:rPr>
              <a:t>" (вместо) и "</a:t>
            </a:r>
            <a:r>
              <a:rPr lang="ru-RU" sz="2800" b="1" dirty="0" err="1" smtClean="0">
                <a:solidFill>
                  <a:srgbClr val="C00000"/>
                </a:solidFill>
              </a:rPr>
              <a:t>онима</a:t>
            </a:r>
            <a:r>
              <a:rPr lang="ru-RU" sz="2800" b="1" dirty="0" smtClean="0">
                <a:solidFill>
                  <a:srgbClr val="0070C0"/>
                </a:solidFill>
              </a:rPr>
              <a:t>" (имя). </a:t>
            </a:r>
          </a:p>
          <a:p>
            <a:pPr algn="l"/>
            <a:r>
              <a:rPr lang="ru-RU" sz="2800" b="1" dirty="0" smtClean="0">
                <a:solidFill>
                  <a:srgbClr val="0070C0"/>
                </a:solidFill>
              </a:rPr>
              <a:t>В старославянском языке слово "</a:t>
            </a:r>
            <a:r>
              <a:rPr lang="ru-RU" sz="2800" b="1" dirty="0" smtClean="0">
                <a:solidFill>
                  <a:srgbClr val="C00000"/>
                </a:solidFill>
              </a:rPr>
              <a:t>местоимение</a:t>
            </a:r>
            <a:r>
              <a:rPr lang="ru-RU" sz="2800" b="1" dirty="0" smtClean="0">
                <a:solidFill>
                  <a:srgbClr val="0070C0"/>
                </a:solidFill>
              </a:rPr>
              <a:t>" образовано из слияния сочетаний слов </a:t>
            </a:r>
          </a:p>
          <a:p>
            <a:pPr algn="l"/>
            <a:r>
              <a:rPr lang="ru-RU" sz="2800" b="1" dirty="0" smtClean="0">
                <a:solidFill>
                  <a:srgbClr val="0070C0"/>
                </a:solidFill>
              </a:rPr>
              <a:t>"</a:t>
            </a:r>
            <a:r>
              <a:rPr lang="ru-RU" sz="2800" b="1" dirty="0" smtClean="0">
                <a:solidFill>
                  <a:srgbClr val="C00000"/>
                </a:solidFill>
              </a:rPr>
              <a:t>вместо</a:t>
            </a:r>
            <a:r>
              <a:rPr lang="ru-RU" sz="2800" b="1" dirty="0" smtClean="0">
                <a:solidFill>
                  <a:srgbClr val="0070C0"/>
                </a:solidFill>
              </a:rPr>
              <a:t>" + "</a:t>
            </a:r>
            <a:r>
              <a:rPr lang="ru-RU" sz="2800" b="1" dirty="0" smtClean="0">
                <a:solidFill>
                  <a:srgbClr val="C00000"/>
                </a:solidFill>
              </a:rPr>
              <a:t>имени</a:t>
            </a:r>
            <a:r>
              <a:rPr lang="ru-RU" sz="2800" b="1" dirty="0" smtClean="0">
                <a:solidFill>
                  <a:srgbClr val="0070C0"/>
                </a:solidFill>
              </a:rPr>
              <a:t>" с прибавлением суффикса -</a:t>
            </a:r>
            <a:r>
              <a:rPr lang="ru-RU" sz="2800" b="1" dirty="0" err="1" smtClean="0">
                <a:solidFill>
                  <a:srgbClr val="0070C0"/>
                </a:solidFill>
              </a:rPr>
              <a:t>й</a:t>
            </a:r>
            <a:r>
              <a:rPr lang="ru-RU" sz="2800" b="1" dirty="0" smtClean="0">
                <a:solidFill>
                  <a:srgbClr val="0070C0"/>
                </a:solidFill>
              </a:rPr>
              <a:t>( е). </a:t>
            </a:r>
          </a:p>
          <a:p>
            <a:pPr algn="l"/>
            <a:r>
              <a:rPr lang="ru-RU" sz="2800" b="1" dirty="0" smtClean="0">
                <a:solidFill>
                  <a:srgbClr val="0070C0"/>
                </a:solidFill>
              </a:rPr>
              <a:t>В результате фонетических изменений начальное "в" отпало. Сейчас в слове "</a:t>
            </a:r>
            <a:r>
              <a:rPr lang="ru-RU" sz="2800" b="1" dirty="0" smtClean="0">
                <a:solidFill>
                  <a:srgbClr val="C00000"/>
                </a:solidFill>
              </a:rPr>
              <a:t>местоимение</a:t>
            </a:r>
            <a:r>
              <a:rPr lang="ru-RU" sz="2800" b="1" dirty="0" smtClean="0">
                <a:solidFill>
                  <a:srgbClr val="0070C0"/>
                </a:solidFill>
              </a:rPr>
              <a:t>" выделяется основа и окончание.</a:t>
            </a:r>
            <a:endParaRPr lang="ru-RU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0" y="381000"/>
            <a:ext cx="754379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 smtClean="0"/>
              <a:t>1 лицо </a:t>
            </a:r>
            <a:r>
              <a:rPr lang="ru-RU" sz="8000" b="1" dirty="0" smtClean="0">
                <a:solidFill>
                  <a:srgbClr val="C00000"/>
                </a:solidFill>
              </a:rPr>
              <a:t>Я, мы, </a:t>
            </a:r>
          </a:p>
          <a:p>
            <a:pPr algn="ctr"/>
            <a:r>
              <a:rPr lang="ru-RU" sz="8000" b="1" dirty="0" smtClean="0"/>
              <a:t>2 лицо </a:t>
            </a:r>
            <a:r>
              <a:rPr lang="ru-RU" sz="8000" b="1" dirty="0" smtClean="0">
                <a:solidFill>
                  <a:srgbClr val="C00000"/>
                </a:solidFill>
              </a:rPr>
              <a:t>ты, вы, </a:t>
            </a:r>
          </a:p>
          <a:p>
            <a:pPr algn="ctr"/>
            <a:r>
              <a:rPr lang="ru-RU" sz="8000" b="1" dirty="0" smtClean="0"/>
              <a:t>3 лицо </a:t>
            </a:r>
            <a:r>
              <a:rPr lang="ru-RU" sz="8000" b="1" dirty="0" smtClean="0">
                <a:solidFill>
                  <a:srgbClr val="C00000"/>
                </a:solidFill>
              </a:rPr>
              <a:t>он, она, оно, они</a:t>
            </a:r>
            <a:endParaRPr lang="ru-RU" sz="8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359898"/>
            <a:ext cx="8534400" cy="783102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effectLst/>
              </a:rPr>
              <a:t>"Толковый словарь" С.И. Ожегова</a:t>
            </a:r>
            <a:endParaRPr lang="ru-RU" b="1" dirty="0">
              <a:solidFill>
                <a:srgbClr val="0070C0"/>
              </a:solidFill>
              <a:effectLst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" y="1219200"/>
            <a:ext cx="8610600" cy="53340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1. Личный - осуществляемый самим, непосредственно данным лицом, данной личностью (т.е. человеком). </a:t>
            </a:r>
          </a:p>
          <a:p>
            <a:r>
              <a:rPr lang="ru-RU" sz="3600" dirty="0" smtClean="0">
                <a:solidFill>
                  <a:srgbClr val="C00000"/>
                </a:solidFill>
              </a:rPr>
              <a:t>Личный пример. </a:t>
            </a:r>
            <a:br>
              <a:rPr lang="ru-RU" sz="3600" dirty="0" smtClean="0">
                <a:solidFill>
                  <a:srgbClr val="C00000"/>
                </a:solidFill>
              </a:rPr>
            </a:br>
            <a:r>
              <a:rPr lang="ru-RU" sz="3600" dirty="0" smtClean="0">
                <a:solidFill>
                  <a:srgbClr val="C00000"/>
                </a:solidFill>
              </a:rPr>
              <a:t>2. Личный - касающийся непосредственно какого-нибудь лица, лиц, принадлежащий какому-нибудь лицу. Личное имущество, личное дело.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44780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effectLst/>
              </a:rPr>
              <a:t>               Словарная работа </a:t>
            </a:r>
            <a:r>
              <a:rPr lang="ru-RU" sz="4800" b="1" dirty="0" smtClean="0">
                <a:solidFill>
                  <a:srgbClr val="C00000"/>
                </a:solidFill>
              </a:rPr>
              <a:t/>
            </a:r>
            <a:br>
              <a:rPr lang="ru-RU" sz="4800" b="1" dirty="0" smtClean="0">
                <a:solidFill>
                  <a:srgbClr val="C00000"/>
                </a:solidFill>
              </a:rPr>
            </a:br>
            <a:r>
              <a:rPr lang="ru-RU" sz="4800" b="1" dirty="0" smtClean="0">
                <a:solidFill>
                  <a:srgbClr val="C00000"/>
                </a:solidFill>
              </a:rPr>
              <a:t>          </a:t>
            </a:r>
            <a:r>
              <a:rPr lang="ru-RU" sz="2800" dirty="0" smtClean="0">
                <a:solidFill>
                  <a:srgbClr val="C00000"/>
                </a:solidFill>
              </a:rPr>
              <a:t>подобрать местоимения к существительным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1752600"/>
            <a:ext cx="8382000" cy="4876800"/>
          </a:xfrm>
        </p:spPr>
        <p:txBody>
          <a:bodyPr numCol="2">
            <a:noAutofit/>
          </a:bodyPr>
          <a:lstStyle/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Тюль</a:t>
            </a:r>
            <a:endParaRPr lang="ru-RU" sz="4800" dirty="0" smtClean="0">
              <a:solidFill>
                <a:srgbClr val="0070C0"/>
              </a:solidFill>
            </a:endParaRPr>
          </a:p>
          <a:p>
            <a:pPr algn="ctr"/>
            <a:r>
              <a:rPr lang="ru-RU" sz="4800" dirty="0" smtClean="0">
                <a:solidFill>
                  <a:srgbClr val="0070C0"/>
                </a:solidFill>
              </a:rPr>
              <a:t> </a:t>
            </a:r>
            <a:r>
              <a:rPr lang="ru-RU" sz="4800" b="1" dirty="0" smtClean="0">
                <a:solidFill>
                  <a:srgbClr val="0070C0"/>
                </a:solidFill>
              </a:rPr>
              <a:t>Рояль</a:t>
            </a:r>
            <a:endParaRPr lang="ru-RU" sz="4800" dirty="0" smtClean="0">
              <a:solidFill>
                <a:srgbClr val="0070C0"/>
              </a:solidFill>
            </a:endParaRPr>
          </a:p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Такси</a:t>
            </a:r>
            <a:r>
              <a:rPr lang="ru-RU" sz="4800" dirty="0" smtClean="0">
                <a:solidFill>
                  <a:srgbClr val="0070C0"/>
                </a:solidFill>
              </a:rPr>
              <a:t> </a:t>
            </a:r>
          </a:p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Жюри</a:t>
            </a:r>
            <a:endParaRPr lang="ru-RU" sz="4800" dirty="0" smtClean="0">
              <a:solidFill>
                <a:srgbClr val="0070C0"/>
              </a:solidFill>
            </a:endParaRPr>
          </a:p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Бандероль</a:t>
            </a:r>
            <a:r>
              <a:rPr lang="ru-RU" sz="4800" dirty="0" smtClean="0">
                <a:solidFill>
                  <a:srgbClr val="0070C0"/>
                </a:solidFill>
              </a:rPr>
              <a:t> </a:t>
            </a:r>
          </a:p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Повидло</a:t>
            </a:r>
            <a:endParaRPr lang="ru-RU" sz="4800" dirty="0" smtClean="0">
              <a:solidFill>
                <a:srgbClr val="0070C0"/>
              </a:solidFill>
            </a:endParaRPr>
          </a:p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Кофе</a:t>
            </a:r>
            <a:r>
              <a:rPr lang="ru-RU" sz="4800" dirty="0" smtClean="0">
                <a:solidFill>
                  <a:srgbClr val="0070C0"/>
                </a:solidFill>
              </a:rPr>
              <a:t> </a:t>
            </a:r>
          </a:p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Бюро</a:t>
            </a:r>
            <a:r>
              <a:rPr lang="ru-RU" sz="4800" dirty="0" smtClean="0">
                <a:solidFill>
                  <a:srgbClr val="0070C0"/>
                </a:solidFill>
              </a:rPr>
              <a:t>  </a:t>
            </a:r>
          </a:p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Картофель</a:t>
            </a:r>
            <a:r>
              <a:rPr lang="ru-RU" sz="4800" dirty="0" smtClean="0">
                <a:solidFill>
                  <a:srgbClr val="0070C0"/>
                </a:solidFill>
              </a:rPr>
              <a:t> </a:t>
            </a:r>
          </a:p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Желе</a:t>
            </a:r>
            <a:r>
              <a:rPr lang="ru-RU" sz="4800" dirty="0" smtClean="0">
                <a:solidFill>
                  <a:srgbClr val="0070C0"/>
                </a:solidFill>
              </a:rPr>
              <a:t> </a:t>
            </a:r>
          </a:p>
          <a:p>
            <a:pPr algn="ctr"/>
            <a:r>
              <a:rPr lang="ru-RU" sz="4800" b="1" dirty="0" smtClean="0">
                <a:solidFill>
                  <a:srgbClr val="0070C0"/>
                </a:solidFill>
              </a:rPr>
              <a:t>Шоссе</a:t>
            </a:r>
            <a:r>
              <a:rPr lang="ru-RU" sz="4800" dirty="0" smtClean="0"/>
              <a:t> 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18959</TotalTime>
  <Words>279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Солнцестояние</vt:lpstr>
      <vt:lpstr>Личные местоимения</vt:lpstr>
      <vt:lpstr>Местоимения</vt:lpstr>
      <vt:lpstr>Презентация PowerPoint</vt:lpstr>
      <vt:lpstr>Склонение личных местоимений        </vt:lpstr>
      <vt:lpstr>Происхождение слова</vt:lpstr>
      <vt:lpstr>Презентация PowerPoint</vt:lpstr>
      <vt:lpstr>"Толковый словарь" С.И. Ожегова</vt:lpstr>
      <vt:lpstr>               Словарная работа            подобрать местоимения к существительным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Личные местоимения</dc:title>
  <cp:lastModifiedBy>Учитель</cp:lastModifiedBy>
  <cp:revision>50</cp:revision>
  <dcterms:modified xsi:type="dcterms:W3CDTF">2019-03-28T23:49:23Z</dcterms:modified>
</cp:coreProperties>
</file>