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3" r:id="rId2"/>
    <p:sldId id="284" r:id="rId3"/>
    <p:sldId id="277" r:id="rId4"/>
    <p:sldId id="264" r:id="rId5"/>
    <p:sldId id="278" r:id="rId6"/>
    <p:sldId id="279" r:id="rId7"/>
    <p:sldId id="267" r:id="rId8"/>
    <p:sldId id="268" r:id="rId9"/>
    <p:sldId id="257" r:id="rId10"/>
    <p:sldId id="262" r:id="rId11"/>
    <p:sldId id="266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2416-789A-442F-9668-1FC5E6D07047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0B3B1-7786-475C-A9A3-BFE0D9518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B3B1-7786-475C-A9A3-BFE0D9518D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6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010C-EAC6-4669-98C9-2E3A94F28D1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A3CE-F75C-4B09-BD0D-16DA3DCFB21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010C-EAC6-4669-98C9-2E3A94F28D1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A3CE-F75C-4B09-BD0D-16DA3DCFB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010C-EAC6-4669-98C9-2E3A94F28D1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A3CE-F75C-4B09-BD0D-16DA3DCFB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010C-EAC6-4669-98C9-2E3A94F28D1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A3CE-F75C-4B09-BD0D-16DA3DCFB2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010C-EAC6-4669-98C9-2E3A94F28D1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A3CE-F75C-4B09-BD0D-16DA3DCFB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010C-EAC6-4669-98C9-2E3A94F28D1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A3CE-F75C-4B09-BD0D-16DA3DCFB2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010C-EAC6-4669-98C9-2E3A94F28D1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A3CE-F75C-4B09-BD0D-16DA3DCFB2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010C-EAC6-4669-98C9-2E3A94F28D1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A3CE-F75C-4B09-BD0D-16DA3DCFB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010C-EAC6-4669-98C9-2E3A94F28D1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A3CE-F75C-4B09-BD0D-16DA3DCFB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010C-EAC6-4669-98C9-2E3A94F28D1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A3CE-F75C-4B09-BD0D-16DA3DCFB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010C-EAC6-4669-98C9-2E3A94F28D1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A3CE-F75C-4B09-BD0D-16DA3DCFB21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F9010C-EAC6-4669-98C9-2E3A94F28D1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3EA3CE-F75C-4B09-BD0D-16DA3DCFB2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-collection.edu.ru/4_%D0%AD%D0%BD%D1%86%D0%B8%D0%BA%D0%BB%D0%BE%D0%BF%D0%B5%D0%B4%D0%B8%D1%8F/%5bI-RUS_06%5d_%5bTD_00-SC%5d/%5bS-RUS_5-6-1%5d_%5bTD_031-SC%5d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050" y="-963488"/>
            <a:ext cx="10081120" cy="970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4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34322"/>
              </p:ext>
            </p:extLst>
          </p:nvPr>
        </p:nvGraphicFramePr>
        <p:xfrm>
          <a:off x="251520" y="332656"/>
          <a:ext cx="8784976" cy="6126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84976"/>
              </a:tblGrid>
              <a:tr h="6120680">
                <a:tc>
                  <a:txBody>
                    <a:bodyPr/>
                    <a:lstStyle/>
                    <a:p>
                      <a:pPr indent="457200" algn="l">
                        <a:spcBef>
                          <a:spcPts val="115"/>
                        </a:spcBef>
                        <a:spcAft>
                          <a:spcPts val="115"/>
                        </a:spcAft>
                      </a:pPr>
                      <a:r>
                        <a:rPr lang="ru-RU" sz="4400" i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Кое-кто</a:t>
                      </a:r>
                      <a:r>
                        <a:rPr lang="ru-RU" sz="4400" i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гулял </a:t>
                      </a:r>
                      <a:r>
                        <a:rPr lang="ru-RU" sz="4400" i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кое с кем </a:t>
                      </a:r>
                      <a:r>
                        <a:rPr lang="ru-RU" sz="4400" i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и по дороге зашёл в зоомагазин купить </a:t>
                      </a:r>
                      <a:r>
                        <a:rPr lang="ru-RU" sz="4400" i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кое-что. </a:t>
                      </a:r>
                      <a:r>
                        <a:rPr lang="ru-RU" sz="4400" i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Он посоветовался с продавцом </a:t>
                      </a:r>
                      <a:r>
                        <a:rPr lang="ru-RU" sz="4400" i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кое о чём </a:t>
                      </a:r>
                      <a:r>
                        <a:rPr lang="ru-RU" sz="4400" i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и в результате купил </a:t>
                      </a:r>
                      <a:r>
                        <a:rPr lang="ru-RU" sz="4400" i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кое для кого что-то </a:t>
                      </a:r>
                      <a:r>
                        <a:rPr lang="ru-RU" sz="4400" i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очень вкусное. Выйдя на улицу, он угостил </a:t>
                      </a:r>
                      <a:r>
                        <a:rPr lang="ru-RU" sz="4400" i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кое-кого кое-чем </a:t>
                      </a:r>
                      <a:r>
                        <a:rPr lang="ru-RU" sz="4400" i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и получил </a:t>
                      </a:r>
                      <a:r>
                        <a:rPr lang="ru-RU" sz="4400" i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кое от кого </a:t>
                      </a:r>
                      <a:r>
                        <a:rPr lang="ru-RU" sz="4400" i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горячую благодарность</a:t>
                      </a:r>
                      <a:r>
                        <a:rPr lang="ru-RU" sz="440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44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5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92233"/>
              </p:ext>
            </p:extLst>
          </p:nvPr>
        </p:nvGraphicFramePr>
        <p:xfrm>
          <a:off x="251520" y="332656"/>
          <a:ext cx="8568952" cy="6192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68952"/>
              </a:tblGrid>
              <a:tr h="6192688">
                <a:tc>
                  <a:txBody>
                    <a:bodyPr/>
                    <a:lstStyle/>
                    <a:p>
                      <a:pPr algn="l"/>
                      <a:r>
                        <a:rPr lang="ru-RU" sz="7200" b="1" dirty="0" smtClean="0">
                          <a:solidFill>
                            <a:srgbClr val="FF0000"/>
                          </a:solidFill>
                        </a:rPr>
                        <a:t>             </a:t>
                      </a:r>
                      <a:r>
                        <a:rPr lang="ru-RU" sz="8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</a:t>
                      </a:r>
                    </a:p>
                    <a:p>
                      <a:pPr algn="ctr"/>
                      <a:endParaRPr lang="ru-RU" sz="8800" dirty="0" smtClean="0">
                        <a:latin typeface="+mj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800" dirty="0" smtClean="0">
                          <a:latin typeface="+mj-lt"/>
                          <a:cs typeface="Arial" pitchFamily="34" charset="0"/>
                        </a:rPr>
                        <a:t>Кое      кого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3851920" y="2132856"/>
            <a:ext cx="916680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3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b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endParaRPr lang="ru-RU" sz="8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6000" b="1" dirty="0" smtClean="0"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ru-RU" sz="6000" b="1" dirty="0" smtClean="0">
                <a:latin typeface="Calibri" pitchFamily="34" charset="0"/>
                <a:cs typeface="Calibri" pitchFamily="34" charset="0"/>
              </a:rPr>
              <a:t>Заменить …, задумать …,</a:t>
            </a:r>
          </a:p>
          <a:p>
            <a:pPr lvl="0" algn="ctr"/>
            <a:r>
              <a:rPr lang="ru-RU" sz="6000" b="1" dirty="0" smtClean="0">
                <a:latin typeface="Calibri" pitchFamily="34" charset="0"/>
                <a:cs typeface="Calibri" pitchFamily="34" charset="0"/>
              </a:rPr>
              <a:t>добиться …, рисовать …, </a:t>
            </a:r>
          </a:p>
          <a:p>
            <a:pPr lvl="0" algn="ctr"/>
            <a:r>
              <a:rPr lang="ru-RU" sz="6000" b="1" dirty="0" smtClean="0">
                <a:latin typeface="Calibri" pitchFamily="34" charset="0"/>
                <a:cs typeface="Calibri" pitchFamily="34" charset="0"/>
              </a:rPr>
              <a:t>прикоснуться …,</a:t>
            </a:r>
          </a:p>
          <a:p>
            <a:pPr lvl="0" algn="ctr"/>
            <a:r>
              <a:rPr lang="ru-RU" sz="6000" b="1" dirty="0" smtClean="0">
                <a:latin typeface="Calibri" pitchFamily="34" charset="0"/>
                <a:cs typeface="Calibri" pitchFamily="34" charset="0"/>
              </a:rPr>
              <a:t>достигнуть …, ожидать …,</a:t>
            </a:r>
          </a:p>
          <a:p>
            <a:pPr lvl="0" algn="ctr"/>
            <a:r>
              <a:rPr lang="ru-RU" sz="6000" b="1" dirty="0" smtClean="0">
                <a:latin typeface="Calibri" pitchFamily="34" charset="0"/>
                <a:cs typeface="Calibri" pitchFamily="34" charset="0"/>
              </a:rPr>
              <a:t>предполагать…</a:t>
            </a:r>
          </a:p>
          <a:p>
            <a:pPr lvl="0"/>
            <a:endParaRPr lang="ru-RU" sz="6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91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5400" b="1" dirty="0">
                <a:solidFill>
                  <a:srgbClr val="FF0000"/>
                </a:solidFill>
                <a:latin typeface="Arial Narrow" pitchFamily="34" charset="0"/>
              </a:rPr>
              <a:t>Некто</a:t>
            </a:r>
            <a:r>
              <a:rPr lang="ru-RU" sz="5400" b="1" dirty="0">
                <a:solidFill>
                  <a:srgbClr val="212745"/>
                </a:solidFill>
                <a:latin typeface="Arial Narrow" pitchFamily="34" charset="0"/>
              </a:rPr>
              <a:t> шёл по </a:t>
            </a:r>
            <a:r>
              <a:rPr lang="ru-RU" sz="5400" b="1" dirty="0">
                <a:solidFill>
                  <a:srgbClr val="FF0000"/>
                </a:solidFill>
                <a:latin typeface="Arial Narrow" pitchFamily="34" charset="0"/>
              </a:rPr>
              <a:t>какой-то</a:t>
            </a:r>
            <a:r>
              <a:rPr lang="ru-RU" sz="5400" b="1" dirty="0">
                <a:solidFill>
                  <a:srgbClr val="212745"/>
                </a:solidFill>
                <a:latin typeface="Arial Narrow" pitchFamily="34" charset="0"/>
              </a:rPr>
              <a:t> дороге и нашёл </a:t>
            </a:r>
            <a:r>
              <a:rPr lang="ru-RU" sz="5400" b="1" dirty="0">
                <a:solidFill>
                  <a:srgbClr val="FF0000"/>
                </a:solidFill>
                <a:latin typeface="Arial Narrow" pitchFamily="34" charset="0"/>
              </a:rPr>
              <a:t>нечто</a:t>
            </a:r>
            <a:r>
              <a:rPr lang="ru-RU" sz="5400" b="1" dirty="0">
                <a:solidFill>
                  <a:srgbClr val="212745"/>
                </a:solidFill>
                <a:latin typeface="Arial Narrow" pitchFamily="34" charset="0"/>
              </a:rPr>
              <a:t>. </a:t>
            </a:r>
            <a:r>
              <a:rPr lang="ru-RU" sz="5400" b="1" dirty="0">
                <a:solidFill>
                  <a:srgbClr val="FF0000"/>
                </a:solidFill>
                <a:latin typeface="Arial Narrow" pitchFamily="34" charset="0"/>
              </a:rPr>
              <a:t>Некоторую</a:t>
            </a:r>
            <a:r>
              <a:rPr lang="ru-RU" sz="5400" b="1" dirty="0">
                <a:solidFill>
                  <a:srgbClr val="212745"/>
                </a:solidFill>
                <a:latin typeface="Arial Narrow" pitchFamily="34" charset="0"/>
              </a:rPr>
              <a:t> часть найденного он отдал товарищу, а </a:t>
            </a:r>
            <a:r>
              <a:rPr lang="ru-RU" sz="5400" b="1" dirty="0">
                <a:solidFill>
                  <a:srgbClr val="FF0000"/>
                </a:solidFill>
                <a:latin typeface="Arial Narrow" pitchFamily="34" charset="0"/>
              </a:rPr>
              <a:t>кое-что</a:t>
            </a:r>
            <a:r>
              <a:rPr lang="ru-RU" sz="5400" b="1" dirty="0">
                <a:solidFill>
                  <a:srgbClr val="212745"/>
                </a:solidFill>
                <a:latin typeface="Arial Narrow" pitchFamily="34" charset="0"/>
              </a:rPr>
              <a:t> бросил. Что у него осталось?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800" b="1" dirty="0">
                <a:solidFill>
                  <a:srgbClr val="7030A0"/>
                </a:solidFill>
                <a:latin typeface="Arial Narrow" pitchFamily="34" charset="0"/>
              </a:rPr>
              <a:t>  Кто шёл, по какой дороге, что он нашёл, что отдал?</a:t>
            </a:r>
          </a:p>
        </p:txBody>
      </p:sp>
    </p:spTree>
    <p:extLst>
      <p:ext uri="{BB962C8B-B14F-4D97-AF65-F5344CB8AC3E}">
        <p14:creationId xmlns:p14="http://schemas.microsoft.com/office/powerpoint/2010/main" val="36195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8928992" cy="453650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Arial Narrow" pitchFamily="34" charset="0"/>
              </a:rPr>
              <a:t>Неопределённые</a:t>
            </a:r>
            <a:br>
              <a:rPr lang="ru-RU" sz="88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8800" dirty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8800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8800" dirty="0" smtClean="0">
                <a:solidFill>
                  <a:srgbClr val="FF0000"/>
                </a:solidFill>
                <a:latin typeface="Arial Narrow" pitchFamily="34" charset="0"/>
              </a:rPr>
              <a:t>местоимения</a:t>
            </a:r>
            <a:endParaRPr lang="ru-RU" sz="8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65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27215"/>
              </p:ext>
            </p:extLst>
          </p:nvPr>
        </p:nvGraphicFramePr>
        <p:xfrm>
          <a:off x="323528" y="116632"/>
          <a:ext cx="8229600" cy="662473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743200"/>
                <a:gridCol w="2743200"/>
                <a:gridCol w="2743200"/>
              </a:tblGrid>
              <a:tr h="618479">
                <a:tc gridSpan="3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Неопределённые местоимения указывают на</a:t>
                      </a:r>
                      <a:endParaRPr lang="ru-RU" sz="2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47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предмет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признак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количество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107755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кто-то</a:t>
                      </a:r>
                      <a:br>
                        <a:rPr lang="ru-RU" sz="2800" b="1" dirty="0">
                          <a:effectLst/>
                        </a:rPr>
                      </a:br>
                      <a:r>
                        <a:rPr lang="ru-RU" sz="2800" b="1" dirty="0">
                          <a:effectLst/>
                        </a:rPr>
                        <a:t>что-то</a:t>
                      </a:r>
                      <a:endParaRPr lang="ru-RU" sz="2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какой-то</a:t>
                      </a:r>
                      <a:endParaRPr lang="ru-RU" sz="2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сколько-то</a:t>
                      </a:r>
                      <a:endParaRPr lang="ru-RU" sz="2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107755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кто-нибудь</a:t>
                      </a:r>
                      <a:br>
                        <a:rPr lang="ru-RU" sz="2800" b="1" dirty="0">
                          <a:effectLst/>
                        </a:rPr>
                      </a:br>
                      <a:r>
                        <a:rPr lang="ru-RU" sz="2800" b="1" dirty="0">
                          <a:effectLst/>
                        </a:rPr>
                        <a:t>что-нибудь</a:t>
                      </a:r>
                      <a:endParaRPr lang="ru-RU" sz="2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какой-нибудь</a:t>
                      </a:r>
                      <a:endParaRPr lang="ru-RU" sz="28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сколько-нибудь</a:t>
                      </a:r>
                      <a:endParaRPr lang="ru-RU" sz="2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107755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кто-либо</a:t>
                      </a:r>
                      <a:br>
                        <a:rPr lang="ru-RU" sz="2800" b="1">
                          <a:effectLst/>
                        </a:rPr>
                      </a:br>
                      <a:r>
                        <a:rPr lang="ru-RU" sz="2800" b="1">
                          <a:effectLst/>
                        </a:rPr>
                        <a:t>что-либо</a:t>
                      </a:r>
                      <a:endParaRPr lang="ru-RU" sz="28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какой-либо</a:t>
                      </a:r>
                      <a:endParaRPr lang="ru-RU" sz="28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сколько-либо</a:t>
                      </a:r>
                      <a:endParaRPr lang="ru-RU" sz="2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107755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кое-кто</a:t>
                      </a:r>
                      <a:br>
                        <a:rPr lang="ru-RU" sz="2800" b="1">
                          <a:effectLst/>
                        </a:rPr>
                      </a:br>
                      <a:r>
                        <a:rPr lang="ru-RU" sz="2800" b="1">
                          <a:effectLst/>
                        </a:rPr>
                        <a:t>кое-что</a:t>
                      </a:r>
                      <a:endParaRPr lang="ru-RU" sz="28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кое-какой</a:t>
                      </a:r>
                      <a:endParaRPr lang="ru-RU" sz="28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107755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некто</a:t>
                      </a:r>
                      <a:br>
                        <a:rPr lang="ru-RU" sz="2800" b="1">
                          <a:effectLst/>
                        </a:rPr>
                      </a:br>
                      <a:r>
                        <a:rPr lang="ru-RU" sz="2800" b="1">
                          <a:effectLst/>
                        </a:rPr>
                        <a:t>нечто</a:t>
                      </a:r>
                      <a:endParaRPr lang="ru-RU" sz="28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некий</a:t>
                      </a:r>
                      <a:br>
                        <a:rPr lang="ru-RU" sz="2800" b="1">
                          <a:effectLst/>
                        </a:rPr>
                      </a:br>
                      <a:r>
                        <a:rPr lang="ru-RU" sz="2800" b="1">
                          <a:effectLst/>
                        </a:rPr>
                        <a:t>некоторый</a:t>
                      </a:r>
                      <a:endParaRPr lang="ru-RU" sz="28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несколько</a:t>
                      </a:r>
                      <a:endParaRPr lang="ru-RU" sz="2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987824" y="980728"/>
            <a:ext cx="72008" cy="547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868144" y="980728"/>
            <a:ext cx="0" cy="547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1560" y="76470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540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1"/>
          <p:cNvSpPr>
            <a:spLocks noGrp="1"/>
          </p:cNvSpPr>
          <p:nvPr>
            <p:ph type="subTitle" idx="1"/>
          </p:nvPr>
        </p:nvSpPr>
        <p:spPr>
          <a:xfrm>
            <a:off x="179388" y="404813"/>
            <a:ext cx="8785225" cy="611981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       кто?     </a:t>
            </a:r>
            <a:r>
              <a:rPr lang="ru-RU" sz="6000" b="1" dirty="0" smtClean="0">
                <a:solidFill>
                  <a:srgbClr val="FF0000"/>
                </a:solidFill>
              </a:rPr>
              <a:t>не</a:t>
            </a:r>
            <a:r>
              <a:rPr lang="ru-RU" sz="6000" b="1" dirty="0" smtClean="0"/>
              <a:t>кто </a:t>
            </a:r>
          </a:p>
          <a:p>
            <a:r>
              <a:rPr lang="ru-RU" sz="6000" b="1" dirty="0" smtClean="0"/>
              <a:t>       что?     </a:t>
            </a:r>
            <a:r>
              <a:rPr lang="ru-RU" sz="6000" b="1" dirty="0" smtClean="0">
                <a:solidFill>
                  <a:srgbClr val="FF0000"/>
                </a:solidFill>
              </a:rPr>
              <a:t>не</a:t>
            </a:r>
            <a:r>
              <a:rPr lang="ru-RU" sz="6000" b="1" dirty="0" smtClean="0"/>
              <a:t>что</a:t>
            </a:r>
          </a:p>
          <a:p>
            <a:r>
              <a:rPr lang="ru-RU" sz="6000" b="1" dirty="0" smtClean="0"/>
              <a:t>который?    </a:t>
            </a:r>
            <a:r>
              <a:rPr lang="ru-RU" sz="6000" b="1" dirty="0" smtClean="0">
                <a:solidFill>
                  <a:srgbClr val="FF0000"/>
                </a:solidFill>
              </a:rPr>
              <a:t>не</a:t>
            </a:r>
            <a:r>
              <a:rPr lang="ru-RU" sz="6000" b="1" dirty="0" smtClean="0"/>
              <a:t>который</a:t>
            </a:r>
          </a:p>
          <a:p>
            <a:r>
              <a:rPr lang="ru-RU" sz="6000" b="1" dirty="0" smtClean="0"/>
              <a:t>сколько?     </a:t>
            </a:r>
            <a:r>
              <a:rPr lang="ru-RU" sz="6000" b="1" dirty="0" smtClean="0">
                <a:solidFill>
                  <a:srgbClr val="FF0000"/>
                </a:solidFill>
              </a:rPr>
              <a:t>не</a:t>
            </a:r>
            <a:r>
              <a:rPr lang="ru-RU" sz="6000" b="1" dirty="0" smtClean="0"/>
              <a:t>сколько</a:t>
            </a:r>
            <a:endParaRPr lang="ru-RU" sz="6000" b="1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703517" y="872572"/>
            <a:ext cx="591896" cy="324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682040" y="1957277"/>
            <a:ext cx="613373" cy="37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87" y="3055503"/>
            <a:ext cx="639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92" y="4130903"/>
            <a:ext cx="639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6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9036496" cy="648072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5400" dirty="0" smtClean="0"/>
              <a:t>             то      = кого</a:t>
            </a:r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r>
              <a:rPr lang="ru-RU" sz="5400" dirty="0" smtClean="0"/>
              <a:t>то      </a:t>
            </a:r>
          </a:p>
          <a:p>
            <a:r>
              <a:rPr lang="ru-RU" sz="5400" dirty="0" smtClean="0"/>
              <a:t>            либо   = кого</a:t>
            </a:r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r>
              <a:rPr lang="ru-RU" sz="5400" dirty="0" smtClean="0"/>
              <a:t>либо</a:t>
            </a:r>
            <a:endParaRPr lang="ru-RU" sz="5400" dirty="0"/>
          </a:p>
          <a:p>
            <a:r>
              <a:rPr lang="ru-RU" sz="5400" dirty="0" smtClean="0"/>
              <a:t>Кого? +</a:t>
            </a:r>
            <a:r>
              <a:rPr lang="ru-RU" sz="5400" dirty="0" err="1" smtClean="0"/>
              <a:t>нибудь</a:t>
            </a:r>
            <a:r>
              <a:rPr lang="ru-RU" sz="5400" dirty="0" smtClean="0"/>
              <a:t>= </a:t>
            </a:r>
            <a:r>
              <a:rPr lang="ru-RU" sz="4800" b="1" dirty="0" smtClean="0"/>
              <a:t>кого</a:t>
            </a:r>
            <a:r>
              <a:rPr lang="ru-RU" sz="4800" b="1" dirty="0" smtClean="0">
                <a:solidFill>
                  <a:srgbClr val="FF0000"/>
                </a:solidFill>
              </a:rPr>
              <a:t>-</a:t>
            </a:r>
            <a:r>
              <a:rPr lang="ru-RU" sz="4800" b="1" dirty="0" smtClean="0"/>
              <a:t>нибудь</a:t>
            </a:r>
          </a:p>
          <a:p>
            <a:r>
              <a:rPr lang="ru-RU" sz="5400" dirty="0"/>
              <a:t> </a:t>
            </a:r>
            <a:r>
              <a:rPr lang="ru-RU" sz="5400" dirty="0" smtClean="0"/>
              <a:t>           кое     = кое</a:t>
            </a:r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r>
              <a:rPr lang="ru-RU" sz="5400" dirty="0" smtClean="0"/>
              <a:t>кого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713663" y="404664"/>
            <a:ext cx="45720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70863" y="356892"/>
            <a:ext cx="583897" cy="600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713663" y="1630514"/>
            <a:ext cx="685760" cy="43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399423" y="1630514"/>
            <a:ext cx="740529" cy="43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713663" y="3933056"/>
            <a:ext cx="105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769687" y="393305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7020272" y="548680"/>
            <a:ext cx="360040" cy="40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380312" y="548680"/>
            <a:ext cx="313184" cy="40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единительная линия 2053"/>
          <p:cNvCxnSpPr/>
          <p:nvPr/>
        </p:nvCxnSpPr>
        <p:spPr>
          <a:xfrm flipH="1">
            <a:off x="7200292" y="1630514"/>
            <a:ext cx="684076" cy="43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/>
          <p:nvPr/>
        </p:nvCxnSpPr>
        <p:spPr>
          <a:xfrm>
            <a:off x="7884368" y="1630514"/>
            <a:ext cx="914400" cy="42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единительная линия 2057"/>
          <p:cNvCxnSpPr/>
          <p:nvPr/>
        </p:nvCxnSpPr>
        <p:spPr>
          <a:xfrm flipH="1">
            <a:off x="6804248" y="2762214"/>
            <a:ext cx="889248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единительная линия 2059"/>
          <p:cNvCxnSpPr/>
          <p:nvPr/>
        </p:nvCxnSpPr>
        <p:spPr>
          <a:xfrm>
            <a:off x="7693496" y="2762214"/>
            <a:ext cx="1137848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Прямая соединительная линия 2061"/>
          <p:cNvCxnSpPr/>
          <p:nvPr/>
        </p:nvCxnSpPr>
        <p:spPr>
          <a:xfrm>
            <a:off x="5364088" y="3911352"/>
            <a:ext cx="1143468" cy="11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единительная линия 2063"/>
          <p:cNvCxnSpPr/>
          <p:nvPr/>
        </p:nvCxnSpPr>
        <p:spPr>
          <a:xfrm flipH="1">
            <a:off x="6516216" y="3923071"/>
            <a:ext cx="1" cy="226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2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86995"/>
              </p:ext>
            </p:extLst>
          </p:nvPr>
        </p:nvGraphicFramePr>
        <p:xfrm>
          <a:off x="251520" y="188640"/>
          <a:ext cx="8352928" cy="646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928"/>
              </a:tblGrid>
              <a:tr h="1327408">
                <a:tc>
                  <a:txBody>
                    <a:bodyPr/>
                    <a:lstStyle/>
                    <a:p>
                      <a:pPr algn="l"/>
                      <a:r>
                        <a:rPr lang="ru-RU" sz="10000" dirty="0" smtClean="0"/>
                        <a:t>ЧТО</a:t>
                      </a:r>
                      <a:r>
                        <a:rPr lang="ru-RU" sz="10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ru-RU" sz="10000" dirty="0" smtClean="0"/>
                        <a:t>ТО</a:t>
                      </a:r>
                      <a:endParaRPr lang="ru-RU" sz="10000" dirty="0"/>
                    </a:p>
                  </a:txBody>
                  <a:tcPr/>
                </a:tc>
              </a:tr>
              <a:tr h="1548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ЧТО</a:t>
                      </a:r>
                      <a:r>
                        <a:rPr kumimoji="0" lang="ru-RU" sz="10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-</a:t>
                      </a:r>
                      <a:r>
                        <a:rPr kumimoji="0" lang="ru-RU" sz="10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НИБУДЬ</a:t>
                      </a:r>
                      <a:endParaRPr kumimoji="0" lang="ru-RU" sz="10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48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ЧТО</a:t>
                      </a:r>
                      <a:r>
                        <a:rPr kumimoji="0" lang="ru-RU" sz="10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-</a:t>
                      </a:r>
                      <a:r>
                        <a:rPr kumimoji="0" lang="ru-RU" sz="10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ЛИБО </a:t>
                      </a:r>
                      <a:endParaRPr kumimoji="0" lang="ru-RU" sz="10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48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КОЕ</a:t>
                      </a:r>
                      <a:r>
                        <a:rPr kumimoji="0" lang="ru-RU" sz="10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-</a:t>
                      </a:r>
                      <a:r>
                        <a:rPr kumimoji="0" lang="ru-RU" sz="10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ЧТО </a:t>
                      </a:r>
                      <a:endParaRPr kumimoji="0" lang="ru-RU" sz="10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4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041380"/>
              </p:ext>
            </p:extLst>
          </p:nvPr>
        </p:nvGraphicFramePr>
        <p:xfrm>
          <a:off x="251520" y="188640"/>
          <a:ext cx="8352928" cy="5971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928"/>
              </a:tblGrid>
              <a:tr h="1327408">
                <a:tc>
                  <a:txBody>
                    <a:bodyPr/>
                    <a:lstStyle/>
                    <a:p>
                      <a:pPr algn="l"/>
                      <a:r>
                        <a:rPr lang="ru-RU" sz="8000" b="1" dirty="0" smtClean="0">
                          <a:latin typeface="Arial" pitchFamily="34" charset="0"/>
                          <a:cs typeface="Arial" pitchFamily="34" charset="0"/>
                        </a:rPr>
                        <a:t>КАКОЙ</a:t>
                      </a:r>
                      <a:r>
                        <a:rPr lang="ru-RU" sz="8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8000" b="1" dirty="0" smtClean="0">
                          <a:latin typeface="Arial" pitchFamily="34" charset="0"/>
                          <a:cs typeface="Arial" pitchFamily="34" charset="0"/>
                        </a:rPr>
                        <a:t>ТО</a:t>
                      </a:r>
                      <a:endParaRPr lang="ru-RU" sz="8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48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КАКОЙ</a:t>
                      </a:r>
                      <a:r>
                        <a:rPr kumimoji="0" lang="ru-RU" sz="8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ru-RU" sz="8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НИБУДЬ</a:t>
                      </a:r>
                      <a:endParaRPr kumimoji="0" lang="ru-RU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548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КАКОЙ</a:t>
                      </a:r>
                      <a:r>
                        <a:rPr kumimoji="0" lang="ru-RU" sz="8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ru-RU" sz="8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ЛИБО </a:t>
                      </a:r>
                      <a:endParaRPr kumimoji="0" lang="ru-RU" sz="8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548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КОЕ</a:t>
                      </a:r>
                      <a:r>
                        <a:rPr kumimoji="0" lang="ru-RU" sz="8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ru-RU" sz="8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КАКОЙ </a:t>
                      </a:r>
                      <a:endParaRPr kumimoji="0" lang="ru-RU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9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94621"/>
              </p:ext>
            </p:extLst>
          </p:nvPr>
        </p:nvGraphicFramePr>
        <p:xfrm>
          <a:off x="467544" y="116632"/>
          <a:ext cx="8229600" cy="6499934"/>
        </p:xfrm>
        <a:graphic>
          <a:graphicData uri="http://schemas.openxmlformats.org/drawingml/2006/table">
            <a:tbl>
              <a:tblPr firstRow="1" firstCol="1" bandRow="1"/>
              <a:tblGrid>
                <a:gridCol w="8229600"/>
              </a:tblGrid>
              <a:tr h="88780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Кавот</a:t>
                      </a: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3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Камут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4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Мне с постели вставать неохота, я 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боюсь наступить </a:t>
                      </a: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3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Кавота</a:t>
                      </a: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– </a:t>
                      </a:r>
                      <a:b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 меня под кроватью живёт </a:t>
                      </a:r>
                      <a:r>
                        <a:rPr lang="ru-RU" sz="3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симпатичнейший</a:t>
                      </a: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 мире </a:t>
                      </a:r>
                      <a:r>
                        <a:rPr lang="ru-RU" sz="3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Кавот</a:t>
                      </a: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b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 ещё с ним такая забота: накормить невозможно </a:t>
                      </a:r>
                      <a:r>
                        <a:rPr lang="ru-RU" sz="3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Кавота</a:t>
                      </a: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Так как каждый кусок почему-то попадает в желудок </a:t>
                      </a:r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Камута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                                                                                                                  </a:t>
                      </a:r>
                      <a:r>
                        <a:rPr lang="ru-RU" sz="28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Борис </a:t>
                      </a:r>
                      <a:r>
                        <a:rPr lang="ru-RU" sz="2800" b="1" i="1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Заходер</a:t>
                      </a:r>
                      <a:endParaRPr lang="ru-RU" sz="28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876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</TotalTime>
  <Words>189</Words>
  <Application>Microsoft Office PowerPoint</Application>
  <PresentationFormat>Экран (4:3)</PresentationFormat>
  <Paragraphs>60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Неопределённые  местоимения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Учитель</cp:lastModifiedBy>
  <cp:revision>27</cp:revision>
  <dcterms:created xsi:type="dcterms:W3CDTF">2016-03-06T08:05:23Z</dcterms:created>
  <dcterms:modified xsi:type="dcterms:W3CDTF">2019-03-28T23:51:08Z</dcterms:modified>
</cp:coreProperties>
</file>