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69" r:id="rId2"/>
    <p:sldId id="270" r:id="rId3"/>
    <p:sldId id="271" r:id="rId4"/>
    <p:sldId id="273" r:id="rId5"/>
    <p:sldId id="274" r:id="rId6"/>
    <p:sldId id="277" r:id="rId7"/>
    <p:sldId id="278" r:id="rId8"/>
    <p:sldId id="279" r:id="rId9"/>
    <p:sldId id="281" r:id="rId10"/>
    <p:sldId id="28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Calligraphy" pitchFamily="66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006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23555" name="AutoShape 3"/>
          <p:cNvSpPr>
            <a:spLocks noChangeArrowheads="1"/>
          </p:cNvSpPr>
          <p:nvPr/>
        </p:nvSpPr>
        <p:spPr bwMode="white">
          <a:xfrm>
            <a:off x="327025" y="488950"/>
            <a:ext cx="8435975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23556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>
              <a:latin typeface="Arial" charset="0"/>
            </a:endParaRP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352800" y="6391275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391275"/>
            <a:ext cx="1600200" cy="457200"/>
          </a:xfrm>
        </p:spPr>
        <p:txBody>
          <a:bodyPr/>
          <a:lstStyle>
            <a:lvl1pPr>
              <a:defRPr/>
            </a:lvl1pPr>
          </a:lstStyle>
          <a:p>
            <a:fld id="{9D92D6C5-E1BE-483A-AF93-3666D1B60E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2FBC4B-4ABC-467A-8BED-F82E904CB3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6B5381-98AB-4F39-901F-1B9A25260DD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71598-A92E-457C-ABB2-ADD2453497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0A530-5919-4B78-8095-9F322851E9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600D0E-5EB1-4934-8AA0-1D854AA0C2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BB5E54-61A7-4BC7-AB2E-5388A72AF8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86153-018E-42A1-94B6-FE14C4A6E7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83B98-D715-468D-9558-1434E9978D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86937-B25F-4E60-BE34-4D36C0376AC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62FB8B-E98D-4584-BA7D-D1E6EECE23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391275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403975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400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fld id="{27C8D5C5-3B8C-43BE-8575-275B613612BB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22535" name="Group 7"/>
          <p:cNvGrpSpPr>
            <a:grpSpLocks/>
          </p:cNvGrpSpPr>
          <p:nvPr/>
        </p:nvGrpSpPr>
        <p:grpSpPr bwMode="auto">
          <a:xfrm>
            <a:off x="168275" y="228600"/>
            <a:ext cx="8823325" cy="6096000"/>
            <a:chOff x="106" y="144"/>
            <a:chExt cx="5558" cy="3840"/>
          </a:xfrm>
        </p:grpSpPr>
        <p:sp>
          <p:nvSpPr>
            <p:cNvPr id="22536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22537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32656"/>
            <a:ext cx="7696200" cy="576064"/>
          </a:xfrm>
        </p:spPr>
        <p:txBody>
          <a:bodyPr/>
          <a:lstStyle/>
          <a:p>
            <a:pPr algn="ctr"/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052736"/>
            <a:ext cx="7696200" cy="489086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/>
              <a:t>Я заменить могу другие части речи,</a:t>
            </a:r>
          </a:p>
          <a:p>
            <a:pPr marL="0" indent="0" algn="ctr">
              <a:buNone/>
            </a:pPr>
            <a:r>
              <a:rPr lang="ru-RU" sz="2400" dirty="0" smtClean="0"/>
              <a:t>Взвалив обязанности их себе на плечи.</a:t>
            </a:r>
          </a:p>
          <a:p>
            <a:pPr marL="0" indent="0" algn="ctr">
              <a:buNone/>
            </a:pPr>
            <a:r>
              <a:rPr lang="ru-RU" sz="2400" dirty="0" smtClean="0"/>
              <a:t>Когда приходится слова другие заменять,</a:t>
            </a:r>
          </a:p>
          <a:p>
            <a:pPr marL="0" indent="0" algn="ctr">
              <a:buNone/>
            </a:pPr>
            <a:r>
              <a:rPr lang="ru-RU" sz="2400" dirty="0" smtClean="0"/>
              <a:t>На их значение всегда мне надо указать.</a:t>
            </a:r>
          </a:p>
          <a:p>
            <a:pPr marL="0" indent="0" algn="ctr">
              <a:buNone/>
            </a:pPr>
            <a:r>
              <a:rPr lang="ru-RU" sz="2400" dirty="0"/>
              <a:t> </a:t>
            </a:r>
            <a:endParaRPr lang="ru-RU" sz="2400" dirty="0" smtClean="0"/>
          </a:p>
          <a:p>
            <a:endParaRPr lang="ru-RU" sz="2400" dirty="0"/>
          </a:p>
          <a:p>
            <a:r>
              <a:rPr lang="ru-RU" sz="2000" i="1" dirty="0" smtClean="0"/>
              <a:t>О какой части речи говорит поэт?</a:t>
            </a:r>
          </a:p>
          <a:p>
            <a:r>
              <a:rPr lang="ru-RU" sz="2000" i="1" dirty="0" smtClean="0"/>
              <a:t>Почему вы так решили?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2039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r>
              <a:rPr lang="ru-RU" sz="2400" dirty="0" smtClean="0"/>
              <a:t>Задание 2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Вместо пропусков вставьте местоимения </a:t>
            </a:r>
            <a:r>
              <a:rPr lang="ru-RU" sz="2400" b="1" dirty="0" smtClean="0"/>
              <a:t>сам, самый</a:t>
            </a:r>
            <a:r>
              <a:rPr lang="ru-RU" sz="2400" dirty="0" smtClean="0"/>
              <a:t> в нужной грамматической форме.</a:t>
            </a:r>
          </a:p>
          <a:p>
            <a:pPr marL="0" indent="0">
              <a:buNone/>
            </a:pPr>
            <a:r>
              <a:rPr lang="ru-RU" sz="2400" i="1" dirty="0" smtClean="0"/>
              <a:t>Работа на даче была для бабушки </a:t>
            </a:r>
            <a:r>
              <a:rPr lang="ru-RU" sz="2400" b="1" i="1" dirty="0" smtClean="0"/>
              <a:t>самым</a:t>
            </a:r>
            <a:r>
              <a:rPr lang="ru-RU" sz="2400" i="1" dirty="0" smtClean="0"/>
              <a:t> любимым делом. Он получил подарок от </a:t>
            </a:r>
            <a:r>
              <a:rPr lang="ru-RU" sz="2400" b="1" i="1" dirty="0" smtClean="0"/>
              <a:t>самого</a:t>
            </a:r>
            <a:r>
              <a:rPr lang="ru-RU" sz="2400" i="1" dirty="0" smtClean="0"/>
              <a:t> директора. Я </a:t>
            </a:r>
            <a:r>
              <a:rPr lang="ru-RU" sz="2400" b="1" i="1" dirty="0" smtClean="0"/>
              <a:t>сам </a:t>
            </a:r>
            <a:r>
              <a:rPr lang="ru-RU" sz="2400" i="1" dirty="0" smtClean="0"/>
              <a:t>вскопаю грядки. Они дружили с </a:t>
            </a:r>
            <a:r>
              <a:rPr lang="ru-RU" sz="2400" b="1" i="1" dirty="0" smtClean="0"/>
              <a:t>самого</a:t>
            </a:r>
            <a:r>
              <a:rPr lang="ru-RU" sz="2400" i="1" dirty="0" smtClean="0"/>
              <a:t> детства. У </a:t>
            </a:r>
            <a:r>
              <a:rPr lang="ru-RU" sz="2400" b="1" i="1" dirty="0" smtClean="0"/>
              <a:t>самого</a:t>
            </a:r>
            <a:r>
              <a:rPr lang="ru-RU" sz="2400" i="1" dirty="0" smtClean="0"/>
              <a:t> забора росла березка. Саша может сделать это </a:t>
            </a:r>
            <a:r>
              <a:rPr lang="ru-RU" sz="2400" b="1" i="1" dirty="0" smtClean="0"/>
              <a:t>сам</a:t>
            </a:r>
            <a:r>
              <a:rPr lang="ru-RU" sz="2400" i="1" dirty="0" smtClean="0"/>
              <a:t>, без посторонней помощи. Подводный мир, пожалуй, </a:t>
            </a:r>
            <a:r>
              <a:rPr lang="ru-RU" sz="2400" b="1" i="1" dirty="0" smtClean="0"/>
              <a:t>самый</a:t>
            </a:r>
            <a:r>
              <a:rPr lang="ru-RU" sz="2400" i="1" dirty="0" smtClean="0"/>
              <a:t> загадочный.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219061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19336"/>
          </a:xfrm>
        </p:spPr>
        <p:txBody>
          <a:bodyPr/>
          <a:lstStyle/>
          <a:p>
            <a:pPr algn="ctr"/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1124744"/>
            <a:ext cx="7696200" cy="48188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i="1" dirty="0" smtClean="0"/>
              <a:t>«Верю – не верю»(самопроверка)</a:t>
            </a:r>
          </a:p>
          <a:p>
            <a:pPr marL="0" indent="0">
              <a:buNone/>
            </a:pPr>
            <a:r>
              <a:rPr lang="ru-RU" sz="2400" i="1" dirty="0" smtClean="0"/>
              <a:t>Я верю, что…</a:t>
            </a:r>
          </a:p>
          <a:p>
            <a:pPr marL="0" indent="0">
              <a:buNone/>
            </a:pPr>
            <a:r>
              <a:rPr lang="ru-RU" sz="2000" i="1" dirty="0" smtClean="0"/>
              <a:t>а)местоимение – самостоятельная часть речи, которая указывает на лицо, предмет, признак, действие, но не называет их;</a:t>
            </a:r>
          </a:p>
          <a:p>
            <a:pPr marL="0" indent="0">
              <a:buNone/>
            </a:pPr>
            <a:r>
              <a:rPr lang="ru-RU" sz="2000" i="1" dirty="0" smtClean="0"/>
              <a:t>б)местоимения являются одним из основных средств связи предложений в тексте;</a:t>
            </a:r>
          </a:p>
          <a:p>
            <a:pPr marL="0" indent="0">
              <a:buNone/>
            </a:pPr>
            <a:r>
              <a:rPr lang="ru-RU" sz="2000" i="1" dirty="0" smtClean="0"/>
              <a:t>в)в предложении притяжательные местоимения являются определением;</a:t>
            </a:r>
          </a:p>
          <a:p>
            <a:pPr marL="0" indent="0">
              <a:buNone/>
            </a:pPr>
            <a:r>
              <a:rPr lang="ru-RU" sz="2000" i="1" dirty="0" smtClean="0"/>
              <a:t>г)указательное местоимение </a:t>
            </a:r>
            <a:r>
              <a:rPr lang="ru-RU" sz="2000" b="1" i="1" dirty="0" smtClean="0"/>
              <a:t>таков</a:t>
            </a:r>
            <a:r>
              <a:rPr lang="ru-RU" sz="2000" i="1" dirty="0" smtClean="0"/>
              <a:t> в предложении всегда является сказуемым;</a:t>
            </a:r>
          </a:p>
          <a:p>
            <a:pPr marL="0" indent="0">
              <a:buNone/>
            </a:pPr>
            <a:r>
              <a:rPr lang="ru-RU" sz="2000" i="1" dirty="0" smtClean="0"/>
              <a:t>д)местоимение </a:t>
            </a:r>
            <a:r>
              <a:rPr lang="ru-RU" sz="2000" b="1" i="1" dirty="0" smtClean="0"/>
              <a:t>любой</a:t>
            </a:r>
            <a:r>
              <a:rPr lang="ru-RU" sz="2000" i="1" dirty="0" smtClean="0"/>
              <a:t> - личное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388496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r>
              <a:rPr lang="ru-RU" sz="2400" dirty="0" smtClean="0"/>
              <a:t>Проверка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1796539"/>
              </p:ext>
            </p:extLst>
          </p:nvPr>
        </p:nvGraphicFramePr>
        <p:xfrm>
          <a:off x="1475656" y="1268413"/>
          <a:ext cx="6336704" cy="35287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68352"/>
                <a:gridCol w="3168352"/>
              </a:tblGrid>
              <a:tr h="61437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</a:rPr>
                        <a:t> задания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Ответ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14379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А)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</a:tr>
              <a:tr h="574995">
                <a:tc>
                  <a:txBody>
                    <a:bodyPr/>
                    <a:lstStyle/>
                    <a:p>
                      <a:r>
                        <a:rPr lang="ru-RU" dirty="0" smtClean="0"/>
                        <a:t>Б)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74995">
                <a:tc>
                  <a:txBody>
                    <a:bodyPr/>
                    <a:lstStyle/>
                    <a:p>
                      <a:r>
                        <a:rPr lang="ru-RU" dirty="0" smtClean="0"/>
                        <a:t>В)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74995">
                <a:tc>
                  <a:txBody>
                    <a:bodyPr/>
                    <a:lstStyle/>
                    <a:p>
                      <a:r>
                        <a:rPr lang="ru-RU" dirty="0" smtClean="0"/>
                        <a:t>Г)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574995">
                <a:tc>
                  <a:txBody>
                    <a:bodyPr/>
                    <a:lstStyle/>
                    <a:p>
                      <a:r>
                        <a:rPr lang="ru-RU" dirty="0" smtClean="0"/>
                        <a:t>Д)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330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988840"/>
            <a:ext cx="7696200" cy="1143000"/>
          </a:xfrm>
        </p:spPr>
        <p:txBody>
          <a:bodyPr/>
          <a:lstStyle/>
          <a:p>
            <a:pPr algn="ctr"/>
            <a:r>
              <a:rPr lang="ru-RU" dirty="0" smtClean="0"/>
              <a:t>Определительные местоимения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870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1412776"/>
            <a:ext cx="7696200" cy="1440160"/>
          </a:xfrm>
        </p:spPr>
        <p:txBody>
          <a:bodyPr/>
          <a:lstStyle/>
          <a:p>
            <a:r>
              <a:rPr lang="ru-RU" dirty="0" smtClean="0"/>
              <a:t>Что такое определительные местоимения?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086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735360"/>
          </a:xfrm>
        </p:spPr>
        <p:txBody>
          <a:bodyPr/>
          <a:lstStyle/>
          <a:p>
            <a:pPr algn="ctr"/>
            <a:r>
              <a:rPr lang="ru-RU" sz="2400" dirty="0" smtClean="0"/>
              <a:t>Вывод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2204864"/>
            <a:ext cx="7696200" cy="3738736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smtClean="0"/>
              <a:t>Определительные местоимения изменяются, как и прилагательные: по родам, числам и падежам. В предложении могут быть подлежащим, определением, дополнением.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1553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Самым дорогим кажется то, во что вложен твой труд.</a:t>
            </a:r>
          </a:p>
          <a:p>
            <a:pPr marL="0" indent="0">
              <a:buNone/>
            </a:pPr>
            <a:r>
              <a:rPr lang="ru-RU" dirty="0" smtClean="0"/>
              <a:t>Дал бы дружку пирожка, да у самого ни куска.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i="1" dirty="0" smtClean="0"/>
              <a:t>Чем различаются эти местоимения?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63020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Самым дорогим кажется то, во что вложен твой труд.</a:t>
            </a:r>
          </a:p>
          <a:p>
            <a:pPr marL="0" indent="0">
              <a:buNone/>
            </a:pPr>
            <a:r>
              <a:rPr lang="ru-RU" dirty="0" smtClean="0"/>
              <a:t>Дал бы дружку пирожка, да у самого ни куска.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i="1" dirty="0" smtClean="0"/>
              <a:t>Чем различаются эти местоимения?</a:t>
            </a:r>
          </a:p>
          <a:p>
            <a:pPr marL="0" indent="0">
              <a:buNone/>
            </a:pPr>
            <a:r>
              <a:rPr lang="ru-RU" i="1" dirty="0" smtClean="0"/>
              <a:t>(Ударением)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18408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591344"/>
          </a:xfrm>
        </p:spPr>
        <p:txBody>
          <a:bodyPr/>
          <a:lstStyle/>
          <a:p>
            <a:pPr algn="ctr"/>
            <a:r>
              <a:rPr lang="ru-RU" sz="2400" dirty="0" smtClean="0"/>
              <a:t>Задание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Вместо пропусков вставьте местоимения </a:t>
            </a:r>
            <a:r>
              <a:rPr lang="ru-RU" sz="2400" b="1" dirty="0" smtClean="0"/>
              <a:t>сам, самый</a:t>
            </a:r>
            <a:r>
              <a:rPr lang="ru-RU" sz="2400" dirty="0" smtClean="0"/>
              <a:t> в нужной грамматической форме.</a:t>
            </a:r>
          </a:p>
          <a:p>
            <a:pPr marL="0" indent="0">
              <a:buNone/>
            </a:pPr>
            <a:r>
              <a:rPr lang="ru-RU" sz="2400" i="1" dirty="0" smtClean="0"/>
              <a:t>Работа на даче была для бабушки … любимым делом. Он получил подарок от … директора. Я …вскопаю грядки. Они дружили с … детства. У … забора росла березка. Саша может сделать это …, без посторонней помощи. Подводный мир, пожалуй, … загадочный.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2306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тудия">
  <a:themeElements>
    <a:clrScheme name="Студия 11">
      <a:dk1>
        <a:srgbClr val="000000"/>
      </a:dk1>
      <a:lt1>
        <a:srgbClr val="95EBEB"/>
      </a:lt1>
      <a:dk2>
        <a:srgbClr val="0000FF"/>
      </a:dk2>
      <a:lt2>
        <a:srgbClr val="99974B"/>
      </a:lt2>
      <a:accent1>
        <a:srgbClr val="990099"/>
      </a:accent1>
      <a:accent2>
        <a:srgbClr val="B985B9"/>
      </a:accent2>
      <a:accent3>
        <a:srgbClr val="C8F3F3"/>
      </a:accent3>
      <a:accent4>
        <a:srgbClr val="000000"/>
      </a:accent4>
      <a:accent5>
        <a:srgbClr val="CAAACA"/>
      </a:accent5>
      <a:accent6>
        <a:srgbClr val="A778A7"/>
      </a:accent6>
      <a:hlink>
        <a:srgbClr val="96944A"/>
      </a:hlink>
      <a:folHlink>
        <a:srgbClr val="418D74"/>
      </a:folHlink>
    </a:clrScheme>
    <a:fontScheme name="Студия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тудия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тудия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тудия 11">
        <a:dk1>
          <a:srgbClr val="000000"/>
        </a:dk1>
        <a:lt1>
          <a:srgbClr val="95EBEB"/>
        </a:lt1>
        <a:dk2>
          <a:srgbClr val="0000FF"/>
        </a:dk2>
        <a:lt2>
          <a:srgbClr val="99974B"/>
        </a:lt2>
        <a:accent1>
          <a:srgbClr val="990099"/>
        </a:accent1>
        <a:accent2>
          <a:srgbClr val="B985B9"/>
        </a:accent2>
        <a:accent3>
          <a:srgbClr val="C8F3F3"/>
        </a:accent3>
        <a:accent4>
          <a:srgbClr val="000000"/>
        </a:accent4>
        <a:accent5>
          <a:srgbClr val="CAAACA"/>
        </a:accent5>
        <a:accent6>
          <a:srgbClr val="A778A7"/>
        </a:accent6>
        <a:hlink>
          <a:srgbClr val="96944A"/>
        </a:hlink>
        <a:folHlink>
          <a:srgbClr val="418D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260</TotalTime>
  <Words>346</Words>
  <Application>Microsoft Office PowerPoint</Application>
  <PresentationFormat>Экран (4:3)</PresentationFormat>
  <Paragraphs>47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Студия</vt:lpstr>
      <vt:lpstr>Презентация PowerPoint</vt:lpstr>
      <vt:lpstr>Презентация PowerPoint</vt:lpstr>
      <vt:lpstr>Проверка</vt:lpstr>
      <vt:lpstr>Определительные местоимения</vt:lpstr>
      <vt:lpstr>Что такое определительные местоимения?</vt:lpstr>
      <vt:lpstr>Вывод</vt:lpstr>
      <vt:lpstr>Презентация PowerPoint</vt:lpstr>
      <vt:lpstr>Презентация PowerPoint</vt:lpstr>
      <vt:lpstr>Задание </vt:lpstr>
      <vt:lpstr>Задание 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Буквы И – Ы после приставок</dc:title>
  <dc:creator>user</dc:creator>
  <cp:lastModifiedBy>Учитель</cp:lastModifiedBy>
  <cp:revision>22</cp:revision>
  <dcterms:created xsi:type="dcterms:W3CDTF">2009-11-05T08:15:15Z</dcterms:created>
  <dcterms:modified xsi:type="dcterms:W3CDTF">2019-03-28T23:52:53Z</dcterms:modified>
</cp:coreProperties>
</file>