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77" r:id="rId4"/>
    <p:sldId id="278" r:id="rId5"/>
    <p:sldId id="266" r:id="rId6"/>
    <p:sldId id="261" r:id="rId7"/>
    <p:sldId id="279" r:id="rId8"/>
    <p:sldId id="260" r:id="rId9"/>
    <p:sldId id="276" r:id="rId10"/>
    <p:sldId id="268" r:id="rId11"/>
    <p:sldId id="275" r:id="rId12"/>
    <p:sldId id="262" r:id="rId13"/>
    <p:sldId id="269" r:id="rId14"/>
    <p:sldId id="273" r:id="rId15"/>
    <p:sldId id="270" r:id="rId16"/>
    <p:sldId id="274" r:id="rId17"/>
    <p:sldId id="280" r:id="rId18"/>
    <p:sldId id="267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FF26"/>
    <a:srgbClr val="7CFD45"/>
    <a:srgbClr val="8ABCBC"/>
    <a:srgbClr val="66C43F"/>
    <a:srgbClr val="FF2525"/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42D51-86D8-4AB0-90E0-E56539E31DB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AE91E-2036-4952-9739-6FDF0C66D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3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E91E-2036-4952-9739-6FDF0C66DD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0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E91E-2036-4952-9739-6FDF0C66DD8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8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2AE91E-2036-4952-9739-6FDF0C66DD8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FC38A-AF1A-4225-BCDE-E45BA8BA9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2E21794-7C7E-47F2-810F-761C559A7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2002B5-661B-48C1-823D-A67380D1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0AD3FE-0C50-40EF-AFA4-46DA47E95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CEB996-BDC7-472D-AD74-EEB74FBF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5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EF960-381B-4178-919A-DF6DCF0C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045772B-AA31-4EE1-9B57-A514DFFB3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C05374-9B7F-4F26-B0C2-506106CE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6E37C4-022E-4C43-9E97-9572FF5B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9F13E4-885A-4526-9694-73D8285C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9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ED58AEE-54E5-42CF-9AC5-F344E612A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437250-58B6-4113-956A-CF125295E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CF86DB-34D2-4E21-8BB3-187D2A65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DBE4A5-3DFB-4A8D-A554-63E6429E5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CA1148-0153-4C35-BE1C-2A61CD52D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5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7511A8-9735-4973-8326-3279A4B3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8B7874-D787-4E42-80B5-C17CD077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1E44D0-5A4E-4EC9-8736-BF1237EA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746D1B-8C8B-4AD5-AC82-065E0DA7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84EBCC-CE49-4F77-A555-C6665B1F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63160B-A07E-4C98-A18C-3FF4CAFA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4DBBEF-AF49-47E4-87F6-7ABB3B1BE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CB6DA9-8058-4215-8E81-C2EBC9E3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E2C53A-1017-492B-A912-F57428B5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74A5E0-0AC8-4ACB-8F26-E17EE005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23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A48CDF-A980-48C1-943C-FA7EDFFBE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1649E0-A6C2-4D9A-8E01-6F11C0E3FC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BB803E-EC50-4A44-9AC9-9E00663EC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C378DEA-145F-40BE-A319-77FF2DEF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CCE97F-995B-45E8-BAEB-7C0539A7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3AD241-CD40-4ED0-A478-4AA89D3C9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9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702C21-B18F-4697-B4EC-7574E0B9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017768-111F-4B8E-843D-76BAF230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A1ECAC0-32E4-41BF-8A34-70B2DACDC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9DBEA12-FA17-4F53-AE96-5F7A8D779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89E7D18-1A58-455C-99E1-2994F69428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82F6ED5-1703-43F2-A598-7A0B5F25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0876B04-7859-47C2-983A-197930DF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7724302-C8F3-4D7A-AA5C-B128998F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0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0C8BB2-D523-4522-93E8-89B4F533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90E016F-652D-4921-8E13-75A4346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C4C0EE5-B2BB-43D7-AD2F-2EFA3ED7A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3A725F7-4B8D-4644-A1BC-E360A952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7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C1090FD-71A2-4D7C-963B-34F3494A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AB7D2FA-D8C4-44A3-8E8F-574193987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BEF77F9-BB00-48D5-9D86-27B4D321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71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181718-1AF3-4928-9AB5-AC904E9A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AC244C-4208-419F-A47B-CFC4CCA6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59BA34-49A5-457A-896F-6EB922A8B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899DC3-5B75-468B-9486-234B5DFF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F3C199-45A5-4B54-AC34-63FF020C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9323BC-3FFB-41EC-8618-D74E8E46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2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C03A0C-AD71-413C-90EE-533849E7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860739B-630E-4945-811F-90553CDE66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A66654-F20D-41C5-9008-BBAD1C066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F0F7AD-8D8E-4071-BA6E-D51D8184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29ECAB2-739A-43A8-BC65-C29FBABD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81BA973-4913-431F-915F-EABACED4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0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89D77A-5291-477F-B3AD-A08965EF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61EF924-CE19-4DE0-A7E8-863AA1B6E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119BD9-7571-47D0-B587-F2E99E01B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4872-C106-41FA-8EC5-0E097EDFBED4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7BDE93-6424-417F-A0EB-1676E208F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79AF3C-36B4-436B-B182-B10705799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C244-876F-4220-A195-58A81C10D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5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36E5FEA-2452-44E4-B001-53985A54E277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atin typeface="AR JULIAN" panose="02000000000000000000" pitchFamily="2" charset="0"/>
              </a:rPr>
              <a:t> </a:t>
            </a:r>
            <a:endParaRPr lang="ru-RU" sz="8000" dirty="0">
              <a:latin typeface="Candara" panose="020E0502030303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EEC3071-1B21-4D8C-8538-83393E3970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61905">
            <a:off x="5460439" y="-420505"/>
            <a:ext cx="7088401" cy="7433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381D0B-0F85-45F6-9537-D52116260EC5}"/>
              </a:ext>
            </a:extLst>
          </p:cNvPr>
          <p:cNvSpPr txBox="1"/>
          <p:nvPr/>
        </p:nvSpPr>
        <p:spPr>
          <a:xfrm>
            <a:off x="1594296" y="4331611"/>
            <a:ext cx="28976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CFD45"/>
                </a:solidFill>
                <a:latin typeface="Candara" panose="020E0502030303020204" pitchFamily="34" charset="0"/>
              </a:rPr>
              <a:t>Drone for VR videos_</a:t>
            </a:r>
            <a:endParaRPr lang="ru-RU" sz="2200" b="1" dirty="0">
              <a:solidFill>
                <a:srgbClr val="7CFD45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D00D1A-87FE-434C-86BE-8CD7462464E7}"/>
              </a:ext>
            </a:extLst>
          </p:cNvPr>
          <p:cNvSpPr txBox="1"/>
          <p:nvPr/>
        </p:nvSpPr>
        <p:spPr>
          <a:xfrm>
            <a:off x="1488837" y="2875002"/>
            <a:ext cx="3108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EV0</a:t>
            </a:r>
            <a:r>
              <a:rPr lang="en-US" sz="6000" dirty="0">
                <a:solidFill>
                  <a:schemeClr val="bg1"/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360</a:t>
            </a:r>
            <a:endParaRPr lang="ru-RU" sz="6000" dirty="0">
              <a:solidFill>
                <a:schemeClr val="bg1"/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666D516-6CB4-426A-8112-DE6FD6FA2A1D}"/>
              </a:ext>
            </a:extLst>
          </p:cNvPr>
          <p:cNvSpPr txBox="1"/>
          <p:nvPr/>
        </p:nvSpPr>
        <p:spPr>
          <a:xfrm>
            <a:off x="3060092" y="5111111"/>
            <a:ext cx="274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Хасанов Дамир,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МАОУ «Гимназия № 56»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772" y="543339"/>
            <a:ext cx="55226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Разработка беспилотного летательного аппарата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с возможностью съемки 360 видео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20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E12BDE0-87E6-469D-B82F-673EA5FB2E1F}"/>
              </a:ext>
            </a:extLst>
          </p:cNvPr>
          <p:cNvSpPr/>
          <p:nvPr/>
        </p:nvSpPr>
        <p:spPr>
          <a:xfrm>
            <a:off x="-213588" y="0"/>
            <a:ext cx="12600979" cy="6858000"/>
          </a:xfrm>
          <a:prstGeom prst="rect">
            <a:avLst/>
          </a:prstGeom>
          <a:solidFill>
            <a:srgbClr val="8A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A6DF9-0AA3-428D-B054-E85C93E7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3B75279-752D-4F35-A8F9-5B42DAFE7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3588" y="-635083"/>
            <a:ext cx="12600979" cy="7493083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7F62A0D-1032-422C-9AAB-14ECF025E91E}"/>
              </a:ext>
            </a:extLst>
          </p:cNvPr>
          <p:cNvSpPr/>
          <p:nvPr/>
        </p:nvSpPr>
        <p:spPr>
          <a:xfrm>
            <a:off x="-259307" y="-122830"/>
            <a:ext cx="45719" cy="122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72F0BF-9E20-4EDC-92AE-8F1DAFE74EA6}"/>
              </a:ext>
            </a:extLst>
          </p:cNvPr>
          <p:cNvSpPr txBox="1"/>
          <p:nvPr/>
        </p:nvSpPr>
        <p:spPr>
          <a:xfrm>
            <a:off x="0" y="127881"/>
            <a:ext cx="7438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1A5BCB-A8C4-420B-B7F3-06FB6BEB42C3}"/>
              </a:ext>
            </a:extLst>
          </p:cNvPr>
          <p:cNvSpPr txBox="1"/>
          <p:nvPr/>
        </p:nvSpPr>
        <p:spPr>
          <a:xfrm>
            <a:off x="365453" y="2554221"/>
            <a:ext cx="40176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Для создания 360 панорамы  я использую две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WEB-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камеры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общим разрешением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4K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 и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частотой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в 30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FPS.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71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B46C78-91E8-421A-B9E9-96455AB0FC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4386BA-B1AB-460C-85D2-471DC496F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CD66769-FBB2-4513-88B4-DA4CD3984D4A}"/>
              </a:ext>
            </a:extLst>
          </p:cNvPr>
          <p:cNvSpPr/>
          <p:nvPr/>
        </p:nvSpPr>
        <p:spPr>
          <a:xfrm>
            <a:off x="0" y="-85204"/>
            <a:ext cx="12600979" cy="6945850"/>
          </a:xfrm>
          <a:prstGeom prst="rect">
            <a:avLst/>
          </a:prstGeom>
          <a:solidFill>
            <a:srgbClr val="8A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E33EF2-8668-4A4C-B1B7-445721B4A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062" y="-42602"/>
            <a:ext cx="13251848" cy="6943204"/>
          </a:xfrm>
          <a:prstGeom prst="rect">
            <a:avLst/>
          </a:prstGeom>
        </p:spPr>
      </p:pic>
      <p:pic>
        <p:nvPicPr>
          <p:cNvPr id="1026" name="Picture 2" descr="https://des.gbtcdn.com/uploads/pdm-desc-pic/Electronic/image/2016/02/17/1455676068541967.jpg">
            <a:extLst>
              <a:ext uri="{FF2B5EF4-FFF2-40B4-BE49-F238E27FC236}">
                <a16:creationId xmlns:a16="http://schemas.microsoft.com/office/drawing/2014/main" xmlns="" id="{35F5A265-05B9-40B7-A36B-22374460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898" y="3770271"/>
            <a:ext cx="4770740" cy="2917966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ACCB7F-CEF4-4F99-ACC5-202C137A9B57}"/>
              </a:ext>
            </a:extLst>
          </p:cNvPr>
          <p:cNvSpPr txBox="1"/>
          <p:nvPr/>
        </p:nvSpPr>
        <p:spPr>
          <a:xfrm>
            <a:off x="409573" y="688372"/>
            <a:ext cx="3971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того,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чтобы получить 360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видео,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нужны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широкоугольные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линзы для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обеих камер.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решения этой проблемы отлично подходят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линзы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Fisheye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. </a:t>
            </a:r>
            <a:endParaRPr lang="ru-RU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235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+ 235 = 470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470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360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=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110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градусов для плавной сшивки.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571CD2E0-506F-4639-A04D-AA99BFAFEDA1}"/>
              </a:ext>
            </a:extLst>
          </p:cNvPr>
          <p:cNvCxnSpPr>
            <a:cxnSpLocks/>
          </p:cNvCxnSpPr>
          <p:nvPr/>
        </p:nvCxnSpPr>
        <p:spPr>
          <a:xfrm>
            <a:off x="7129462" y="1327199"/>
            <a:ext cx="1476377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0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21C0C8-801A-448D-8F9F-87C06EFDE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382521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8150814-AB08-4451-B370-6582DF0AB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3660" y="4246676"/>
            <a:ext cx="624114" cy="36648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3500FA-0098-4FE1-9F67-0AE3B55FE269}"/>
              </a:ext>
            </a:extLst>
          </p:cNvPr>
          <p:cNvSpPr txBox="1"/>
          <p:nvPr/>
        </p:nvSpPr>
        <p:spPr>
          <a:xfrm>
            <a:off x="129457" y="1705513"/>
            <a:ext cx="499913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Стабилизация изображения_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На данный момент ведется разработка электромеханического  соосного стабилизатора </a:t>
            </a:r>
            <a:r>
              <a:rPr lang="ru-RU" sz="2000" b="1" dirty="0" smtClean="0">
                <a:solidFill>
                  <a:schemeClr val="bg1"/>
                </a:solidFill>
              </a:rPr>
              <a:t>для камер. </a:t>
            </a:r>
            <a:r>
              <a:rPr lang="ru-RU" sz="2000" b="1" dirty="0">
                <a:solidFill>
                  <a:schemeClr val="bg1"/>
                </a:solidFill>
              </a:rPr>
              <a:t>Он будет выполнен на базе микроконтроллера  </a:t>
            </a:r>
            <a:r>
              <a:rPr lang="en-US" sz="2000" b="1" dirty="0">
                <a:solidFill>
                  <a:schemeClr val="bg1"/>
                </a:solidFill>
              </a:rPr>
              <a:t>Atmega 328p </a:t>
            </a:r>
            <a:r>
              <a:rPr lang="ru-RU" sz="2000" b="1" dirty="0">
                <a:solidFill>
                  <a:schemeClr val="bg1"/>
                </a:solidFill>
              </a:rPr>
              <a:t>и  гироскопа/акселерометра </a:t>
            </a:r>
            <a:r>
              <a:rPr lang="en-US" sz="2000" b="1" dirty="0">
                <a:solidFill>
                  <a:schemeClr val="bg1"/>
                </a:solidFill>
              </a:rPr>
              <a:t>IMU</a:t>
            </a:r>
            <a:r>
              <a:rPr lang="ru-RU" sz="2000" b="1" dirty="0" smtClean="0">
                <a:solidFill>
                  <a:schemeClr val="bg1"/>
                </a:solidFill>
              </a:rPr>
              <a:t>6050, а </a:t>
            </a:r>
            <a:r>
              <a:rPr lang="ru-RU" sz="2000" b="1" dirty="0">
                <a:solidFill>
                  <a:schemeClr val="bg1"/>
                </a:solidFill>
              </a:rPr>
              <a:t>также </a:t>
            </a:r>
            <a:r>
              <a:rPr lang="ru-RU" sz="2000" b="1" dirty="0" smtClean="0">
                <a:solidFill>
                  <a:schemeClr val="bg1"/>
                </a:solidFill>
              </a:rPr>
              <a:t>4 сервоприводов, </a:t>
            </a:r>
            <a:r>
              <a:rPr lang="ru-RU" sz="2000" b="1" dirty="0">
                <a:solidFill>
                  <a:schemeClr val="bg1"/>
                </a:solidFill>
              </a:rPr>
              <a:t>по 2 на каждую камеру.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9A877E-2461-404C-ABFF-198CA97EEC50}"/>
              </a:ext>
            </a:extLst>
          </p:cNvPr>
          <p:cNvSpPr txBox="1"/>
          <p:nvPr/>
        </p:nvSpPr>
        <p:spPr>
          <a:xfrm>
            <a:off x="10768517" y="3403600"/>
            <a:ext cx="117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>
                    <a:lumMod val="95000"/>
                  </a:schemeClr>
                </a:solidFill>
              </a:rPr>
              <a:t>Вид на верхнюю часть стабилизатора</a:t>
            </a:r>
          </a:p>
        </p:txBody>
      </p:sp>
    </p:spTree>
    <p:extLst>
      <p:ext uri="{BB962C8B-B14F-4D97-AF65-F5344CB8AC3E}">
        <p14:creationId xmlns:p14="http://schemas.microsoft.com/office/powerpoint/2010/main" val="426873895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4BD19C-4B7D-4C76-AE48-C4BBB83A4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9BC988D-B626-4EDF-AFB7-616B5C62B4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A5722CF-FE66-44B1-BC39-4AE9C4AA4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7372" y="0"/>
            <a:ext cx="13353143" cy="6858000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5A4B9922-6D6D-47B3-A5CA-C9BB7EC643FB}"/>
              </a:ext>
            </a:extLst>
          </p:cNvPr>
          <p:cNvCxnSpPr>
            <a:cxnSpLocks/>
          </p:cNvCxnSpPr>
          <p:nvPr/>
        </p:nvCxnSpPr>
        <p:spPr>
          <a:xfrm>
            <a:off x="3323771" y="5257800"/>
            <a:ext cx="1756229" cy="0"/>
          </a:xfrm>
          <a:prstGeom prst="straightConnector1">
            <a:avLst/>
          </a:prstGeom>
          <a:ln w="76200">
            <a:solidFill>
              <a:srgbClr val="75FF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094112C0-7B12-4A0E-89B1-54364E1F992D}"/>
              </a:ext>
            </a:extLst>
          </p:cNvPr>
          <p:cNvCxnSpPr>
            <a:cxnSpLocks/>
          </p:cNvCxnSpPr>
          <p:nvPr/>
        </p:nvCxnSpPr>
        <p:spPr>
          <a:xfrm flipH="1">
            <a:off x="7046687" y="431800"/>
            <a:ext cx="1603829" cy="0"/>
          </a:xfrm>
          <a:prstGeom prst="straightConnector1">
            <a:avLst/>
          </a:prstGeom>
          <a:ln w="76200">
            <a:solidFill>
              <a:srgbClr val="75FF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26FE9BD-3150-4A31-AECE-084D1DF7DA01}"/>
              </a:ext>
            </a:extLst>
          </p:cNvPr>
          <p:cNvSpPr txBox="1"/>
          <p:nvPr/>
        </p:nvSpPr>
        <p:spPr>
          <a:xfrm>
            <a:off x="8665029" y="247134"/>
            <a:ext cx="214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Верхняя часть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6E4D77-A259-4F6B-9E34-3968480B0E0D}"/>
              </a:ext>
            </a:extLst>
          </p:cNvPr>
          <p:cNvSpPr/>
          <p:nvPr/>
        </p:nvSpPr>
        <p:spPr>
          <a:xfrm>
            <a:off x="1611498" y="5073135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Нижняя часть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627694-8BB6-4C18-8B4D-AF527520CDFB}"/>
              </a:ext>
            </a:extLst>
          </p:cNvPr>
          <p:cNvSpPr txBox="1"/>
          <p:nvPr/>
        </p:nvSpPr>
        <p:spPr>
          <a:xfrm>
            <a:off x="9057330" y="4429919"/>
            <a:ext cx="2728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Камеры всегда находятся на одной оси  при  любом  крене дрона </a:t>
            </a:r>
          </a:p>
        </p:txBody>
      </p:sp>
    </p:spTree>
    <p:extLst>
      <p:ext uri="{BB962C8B-B14F-4D97-AF65-F5344CB8AC3E}">
        <p14:creationId xmlns:p14="http://schemas.microsoft.com/office/powerpoint/2010/main" val="88275068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6E57D11-F13C-449A-98C3-C71456A847B3}"/>
              </a:ext>
            </a:extLst>
          </p:cNvPr>
          <p:cNvSpPr/>
          <p:nvPr/>
        </p:nvSpPr>
        <p:spPr>
          <a:xfrm>
            <a:off x="0" y="-85204"/>
            <a:ext cx="12600979" cy="6945850"/>
          </a:xfrm>
          <a:prstGeom prst="rect">
            <a:avLst/>
          </a:prstGeom>
          <a:solidFill>
            <a:srgbClr val="8A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0E4573-E58F-4402-8563-94B276C1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59" y="72599"/>
            <a:ext cx="10515600" cy="114935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Основные функции_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58D5A2-D92F-4610-8332-40CF3ADEB688}"/>
              </a:ext>
            </a:extLst>
          </p:cNvPr>
          <p:cNvSpPr txBox="1"/>
          <p:nvPr/>
        </p:nvSpPr>
        <p:spPr>
          <a:xfrm>
            <a:off x="5992133" y="3336955"/>
            <a:ext cx="119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DA5B87-1AAE-48C1-8CC4-7A9C544DED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64" y="1359710"/>
            <a:ext cx="1697952" cy="8697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A9E7D0-7D08-4C4D-845C-AE9112C80554}"/>
              </a:ext>
            </a:extLst>
          </p:cNvPr>
          <p:cNvSpPr txBox="1"/>
          <p:nvPr/>
        </p:nvSpPr>
        <p:spPr>
          <a:xfrm>
            <a:off x="714685" y="2295970"/>
            <a:ext cx="4218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Трансляция видео 360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системы виртуальной </a:t>
            </a:r>
            <a:r>
              <a:rPr lang="ru-RU" b="1" dirty="0" smtClean="0">
                <a:solidFill>
                  <a:schemeClr val="bg1"/>
                </a:solidFill>
              </a:rPr>
              <a:t>реальности, </a:t>
            </a:r>
            <a:r>
              <a:rPr lang="ru-RU" b="1" dirty="0">
                <a:solidFill>
                  <a:schemeClr val="bg1"/>
                </a:solidFill>
              </a:rPr>
              <a:t>такие  как </a:t>
            </a:r>
            <a:r>
              <a:rPr lang="en-US" b="1" dirty="0" smtClean="0">
                <a:solidFill>
                  <a:schemeClr val="bg1"/>
                </a:solidFill>
              </a:rPr>
              <a:t>Cardboard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ru-RU" b="1" dirty="0">
                <a:solidFill>
                  <a:schemeClr val="bg1"/>
                </a:solidFill>
              </a:rPr>
              <a:t>гарнитура для телефона) или более </a:t>
            </a:r>
            <a:r>
              <a:rPr lang="ru-RU" b="1" dirty="0" smtClean="0">
                <a:solidFill>
                  <a:schemeClr val="bg1"/>
                </a:solidFill>
              </a:rPr>
              <a:t>продвинутые, а также  </a:t>
            </a:r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smtClean="0">
                <a:solidFill>
                  <a:schemeClr val="bg1"/>
                </a:solidFill>
              </a:rPr>
              <a:t>видео-сервисы, такие, </a:t>
            </a:r>
            <a:r>
              <a:rPr lang="ru-RU" b="1" dirty="0">
                <a:solidFill>
                  <a:schemeClr val="bg1"/>
                </a:solidFill>
              </a:rPr>
              <a:t>как </a:t>
            </a:r>
            <a:r>
              <a:rPr lang="en-US" b="1" dirty="0">
                <a:solidFill>
                  <a:schemeClr val="bg1"/>
                </a:solidFill>
              </a:rPr>
              <a:t>YOUTUBE.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0738113-5BE0-478E-A3FB-C134856BBB33}"/>
              </a:ext>
            </a:extLst>
          </p:cNvPr>
          <p:cNvSpPr txBox="1"/>
          <p:nvPr/>
        </p:nvSpPr>
        <p:spPr>
          <a:xfrm>
            <a:off x="5515799" y="2619363"/>
            <a:ext cx="307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B6B5E6-390E-460D-AC94-9154F7CD1AAE}"/>
              </a:ext>
            </a:extLst>
          </p:cNvPr>
          <p:cNvSpPr txBox="1"/>
          <p:nvPr/>
        </p:nvSpPr>
        <p:spPr>
          <a:xfrm>
            <a:off x="9293167" y="1976622"/>
            <a:ext cx="25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Автономный полет </a:t>
            </a:r>
          </a:p>
          <a:p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о </a:t>
            </a:r>
            <a:r>
              <a:rPr lang="en-US" b="1" dirty="0" err="1">
                <a:solidFill>
                  <a:schemeClr val="bg1"/>
                </a:solidFill>
              </a:rPr>
              <a:t>Aruco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маркерам, по </a:t>
            </a:r>
            <a:r>
              <a:rPr lang="en-US" b="1" dirty="0">
                <a:solidFill>
                  <a:schemeClr val="bg1"/>
                </a:solidFill>
              </a:rPr>
              <a:t>GPS.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5D08C20-89FA-4386-90E5-F3C001ECB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428" y="564724"/>
            <a:ext cx="1562100" cy="13144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6F8EA57-989C-4595-A6C1-EC397CA48C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3657" y="4752920"/>
            <a:ext cx="2022572" cy="17151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5B420A9-806A-42F1-A32E-385CFEE72D77}"/>
              </a:ext>
            </a:extLst>
          </p:cNvPr>
          <p:cNvSpPr txBox="1"/>
          <p:nvPr/>
        </p:nvSpPr>
        <p:spPr>
          <a:xfrm>
            <a:off x="2208117" y="5287679"/>
            <a:ext cx="261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21F3A71-E86F-43E5-9D34-F989E74E4B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922" y="4594062"/>
            <a:ext cx="1076325" cy="18526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2181139-BD25-448F-86BC-882C5FA9EDA8}"/>
              </a:ext>
            </a:extLst>
          </p:cNvPr>
          <p:cNvSpPr txBox="1"/>
          <p:nvPr/>
        </p:nvSpPr>
        <p:spPr>
          <a:xfrm>
            <a:off x="4694429" y="5136276"/>
            <a:ext cx="3601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Управление дроном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осуществляется через радио аппаратуру управления или через смартфон по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WIFI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TCP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или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UDP.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7BA3DFA-24B0-4E76-8FDF-B9847300A7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5487" y="3844427"/>
            <a:ext cx="749982" cy="72792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06E519C-94F7-4678-A32A-126D8F35F958}"/>
              </a:ext>
            </a:extLst>
          </p:cNvPr>
          <p:cNvSpPr txBox="1"/>
          <p:nvPr/>
        </p:nvSpPr>
        <p:spPr>
          <a:xfrm>
            <a:off x="9689909" y="4691454"/>
            <a:ext cx="2590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Сьемка сферических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панорам и запись видео в 4К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Соосная стабилизация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85C0A64-8B39-4AD0-888E-F552E22D22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33326">
            <a:off x="10634749" y="4011891"/>
            <a:ext cx="515768" cy="50059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9290BCC-C5E4-401F-85A2-84C403AB74B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8057">
            <a:off x="5492387" y="2279662"/>
            <a:ext cx="3380729" cy="149079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39C0660-248E-49F4-B267-14C4F2213E0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28" y="4628524"/>
            <a:ext cx="2357842" cy="17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8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>
            <a:extLst>
              <a:ext uri="{FF2B5EF4-FFF2-40B4-BE49-F238E27FC236}">
                <a16:creationId xmlns:a16="http://schemas.microsoft.com/office/drawing/2014/main" xmlns="" id="{61B845EE-FB2C-4E8F-8479-30B3CBCE6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8248" y="0"/>
            <a:ext cx="13894697" cy="6980830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7F62A0D-1032-422C-9AAB-14ECF025E91E}"/>
              </a:ext>
            </a:extLst>
          </p:cNvPr>
          <p:cNvSpPr/>
          <p:nvPr/>
        </p:nvSpPr>
        <p:spPr>
          <a:xfrm>
            <a:off x="-259307" y="-122830"/>
            <a:ext cx="45719" cy="122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72F0BF-9E20-4EDC-92AE-8F1DAFE74EA6}"/>
              </a:ext>
            </a:extLst>
          </p:cNvPr>
          <p:cNvSpPr txBox="1"/>
          <p:nvPr/>
        </p:nvSpPr>
        <p:spPr>
          <a:xfrm>
            <a:off x="0" y="1740292"/>
            <a:ext cx="7438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Режимы полета_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00D2D5-F27F-4584-9098-EBB83F5A3696}"/>
              </a:ext>
            </a:extLst>
          </p:cNvPr>
          <p:cNvSpPr txBox="1"/>
          <p:nvPr/>
        </p:nvSpPr>
        <p:spPr>
          <a:xfrm>
            <a:off x="128588" y="2562016"/>
            <a:ext cx="4171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Предусмотрено несколько режимов съемки, включая «</a:t>
            </a:r>
            <a:r>
              <a:rPr lang="ru-RU" sz="2000" b="1" dirty="0">
                <a:solidFill>
                  <a:srgbClr val="FFFF00"/>
                </a:solidFill>
              </a:rPr>
              <a:t>следовать за мной </a:t>
            </a:r>
            <a:r>
              <a:rPr lang="ru-RU" sz="2000" b="1" dirty="0" smtClean="0">
                <a:solidFill>
                  <a:schemeClr val="bg1"/>
                </a:solidFill>
              </a:rPr>
              <a:t>», «</a:t>
            </a:r>
            <a:r>
              <a:rPr lang="ru-RU" sz="2000" b="1" dirty="0" smtClean="0">
                <a:solidFill>
                  <a:srgbClr val="FFFF00"/>
                </a:solidFill>
              </a:rPr>
              <a:t>перемещение </a:t>
            </a:r>
            <a:r>
              <a:rPr lang="ru-RU" sz="2000" b="1" dirty="0">
                <a:solidFill>
                  <a:srgbClr val="FFFF00"/>
                </a:solidFill>
              </a:rPr>
              <a:t>по точкам на карте</a:t>
            </a:r>
            <a:r>
              <a:rPr lang="ru-RU" sz="2000" b="1" dirty="0">
                <a:solidFill>
                  <a:schemeClr val="bg1"/>
                </a:solidFill>
              </a:rPr>
              <a:t>», «возвращение на заданную точку</a:t>
            </a:r>
            <a:r>
              <a:rPr lang="ru-RU" sz="2000" b="1" dirty="0" smtClean="0">
                <a:solidFill>
                  <a:schemeClr val="bg1"/>
                </a:solidFill>
              </a:rPr>
              <a:t>», а </a:t>
            </a:r>
            <a:r>
              <a:rPr lang="ru-RU" sz="2000" b="1" dirty="0">
                <a:solidFill>
                  <a:schemeClr val="bg1"/>
                </a:solidFill>
              </a:rPr>
              <a:t>также </a:t>
            </a:r>
            <a:r>
              <a:rPr lang="ru-RU" sz="2000" b="1" dirty="0">
                <a:solidFill>
                  <a:srgbClr val="FFFF00"/>
                </a:solidFill>
              </a:rPr>
              <a:t>автономный полет</a:t>
            </a:r>
            <a:r>
              <a:rPr lang="ru-RU" sz="2000" b="1" dirty="0">
                <a:solidFill>
                  <a:schemeClr val="bg1"/>
                </a:solidFill>
              </a:rPr>
              <a:t> по </a:t>
            </a:r>
            <a:r>
              <a:rPr lang="en-US" sz="2000" b="1" dirty="0" err="1">
                <a:solidFill>
                  <a:schemeClr val="bg1"/>
                </a:solidFill>
              </a:rPr>
              <a:t>Aruco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маркерам.</a:t>
            </a:r>
          </a:p>
        </p:txBody>
      </p:sp>
    </p:spTree>
    <p:extLst>
      <p:ext uri="{BB962C8B-B14F-4D97-AF65-F5344CB8AC3E}">
        <p14:creationId xmlns:p14="http://schemas.microsoft.com/office/powerpoint/2010/main" val="3650428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215197D-02B2-4F77-ADA8-A57B9649D744}"/>
              </a:ext>
            </a:extLst>
          </p:cNvPr>
          <p:cNvSpPr/>
          <p:nvPr/>
        </p:nvSpPr>
        <p:spPr>
          <a:xfrm>
            <a:off x="0" y="-28212"/>
            <a:ext cx="12600979" cy="6985217"/>
          </a:xfrm>
          <a:prstGeom prst="rect">
            <a:avLst/>
          </a:prstGeom>
          <a:solidFill>
            <a:srgbClr val="8A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C5C790-AB59-4146-8593-E2D5067B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1" y="-28212"/>
            <a:ext cx="10721669" cy="13255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Приложения на телефон_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D14022-8CD9-4CAE-B4AA-AE7BB0FF40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192" y="3369588"/>
            <a:ext cx="2380767" cy="10498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ADC4245-3080-4733-9641-560314859A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973" y="5056896"/>
            <a:ext cx="1855585" cy="9505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B8FF3D-7ABE-4B1A-A570-AD5AB719993A}"/>
              </a:ext>
            </a:extLst>
          </p:cNvPr>
          <p:cNvSpPr txBox="1"/>
          <p:nvPr/>
        </p:nvSpPr>
        <p:spPr>
          <a:xfrm>
            <a:off x="334851" y="1073527"/>
            <a:ext cx="51577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</a:t>
            </a:r>
            <a:r>
              <a:rPr lang="ru-RU" b="1" dirty="0" smtClean="0">
                <a:solidFill>
                  <a:schemeClr val="bg1"/>
                </a:solidFill>
              </a:rPr>
              <a:t>ля </a:t>
            </a:r>
            <a:r>
              <a:rPr lang="ru-RU" b="1" dirty="0">
                <a:solidFill>
                  <a:schemeClr val="bg1"/>
                </a:solidFill>
              </a:rPr>
              <a:t>использования всех функций дрона будет  2 приложения .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1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VR </a:t>
            </a:r>
            <a:r>
              <a:rPr lang="en-US" b="1" dirty="0">
                <a:solidFill>
                  <a:srgbClr val="FFFF00"/>
                </a:solidFill>
              </a:rPr>
              <a:t>DRONE viewer </a:t>
            </a:r>
          </a:p>
          <a:p>
            <a:r>
              <a:rPr lang="ru-RU" b="1" dirty="0">
                <a:solidFill>
                  <a:schemeClr val="bg1"/>
                </a:solidFill>
              </a:rPr>
              <a:t>Приложение для просмотра трансляции. Управление записью видео.</a:t>
            </a:r>
          </a:p>
          <a:p>
            <a:r>
              <a:rPr lang="ru-RU" b="1" dirty="0">
                <a:solidFill>
                  <a:schemeClr val="bg1"/>
                </a:solidFill>
              </a:rPr>
              <a:t>Настройка </a:t>
            </a:r>
            <a:r>
              <a:rPr lang="ru-RU" b="1" dirty="0" err="1">
                <a:solidFill>
                  <a:schemeClr val="bg1"/>
                </a:solidFill>
              </a:rPr>
              <a:t>стрима</a:t>
            </a:r>
            <a:r>
              <a:rPr lang="ru-RU" b="1" dirty="0">
                <a:solidFill>
                  <a:schemeClr val="bg1"/>
                </a:solidFill>
              </a:rPr>
              <a:t> в видео сервисы.</a:t>
            </a:r>
          </a:p>
          <a:p>
            <a:r>
              <a:rPr lang="ru-RU" b="1" dirty="0">
                <a:solidFill>
                  <a:schemeClr val="bg1"/>
                </a:solidFill>
              </a:rPr>
              <a:t>В данный момент разрабатывается в</a:t>
            </a:r>
            <a:r>
              <a:rPr lang="en-US" b="1" dirty="0">
                <a:solidFill>
                  <a:schemeClr val="bg1"/>
                </a:solidFill>
              </a:rPr>
              <a:t> Unity 3d </a:t>
            </a:r>
            <a:r>
              <a:rPr lang="ru-RU" b="1" dirty="0">
                <a:solidFill>
                  <a:schemeClr val="bg1"/>
                </a:solidFill>
              </a:rPr>
              <a:t>под гарнитуру </a:t>
            </a:r>
            <a:r>
              <a:rPr lang="en-US" b="1" dirty="0" err="1">
                <a:solidFill>
                  <a:schemeClr val="bg1"/>
                </a:solidFill>
              </a:rPr>
              <a:t>BoxGlass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Qgroundcontrol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Существующее приложение на все платформы полностью совместимо с полетным контроллером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PIXHAWK.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С помощью него можно задавать автономные маршруты, калибровать  и настраивать </a:t>
            </a:r>
            <a:r>
              <a:rPr lang="ru-RU" b="1" dirty="0" err="1">
                <a:solidFill>
                  <a:schemeClr val="bg1">
                    <a:lumMod val="95000"/>
                  </a:schemeClr>
                </a:solidFill>
              </a:rPr>
              <a:t>квадрокоптер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Приложение работает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через телеметрию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2.4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USB/WIFI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584375-0653-49E6-83AE-585D2D7E1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177" y="3840839"/>
            <a:ext cx="1413003" cy="24321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354484" y="5103623"/>
            <a:ext cx="450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VR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803" y="4156559"/>
            <a:ext cx="87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DRONE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8650746" y="4658080"/>
            <a:ext cx="1015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iOS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Android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211" y="11155"/>
            <a:ext cx="4412720" cy="55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89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4246" y="0"/>
            <a:ext cx="14830797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9524" y="4447660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479" y="291496"/>
            <a:ext cx="3776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Защита квадрокоптера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A6DF9-0AA3-428D-B054-E85C93E7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132C1C-4E81-41C8-AE76-8F2971681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7F62A0D-1032-422C-9AAB-14ECF025E91E}"/>
              </a:ext>
            </a:extLst>
          </p:cNvPr>
          <p:cNvSpPr/>
          <p:nvPr/>
        </p:nvSpPr>
        <p:spPr>
          <a:xfrm>
            <a:off x="-259307" y="-122830"/>
            <a:ext cx="45719" cy="122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E12BDE0-87E6-469D-B82F-673EA5FB2E1F}"/>
              </a:ext>
            </a:extLst>
          </p:cNvPr>
          <p:cNvSpPr/>
          <p:nvPr/>
        </p:nvSpPr>
        <p:spPr>
          <a:xfrm>
            <a:off x="-204490" y="0"/>
            <a:ext cx="12600979" cy="6945850"/>
          </a:xfrm>
          <a:prstGeom prst="rect">
            <a:avLst/>
          </a:prstGeom>
          <a:solidFill>
            <a:srgbClr val="8A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72F0BF-9E20-4EDC-92AE-8F1DAFE74EA6}"/>
              </a:ext>
            </a:extLst>
          </p:cNvPr>
          <p:cNvSpPr txBox="1"/>
          <p:nvPr/>
        </p:nvSpPr>
        <p:spPr>
          <a:xfrm>
            <a:off x="16009" y="445404"/>
            <a:ext cx="7438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Сферы использования_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93340D-6B90-4721-AE9B-C9667B4A1F7B}"/>
              </a:ext>
            </a:extLst>
          </p:cNvPr>
          <p:cNvSpPr txBox="1"/>
          <p:nvPr/>
        </p:nvSpPr>
        <p:spPr>
          <a:xfrm>
            <a:off x="0" y="1645590"/>
            <a:ext cx="65436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FFF00"/>
                </a:solidFill>
              </a:rPr>
              <a:t>Дистанционная диагностика </a:t>
            </a:r>
            <a:r>
              <a:rPr lang="ru-RU" sz="2000" b="1" dirty="0" smtClean="0">
                <a:solidFill>
                  <a:schemeClr val="bg1"/>
                </a:solidFill>
              </a:rPr>
              <a:t>труднодоступных мест </a:t>
            </a: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>
                <a:solidFill>
                  <a:schemeClr val="bg1"/>
                </a:solidFill>
              </a:rPr>
              <a:t>на крупных заводах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</a:rPr>
              <a:t>В спасательных службах </a:t>
            </a:r>
            <a:r>
              <a:rPr lang="en-US" sz="2000" b="1" dirty="0" smtClean="0">
                <a:solidFill>
                  <a:schemeClr val="bg1"/>
                </a:solidFill>
              </a:rPr>
              <a:t>(</a:t>
            </a:r>
            <a:r>
              <a:rPr lang="en-US" sz="2000" b="1" dirty="0">
                <a:solidFill>
                  <a:schemeClr val="bg1"/>
                </a:solidFill>
              </a:rPr>
              <a:t>360 </a:t>
            </a:r>
            <a:r>
              <a:rPr lang="ru-RU" sz="2000" b="1" dirty="0">
                <a:solidFill>
                  <a:schemeClr val="bg1"/>
                </a:solidFill>
              </a:rPr>
              <a:t>камере не нужен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определенный </a:t>
            </a:r>
            <a:r>
              <a:rPr lang="ru-RU" sz="2000" b="1" dirty="0" smtClean="0">
                <a:solidFill>
                  <a:schemeClr val="bg1"/>
                </a:solidFill>
              </a:rPr>
              <a:t>ракурс, </a:t>
            </a:r>
            <a:r>
              <a:rPr lang="ru-RU" sz="2000" b="1" dirty="0">
                <a:solidFill>
                  <a:schemeClr val="bg1"/>
                </a:solidFill>
              </a:rPr>
              <a:t>а </a:t>
            </a:r>
            <a:r>
              <a:rPr lang="ru-RU" sz="2000" b="1" dirty="0" smtClean="0">
                <a:solidFill>
                  <a:schemeClr val="bg1"/>
                </a:solidFill>
              </a:rPr>
              <a:t>значит, </a:t>
            </a:r>
            <a:r>
              <a:rPr lang="ru-RU" sz="2000" b="1" dirty="0">
                <a:solidFill>
                  <a:schemeClr val="bg1"/>
                </a:solidFill>
              </a:rPr>
              <a:t>она видит больше</a:t>
            </a:r>
            <a:r>
              <a:rPr lang="ru-RU" sz="2000" b="1" dirty="0" smtClean="0">
                <a:solidFill>
                  <a:schemeClr val="bg1"/>
                </a:solidFill>
              </a:rPr>
              <a:t>).</a:t>
            </a:r>
            <a:endParaRPr lang="ru-RU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VR </a:t>
            </a:r>
            <a:r>
              <a:rPr lang="ru-RU" sz="2000" b="1" dirty="0">
                <a:solidFill>
                  <a:srgbClr val="FFFF00"/>
                </a:solidFill>
              </a:rPr>
              <a:t>разработчикам </a:t>
            </a:r>
            <a:r>
              <a:rPr lang="ru-RU" sz="2000" b="1" dirty="0">
                <a:solidFill>
                  <a:schemeClr val="bg1"/>
                </a:solidFill>
              </a:rPr>
              <a:t>для создания абсолютно нового контента.(разработчик  получит абсолютно новый опыт в создании панорамных видео )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</a:rPr>
              <a:t>Дрон способен исследовать </a:t>
            </a:r>
            <a:r>
              <a:rPr lang="ru-RU" sz="2000" b="1" dirty="0" smtClean="0">
                <a:solidFill>
                  <a:schemeClr val="bg1"/>
                </a:solidFill>
              </a:rPr>
              <a:t>труднодоступные места (человек </a:t>
            </a:r>
            <a:r>
              <a:rPr lang="ru-RU" sz="2000" b="1" dirty="0">
                <a:solidFill>
                  <a:schemeClr val="bg1"/>
                </a:solidFill>
              </a:rPr>
              <a:t>получит возможность безопасно </a:t>
            </a:r>
            <a:r>
              <a:rPr lang="ru-RU" sz="2000" b="1" dirty="0" smtClean="0">
                <a:solidFill>
                  <a:schemeClr val="bg1"/>
                </a:solidFill>
              </a:rPr>
              <a:t>как-бы находиться </a:t>
            </a:r>
            <a:r>
              <a:rPr lang="ru-RU" sz="2000" b="1" dirty="0">
                <a:solidFill>
                  <a:schemeClr val="bg1"/>
                </a:solidFill>
              </a:rPr>
              <a:t>в исследуемом  </a:t>
            </a:r>
            <a:r>
              <a:rPr lang="ru-RU" sz="2000" b="1" dirty="0" smtClean="0">
                <a:solidFill>
                  <a:schemeClr val="bg1"/>
                </a:solidFill>
              </a:rPr>
              <a:t>месте)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BFB14F-B0FE-4C8F-8F69-61F538C430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84368">
            <a:off x="7482768" y="4054369"/>
            <a:ext cx="2860724" cy="12614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E00C69E-F803-453B-859F-E7496ED601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9329">
            <a:off x="9240818" y="2663629"/>
            <a:ext cx="1950528" cy="8601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CE7C8C-03F7-4B4D-9D40-AAED0368C9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8727">
            <a:off x="9896170" y="4560441"/>
            <a:ext cx="1147558" cy="5060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A199D7A-1A21-4FED-B8B5-0D3A15A586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2021">
            <a:off x="7476821" y="1677337"/>
            <a:ext cx="1756654" cy="10199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2F38CD0-1F5D-468E-A9E4-1C060B69C2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454" y="5383352"/>
            <a:ext cx="977083" cy="43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9796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96C826-95CA-47B3-B8C9-8FBDCEC4A2EC}"/>
              </a:ext>
            </a:extLst>
          </p:cNvPr>
          <p:cNvSpPr/>
          <p:nvPr/>
        </p:nvSpPr>
        <p:spPr>
          <a:xfrm>
            <a:off x="1" y="-43925"/>
            <a:ext cx="12600979" cy="6945850"/>
          </a:xfrm>
          <a:prstGeom prst="rect">
            <a:avLst/>
          </a:prstGeom>
          <a:solidFill>
            <a:srgbClr val="8A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509685-426B-44A2-A9B6-C5F0767C47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Спасибо за внимание!!!!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5A7C47B-DD8B-4CA7-AF8F-2B780BEAB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59091" y="5029200"/>
            <a:ext cx="3532909" cy="159585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Проект выполнил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endParaRPr lang="ru-RU" sz="2000" b="1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Хасанов </a:t>
            </a:r>
            <a:r>
              <a:rPr lang="ru-RU" sz="2000" b="1" dirty="0">
                <a:solidFill>
                  <a:srgbClr val="FFFF00"/>
                </a:solidFill>
              </a:rPr>
              <a:t>Дамир </a:t>
            </a:r>
          </a:p>
          <a:p>
            <a:r>
              <a:rPr lang="ru-RU" sz="2000" b="1" dirty="0">
                <a:solidFill>
                  <a:srgbClr val="FFFF00"/>
                </a:solidFill>
              </a:rPr>
              <a:t>Тьютор проекта: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Кабанцова Алена Олеговна </a:t>
            </a:r>
            <a:endParaRPr lang="ru-RU" sz="2000" b="1" dirty="0">
              <a:solidFill>
                <a:srgbClr val="FFFF00"/>
              </a:solidFill>
            </a:endParaRP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844E0EB-CB1F-4A10-877C-44F881E12D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601" y="5703933"/>
            <a:ext cx="847095" cy="7127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0798169-C439-4649-82B2-77928F6723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07044">
            <a:off x="5144872" y="5657490"/>
            <a:ext cx="896249" cy="7600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B08C9E-FA1A-4B29-966B-055544B85B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922" y="2017085"/>
            <a:ext cx="1695596" cy="7477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9ECB6C8-50F7-455E-95B5-1B48716AEF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34521">
            <a:off x="633935" y="5696372"/>
            <a:ext cx="749982" cy="7279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ECD10E1-62CF-4FD6-80B6-5B46805532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573">
            <a:off x="1703041" y="5764807"/>
            <a:ext cx="882408" cy="5323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8FB2F3C-929B-4975-9410-8D844C5CD3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59284">
            <a:off x="2690449" y="5662855"/>
            <a:ext cx="1265018" cy="7345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943FAF3-D656-495B-B9F7-45680FD932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518" y="2084277"/>
            <a:ext cx="1936495" cy="71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298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D2CC020-5FD3-4A08-A1EB-9ACEDDD9F1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7CB80D-689A-4B7F-B830-0BB59BCB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D5E3254-3CF0-45DB-9C92-711214F0055D}"/>
              </a:ext>
            </a:extLst>
          </p:cNvPr>
          <p:cNvSpPr/>
          <p:nvPr/>
        </p:nvSpPr>
        <p:spPr>
          <a:xfrm>
            <a:off x="-31907" y="-334464"/>
            <a:ext cx="4790365" cy="7223125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AA601E-7F63-4944-B2A3-F6D434491CD1}"/>
              </a:ext>
            </a:extLst>
          </p:cNvPr>
          <p:cNvSpPr txBox="1"/>
          <p:nvPr/>
        </p:nvSpPr>
        <p:spPr>
          <a:xfrm>
            <a:off x="290582" y="249736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2525"/>
                </a:solidFill>
              </a:rPr>
              <a:t>Проблема_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E5B98D2-5DC2-496D-B05F-7863FAE2290E}"/>
              </a:ext>
            </a:extLst>
          </p:cNvPr>
          <p:cNvSpPr/>
          <p:nvPr/>
        </p:nvSpPr>
        <p:spPr>
          <a:xfrm>
            <a:off x="0" y="6611662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66C43F"/>
                </a:solidFill>
                <a:ea typeface="Adobe Heiti Std R" panose="020B0400000000000000" pitchFamily="34" charset="-128"/>
              </a:rPr>
              <a:t>EV0 360</a:t>
            </a:r>
            <a:endParaRPr lang="ru-RU" sz="1200" dirty="0">
              <a:solidFill>
                <a:srgbClr val="66C43F"/>
              </a:solidFill>
              <a:ea typeface="Adobe Heiti Std R" panose="020B0400000000000000" pitchFamily="34" charset="-128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1AEE097E-2326-48FC-A7B0-F397BD9D6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183" y="-30661"/>
            <a:ext cx="7627868" cy="6503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7F2BFA-87F9-47CE-9AB6-47359DB0A5DB}"/>
              </a:ext>
            </a:extLst>
          </p:cNvPr>
          <p:cNvSpPr txBox="1"/>
          <p:nvPr/>
        </p:nvSpPr>
        <p:spPr>
          <a:xfrm>
            <a:off x="4790364" y="6503998"/>
            <a:ext cx="316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Janus Drone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068C88-6003-460C-9285-9045C1A9EDD8}"/>
              </a:ext>
            </a:extLst>
          </p:cNvPr>
          <p:cNvSpPr txBox="1"/>
          <p:nvPr/>
        </p:nvSpPr>
        <p:spPr>
          <a:xfrm>
            <a:off x="354841" y="1173707"/>
            <a:ext cx="410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387BBF-28A0-40CD-AEE7-3D40EB7034EF}"/>
              </a:ext>
            </a:extLst>
          </p:cNvPr>
          <p:cNvSpPr txBox="1"/>
          <p:nvPr/>
        </p:nvSpPr>
        <p:spPr>
          <a:xfrm>
            <a:off x="290582" y="926728"/>
            <a:ext cx="41079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 данный момент на рынке нет  решения «Все в одном»  для сьемки видео 360 с Квадрокоптера . Поэтому я решил разработать компактный дрон  со встроенной 360 камерой и интеллектуальными функциями , а также найти ему применение 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C402EA-118C-4FCE-A073-5C16BBDE2C10}"/>
              </a:ext>
            </a:extLst>
          </p:cNvPr>
          <p:cNvSpPr txBox="1"/>
          <p:nvPr/>
        </p:nvSpPr>
        <p:spPr>
          <a:xfrm>
            <a:off x="186522" y="3815737"/>
            <a:ext cx="306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Janus Drone </a:t>
            </a:r>
            <a:r>
              <a:rPr lang="ru-RU" dirty="0">
                <a:solidFill>
                  <a:schemeClr val="bg1"/>
                </a:solidFill>
              </a:rPr>
              <a:t>как пример решения не «все в одном».</a:t>
            </a:r>
          </a:p>
        </p:txBody>
      </p:sp>
    </p:spTree>
    <p:extLst>
      <p:ext uri="{BB962C8B-B14F-4D97-AF65-F5344CB8AC3E}">
        <p14:creationId xmlns:p14="http://schemas.microsoft.com/office/powerpoint/2010/main" val="1537294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36165C-7CF0-4BA7-BA57-1B0FA4C4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4969E3E0-3CF9-458A-B3FF-2861727BF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1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CA855D3-1278-481E-A12D-E34944DEC36B}"/>
              </a:ext>
            </a:extLst>
          </p:cNvPr>
          <p:cNvSpPr txBox="1"/>
          <p:nvPr/>
        </p:nvSpPr>
        <p:spPr>
          <a:xfrm>
            <a:off x="3124200" y="169068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Mavic with  insta360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A3E8C6-FF72-4F0A-A5FA-003B129F2DB2}"/>
              </a:ext>
            </a:extLst>
          </p:cNvPr>
          <p:cNvSpPr txBox="1"/>
          <p:nvPr/>
        </p:nvSpPr>
        <p:spPr>
          <a:xfrm>
            <a:off x="6338454" y="6292820"/>
            <a:ext cx="390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Solo with Kodak 360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93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FD940D-4E1A-49FA-9BD3-B035DE13ED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F642DA-749A-4712-AA29-71689E209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38F2A0-846A-4242-96F7-59BB2FD61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75"/>
            <a:ext cx="12192000" cy="684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26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2A6DF9-0AA3-428D-B054-E85C93E7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7F62A0D-1032-422C-9AAB-14ECF025E91E}"/>
              </a:ext>
            </a:extLst>
          </p:cNvPr>
          <p:cNvSpPr/>
          <p:nvPr/>
        </p:nvSpPr>
        <p:spPr>
          <a:xfrm>
            <a:off x="-259307" y="-122830"/>
            <a:ext cx="45719" cy="122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E12BDE0-87E6-469D-B82F-673EA5FB2E1F}"/>
              </a:ext>
            </a:extLst>
          </p:cNvPr>
          <p:cNvSpPr/>
          <p:nvPr/>
        </p:nvSpPr>
        <p:spPr>
          <a:xfrm>
            <a:off x="-353667" y="0"/>
            <a:ext cx="12600979" cy="6925923"/>
          </a:xfrm>
          <a:prstGeom prst="rect">
            <a:avLst/>
          </a:prstGeom>
          <a:solidFill>
            <a:srgbClr val="8A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72F0BF-9E20-4EDC-92AE-8F1DAFE74EA6}"/>
              </a:ext>
            </a:extLst>
          </p:cNvPr>
          <p:cNvSpPr txBox="1"/>
          <p:nvPr/>
        </p:nvSpPr>
        <p:spPr>
          <a:xfrm>
            <a:off x="-82891" y="70645"/>
            <a:ext cx="4354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Задача_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DADB74-1EB2-46D6-9E32-A805314A1458}"/>
              </a:ext>
            </a:extLst>
          </p:cNvPr>
          <p:cNvSpPr txBox="1"/>
          <p:nvPr/>
        </p:nvSpPr>
        <p:spPr>
          <a:xfrm>
            <a:off x="573206" y="1269242"/>
            <a:ext cx="513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59CA2E1-5246-4A27-88FB-9BBDF55E6D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199" y="1412183"/>
            <a:ext cx="5128102" cy="20168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E0A834-1F78-457F-B74E-7EABC4B7CD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793" y="4092228"/>
            <a:ext cx="5154028" cy="227276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93AF0F5-1D24-41D9-998E-C17D2BF38E77}"/>
              </a:ext>
            </a:extLst>
          </p:cNvPr>
          <p:cNvSpPr/>
          <p:nvPr/>
        </p:nvSpPr>
        <p:spPr>
          <a:xfrm>
            <a:off x="7190499" y="1129274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a typeface="Adobe Heiti Std R" panose="020B0400000000000000" pitchFamily="34" charset="-128"/>
              </a:rPr>
              <a:t>1.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00C51AE-7911-4A16-873A-FB6E505044FC}"/>
              </a:ext>
            </a:extLst>
          </p:cNvPr>
          <p:cNvSpPr/>
          <p:nvPr/>
        </p:nvSpPr>
        <p:spPr>
          <a:xfrm>
            <a:off x="7051198" y="4092228"/>
            <a:ext cx="468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ea typeface="Adobe Heiti Std R" panose="020B0400000000000000" pitchFamily="34" charset="-128"/>
              </a:rPr>
              <a:t>2.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9C8341-CE25-46F4-8342-2FB29CE0F449}"/>
              </a:ext>
            </a:extLst>
          </p:cNvPr>
          <p:cNvSpPr txBox="1"/>
          <p:nvPr/>
        </p:nvSpPr>
        <p:spPr>
          <a:xfrm>
            <a:off x="-82891" y="790873"/>
            <a:ext cx="698318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Передо мной встала интересная задача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- с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помощью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оптимального количества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камер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получить 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360  панораму .</a:t>
            </a:r>
          </a:p>
          <a:p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1 Вариант 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Использовать 6 </a:t>
            </a:r>
            <a:r>
              <a:rPr lang="ru-RU" sz="2000" b="1" dirty="0" smtClean="0">
                <a:solidFill>
                  <a:schemeClr val="bg1"/>
                </a:solidFill>
              </a:rPr>
              <a:t>камер.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+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Сложность </a:t>
            </a:r>
            <a:r>
              <a:rPr lang="ru-RU" sz="2000" b="1" dirty="0">
                <a:solidFill>
                  <a:schemeClr val="bg1"/>
                </a:solidFill>
              </a:rPr>
              <a:t>стабилизации и сшивки панорамы.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Хорошее </a:t>
            </a:r>
            <a:r>
              <a:rPr lang="ru-RU" sz="2000" b="1" dirty="0">
                <a:solidFill>
                  <a:schemeClr val="bg1"/>
                </a:solidFill>
              </a:rPr>
              <a:t>качество контента.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2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Вариант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chemeClr val="bg1"/>
                </a:solidFill>
              </a:rPr>
              <a:t>Использование 2 </a:t>
            </a:r>
            <a:r>
              <a:rPr lang="ru-RU" sz="2000" b="1" dirty="0" smtClean="0">
                <a:solidFill>
                  <a:schemeClr val="bg1"/>
                </a:solidFill>
              </a:rPr>
              <a:t>камер. </a:t>
            </a:r>
          </a:p>
          <a:p>
            <a:r>
              <a:rPr lang="ru-RU" sz="2800" b="1" dirty="0">
                <a:solidFill>
                  <a:srgbClr val="00B050"/>
                </a:solidFill>
              </a:rPr>
              <a:t>+</a:t>
            </a:r>
            <a:r>
              <a:rPr lang="ru-RU" sz="2400" b="1" dirty="0">
                <a:solidFill>
                  <a:srgbClr val="00B050"/>
                </a:solidFill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Простая </a:t>
            </a:r>
            <a:r>
              <a:rPr lang="ru-RU" sz="2000" b="1" dirty="0">
                <a:solidFill>
                  <a:schemeClr val="bg1"/>
                </a:solidFill>
              </a:rPr>
              <a:t>сшивка изображения и его стабилизация.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-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Вероятность </a:t>
            </a:r>
            <a:r>
              <a:rPr lang="ru-RU" sz="2000" b="1" dirty="0">
                <a:solidFill>
                  <a:schemeClr val="bg1"/>
                </a:solidFill>
              </a:rPr>
              <a:t>искажение  изображения .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Больше всего мне понравился второй </a:t>
            </a:r>
            <a:r>
              <a:rPr lang="ru-RU" sz="2000" b="1" dirty="0" smtClean="0">
                <a:solidFill>
                  <a:schemeClr val="bg1"/>
                </a:solidFill>
              </a:rPr>
              <a:t>вариант,  так как </a:t>
            </a:r>
            <a:r>
              <a:rPr lang="ru-RU" sz="2000" b="1" dirty="0">
                <a:solidFill>
                  <a:schemeClr val="bg1"/>
                </a:solidFill>
              </a:rPr>
              <a:t>такое видео проще редактировать.</a:t>
            </a:r>
          </a:p>
        </p:txBody>
      </p:sp>
    </p:spTree>
    <p:extLst>
      <p:ext uri="{BB962C8B-B14F-4D97-AF65-F5344CB8AC3E}">
        <p14:creationId xmlns:p14="http://schemas.microsoft.com/office/powerpoint/2010/main" val="2537669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4B95985-89EF-4893-910A-EC7DE4DC0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558838" cy="6858000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304FD3-2B06-4283-875A-E19FAD887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26" y="255338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Реализация_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IMG_363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061" y="5457735"/>
            <a:ext cx="4253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Детали квадрокоптера созданы при помощи технологии 3</a:t>
            </a:r>
            <a:r>
              <a:rPr lang="en-US" sz="2400" dirty="0" smtClean="0">
                <a:solidFill>
                  <a:schemeClr val="bg1"/>
                </a:solidFill>
              </a:rPr>
              <a:t>D</a:t>
            </a:r>
            <a:r>
              <a:rPr lang="ru-RU" sz="2400" dirty="0" smtClean="0">
                <a:solidFill>
                  <a:schemeClr val="bg1"/>
                </a:solidFill>
              </a:rPr>
              <a:t> печати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2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296B2FF4-9AD9-477B-9B5B-B09DD2733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128" y="0"/>
            <a:ext cx="12343128" cy="6858000"/>
          </a:xfrm>
        </p:spPr>
      </p:pic>
      <p:pic>
        <p:nvPicPr>
          <p:cNvPr id="1026" name="Picture 2" descr="https://drotek.com/wp-content/uploads/2017/11/pixhawk3Pro.png">
            <a:extLst>
              <a:ext uri="{FF2B5EF4-FFF2-40B4-BE49-F238E27FC236}">
                <a16:creationId xmlns:a16="http://schemas.microsoft.com/office/drawing/2014/main" xmlns="" id="{2BAE64E2-15A8-4104-BA05-EBF8F72E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2613" y="6183578"/>
            <a:ext cx="2568259" cy="530372"/>
          </a:xfrm>
          <a:prstGeom prst="roundRect">
            <a:avLst>
              <a:gd name="adj" fmla="val 391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F53512C-1EC7-4C05-9739-788357FEFC98}"/>
              </a:ext>
            </a:extLst>
          </p:cNvPr>
          <p:cNvSpPr/>
          <p:nvPr/>
        </p:nvSpPr>
        <p:spPr>
          <a:xfrm>
            <a:off x="8844239" y="1859339"/>
            <a:ext cx="4025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FF00"/>
                </a:solidFill>
              </a:rPr>
              <a:t>Процессор 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32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bit STM32F427</a:t>
            </a:r>
          </a:p>
          <a:p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b="1" i="0" u="none" strike="noStrike" dirty="0">
                <a:solidFill>
                  <a:srgbClr val="FFFF00"/>
                </a:solidFill>
                <a:effectLst/>
              </a:rPr>
              <a:t>Сенсоры</a:t>
            </a:r>
            <a:r>
              <a:rPr lang="en-US" b="1" i="0" u="none" strike="noStrike" dirty="0">
                <a:solidFill>
                  <a:srgbClr val="FFFF00"/>
                </a:solidFill>
                <a:effectLst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Гироскоп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Акселерометр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Компас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Магнитометр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барометр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 Модуль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GPS/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Компас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i="0" u="none" strike="noStrike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FFA5E11-FF0C-4338-B0EB-BA5690E39A4D}"/>
              </a:ext>
            </a:extLst>
          </p:cNvPr>
          <p:cNvSpPr/>
          <p:nvPr/>
        </p:nvSpPr>
        <p:spPr>
          <a:xfrm>
            <a:off x="309561" y="2505672"/>
            <a:ext cx="3367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Helvetica Neue"/>
              </a:rPr>
              <a:t>Pixhawk </a:t>
            </a: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Helvetica Neue"/>
              </a:rPr>
              <a:t>является высокопроизводительным автопилотом в одном модуле. Его функцией является стабилизация дрона в 3-х плоскостях.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>
                  <a:lumMod val="95000"/>
                </a:schemeClr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838FEC5-8965-4FFA-B3CB-67CD92828646}"/>
              </a:ext>
            </a:extLst>
          </p:cNvPr>
          <p:cNvSpPr txBox="1"/>
          <p:nvPr/>
        </p:nvSpPr>
        <p:spPr>
          <a:xfrm>
            <a:off x="309561" y="2044007"/>
            <a:ext cx="33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</a:rPr>
              <a:t>Полетный контроллер_</a:t>
            </a:r>
          </a:p>
        </p:txBody>
      </p:sp>
    </p:spTree>
    <p:extLst>
      <p:ext uri="{BB962C8B-B14F-4D97-AF65-F5344CB8AC3E}">
        <p14:creationId xmlns:p14="http://schemas.microsoft.com/office/powerpoint/2010/main" val="213653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FB5D44-7607-409D-9C96-42D6AC77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2EF6549-061D-4128-BF64-8C6B71885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1" y="0"/>
            <a:ext cx="12179069" cy="6858001"/>
          </a:xfr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327BE59D-AE86-4D8B-A932-6825F4964BCF}"/>
              </a:ext>
            </a:extLst>
          </p:cNvPr>
          <p:cNvCxnSpPr>
            <a:cxnSpLocks/>
          </p:cNvCxnSpPr>
          <p:nvPr/>
        </p:nvCxnSpPr>
        <p:spPr>
          <a:xfrm flipH="1">
            <a:off x="9130145" y="1690688"/>
            <a:ext cx="680606" cy="35978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0FBA7DC-9CF1-462A-8D00-3F335CCA5C5C}"/>
              </a:ext>
            </a:extLst>
          </p:cNvPr>
          <p:cNvSpPr txBox="1"/>
          <p:nvPr/>
        </p:nvSpPr>
        <p:spPr>
          <a:xfrm>
            <a:off x="9810750" y="1506022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Raspberry Pi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7F51C8-8E08-4928-9F06-B073F98FEC01}"/>
              </a:ext>
            </a:extLst>
          </p:cNvPr>
          <p:cNvSpPr txBox="1"/>
          <p:nvPr/>
        </p:nvSpPr>
        <p:spPr>
          <a:xfrm>
            <a:off x="562299" y="2854308"/>
            <a:ext cx="30680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За сшивку видео ,  трансляцию , а также автономный полет  отвечает  одноплатный компьютер </a:t>
            </a:r>
            <a:r>
              <a:rPr lang="en-US" sz="2000" b="1" dirty="0">
                <a:solidFill>
                  <a:srgbClr val="FFFF00"/>
                </a:solidFill>
              </a:rPr>
              <a:t>Raspberry pi 3</a:t>
            </a:r>
            <a:endParaRPr lang="ru-RU" sz="2000" b="1" dirty="0">
              <a:solidFill>
                <a:srgbClr val="FFFF00"/>
              </a:solidFill>
            </a:endParaRPr>
          </a:p>
          <a:p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13A211-B8AC-41F7-8DEF-0C7C8BAA393D}"/>
              </a:ext>
            </a:extLst>
          </p:cNvPr>
          <p:cNvSpPr txBox="1"/>
          <p:nvPr/>
        </p:nvSpPr>
        <p:spPr>
          <a:xfrm>
            <a:off x="562299" y="2392643"/>
            <a:ext cx="3617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Компьютер компаньон_</a:t>
            </a:r>
          </a:p>
        </p:txBody>
      </p:sp>
    </p:spTree>
    <p:extLst>
      <p:ext uri="{BB962C8B-B14F-4D97-AF65-F5344CB8AC3E}">
        <p14:creationId xmlns:p14="http://schemas.microsoft.com/office/powerpoint/2010/main" val="325756817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Широкоэкранный</PresentationFormat>
  <Paragraphs>106</Paragraphs>
  <Slides>19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Adobe Heiti Std R</vt:lpstr>
      <vt:lpstr>AR JULIAN</vt:lpstr>
      <vt:lpstr>Arial</vt:lpstr>
      <vt:lpstr>Calibri</vt:lpstr>
      <vt:lpstr>Calibri Light</vt:lpstr>
      <vt:lpstr>Candara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</vt:lpstr>
      <vt:lpstr>Реализация_</vt:lpstr>
      <vt:lpstr>Презентация PowerPoint</vt:lpstr>
      <vt:lpstr>Презентация PowerPoint</vt:lpstr>
      <vt:lpstr>Презентация PowerPoint</vt:lpstr>
      <vt:lpstr>Решение </vt:lpstr>
      <vt:lpstr>Презентация PowerPoint</vt:lpstr>
      <vt:lpstr>Презентация PowerPoint</vt:lpstr>
      <vt:lpstr>Презентация PowerPoint</vt:lpstr>
      <vt:lpstr>Основные функции_</vt:lpstr>
      <vt:lpstr>Презентация PowerPoint</vt:lpstr>
      <vt:lpstr>Приложения на телефон_</vt:lpstr>
      <vt:lpstr>Презентация PowerPoint</vt:lpstr>
      <vt:lpstr>Решение </vt:lpstr>
      <vt:lpstr>Спасибо за внимание!!!!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2019-03-25T11:06:12Z</dcterms:created>
  <dcterms:modified xsi:type="dcterms:W3CDTF">2019-04-08T15:57:00Z</dcterms:modified>
</cp:coreProperties>
</file>