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2"/>
    <p:sldMasterId id="2147483680" r:id="rId3"/>
  </p:sldMasterIdLst>
  <p:notesMasterIdLst>
    <p:notesMasterId r:id="rId40"/>
  </p:notesMasterIdLst>
  <p:handoutMasterIdLst>
    <p:handoutMasterId r:id="rId41"/>
  </p:handoutMasterIdLst>
  <p:sldIdLst>
    <p:sldId id="256" r:id="rId4"/>
    <p:sldId id="272" r:id="rId5"/>
    <p:sldId id="276" r:id="rId6"/>
    <p:sldId id="277" r:id="rId7"/>
    <p:sldId id="270" r:id="rId8"/>
    <p:sldId id="278" r:id="rId9"/>
    <p:sldId id="275" r:id="rId10"/>
    <p:sldId id="279" r:id="rId11"/>
    <p:sldId id="280" r:id="rId12"/>
    <p:sldId id="281" r:id="rId13"/>
    <p:sldId id="266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8" y="78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ru-RU"/>
              <a:pPr/>
              <a:t>16.11.2018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ru-RU"/>
              <a:pPr/>
              <a:t>16.11.2018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8137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27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976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07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31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1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91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5" y="-8468"/>
            <a:ext cx="12223221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A0D599-DF17-4AC8-A716-B5E8D3BE6EEF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0663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A29A7D-00DF-4B95-B8A8-AD63B01C4CCD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850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6" y="2700869"/>
            <a:ext cx="8461416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8"/>
            <a:ext cx="8461416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36860C-7A2B-48F7-B9F6-CDF51A3EBDE5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257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526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609600"/>
            <a:ext cx="8461415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2160589"/>
            <a:ext cx="4116406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7595" y="2160590"/>
            <a:ext cx="4116408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9E529-08BE-4529-A4E9-04AD3CB0B733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688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609600"/>
            <a:ext cx="84614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7" y="2160983"/>
            <a:ext cx="41198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587" y="2737247"/>
            <a:ext cx="41198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4177" y="2160983"/>
            <a:ext cx="41198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4177" y="2737247"/>
            <a:ext cx="41198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FB83B3-A8B4-4B49-9112-F89B81350CA7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279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7" y="609600"/>
            <a:ext cx="8461415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D6CF5E-8B8C-45EE-9FC1-122CA0DCC312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711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E1196-BEFF-4A3E-855A-AF793EDC41C4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5003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7" y="1498604"/>
            <a:ext cx="371927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6"/>
            <a:ext cx="4513540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7" y="2777069"/>
            <a:ext cx="371927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6E2D62-6119-4930-A84B-83907B09AF7A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4960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7" y="4800600"/>
            <a:ext cx="84614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587" y="609600"/>
            <a:ext cx="84614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7" y="5367338"/>
            <a:ext cx="84614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EEA558-99B2-4D1E-9390-C95B90321938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7053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609600"/>
            <a:ext cx="84614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8" y="4470400"/>
            <a:ext cx="84614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A293A-42C0-4D65-B4DD-C0BD18CAEDDC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48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11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7717" y="3632200"/>
            <a:ext cx="722452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470400"/>
            <a:ext cx="8461416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A293A-42C0-4D65-B4DD-C0BD18CAEDDC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448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4590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0404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6" y="1931988"/>
            <a:ext cx="8461416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8"/>
            <a:ext cx="846141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A293A-42C0-4D65-B4DD-C0BD18CAEDDC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5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11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584" y="4013200"/>
            <a:ext cx="846141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8"/>
            <a:ext cx="846141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A293A-42C0-4D65-B4DD-C0BD18CAEDDC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448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4590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885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92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17" y="609600"/>
            <a:ext cx="845308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584" y="4013200"/>
            <a:ext cx="8461417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6" y="4527448"/>
            <a:ext cx="8461416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A293A-42C0-4D65-B4DD-C0BD18CAEDDC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35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15A2A3-30F5-467D-84AE-39EFA53A500B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959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7" y="609601"/>
            <a:ext cx="6924898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FBEC58-BADA-4B17-9AB1-67604D418B5F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370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51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69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90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30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189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40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ru-RU" noProof="0" smtClean="0"/>
              <a:pPr/>
              <a:t>16.11.2018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25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6" y="-8468"/>
            <a:ext cx="12223223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588" y="609600"/>
            <a:ext cx="84614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7" y="2160590"/>
            <a:ext cx="84614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4" y="6041364"/>
            <a:ext cx="911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588" y="6041364"/>
            <a:ext cx="616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A293A-42C0-4D65-B4DD-C0BD18CAEDDC}" type="slidenum">
              <a:rPr lang="ru-RU" altLang="ru-RU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7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oreprom.ru/article.php?id=2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lovari.yandex.ru/dict/bse/article/00047/61900.ht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lossary.ru/cgi-bin/gl_sch2.cgi?RSlwsuslyw: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lossary.ru/cgi-bin/gl_sch2.cgi?RBgwuslyw: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lossary.ru/cgi-bin/gl_sch2.cgi?RDojwuslyw: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lossary.ru/cgi-bin/gl_sch2.cgi?ROxgkquslw: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lossary.ru/cgi-bin/gl_sch2.cgi?RAtlsuslyw: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lossary.ru/cgi-bin/gl_sch2.cgi?RDokwurujo,lxqol!tghr8kgylr;t:l!zxygtuiqo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B050"/>
                </a:solidFill>
                <a:latin typeface="Century"/>
              </a:rPr>
              <a:t>Влияние деятельности человека на природу. Последствия и пути предотвращения</a:t>
            </a:r>
            <a:endParaRPr lang="ru-RU" sz="5400" b="0" i="0" dirty="0">
              <a:solidFill>
                <a:srgbClr val="00B050"/>
              </a:solidFill>
              <a:latin typeface="Century"/>
              <a:ea typeface="+mj-ea"/>
              <a:cs typeface="+mj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06675" y="4725144"/>
            <a:ext cx="7764913" cy="1096899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Работу выполнил </a:t>
            </a:r>
          </a:p>
          <a:p>
            <a:r>
              <a:rPr lang="ru-RU" sz="2000" dirty="0" smtClean="0"/>
              <a:t>ученик 11 класса</a:t>
            </a:r>
          </a:p>
          <a:p>
            <a:r>
              <a:rPr lang="ru-RU" sz="2000" dirty="0" smtClean="0"/>
              <a:t>МБОУ СОШ №3 г. Цимлянска </a:t>
            </a:r>
          </a:p>
          <a:p>
            <a:r>
              <a:rPr lang="ru-RU" sz="2000" dirty="0" err="1" smtClean="0"/>
              <a:t>Писковацков</a:t>
            </a:r>
            <a:r>
              <a:rPr lang="ru-RU" sz="2000" dirty="0" smtClean="0"/>
              <a:t> Владислав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9601200" cy="7437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«Разрушение озонового слоя»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3852" y="1196752"/>
            <a:ext cx="10153128" cy="5328592"/>
          </a:xfrm>
        </p:spPr>
        <p:txBody>
          <a:bodyPr/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2600" dirty="0" smtClean="0">
                <a:solidFill>
                  <a:srgbClr val="7030A0"/>
                </a:solidFill>
              </a:rPr>
              <a:t>Основная часть природного озона сосредоточена в стратосфере на высоте от 15 до 50 км над поверхностью Земли. Озоновый слой начинается на высотах около 8 км над полюсами (или 17 км над Экватором) и простирается вверх до высот приблизительно равных 50-ти км. Озон образуется, когда солнечное ультрафиолетовое излучение бомбардирует молекулы кислорода. 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Защитная роль . </a:t>
            </a:r>
            <a:r>
              <a:rPr lang="ru-RU" sz="2600" dirty="0" smtClean="0">
                <a:solidFill>
                  <a:srgbClr val="7030A0"/>
                </a:solidFill>
                <a:hlinkClick r:id="rId2" tooltip="Озон"/>
              </a:rPr>
              <a:t>Озон</a:t>
            </a:r>
            <a:r>
              <a:rPr lang="ru-RU" sz="2600" dirty="0" smtClean="0">
                <a:solidFill>
                  <a:srgbClr val="7030A0"/>
                </a:solidFill>
              </a:rPr>
              <a:t> поглощает часть ультрафиолетового излучения Солнца: причем широкая полоса его поглощения (длина волны 200-300 нм) включает и губительное для всего живого на Земле излучение.</a:t>
            </a:r>
            <a:endParaRPr lang="ru-RU" sz="2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0"/>
            <a:ext cx="4267200" cy="836712"/>
          </a:xfrm>
        </p:spPr>
        <p:txBody>
          <a:bodyPr/>
          <a:lstStyle/>
          <a:p>
            <a:pPr algn="ctr"/>
            <a:r>
              <a:rPr lang="ru-RU" sz="2400" dirty="0" smtClean="0"/>
              <a:t>Причины разрушения озонового экрана</a:t>
            </a:r>
            <a:endParaRPr lang="ru-RU" sz="2400" dirty="0"/>
          </a:p>
        </p:txBody>
      </p:sp>
      <p:pic>
        <p:nvPicPr>
          <p:cNvPr id="5" name="Рисунок 4" descr="ozone_hole_5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466" b="26466"/>
          <a:stretch>
            <a:fillRect/>
          </a:stretch>
        </p:blipFill>
        <p:spPr>
          <a:xfrm>
            <a:off x="2494012" y="3789040"/>
            <a:ext cx="5832648" cy="260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755" y="908720"/>
            <a:ext cx="11999069" cy="568863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Главными веществами, вносящими вклад в разрушение молекул озона, являются простые вещества (водород, атомы кислорода, хлора, брома ), неорганические: (</a:t>
            </a:r>
            <a:r>
              <a:rPr lang="ru-RU" sz="19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хлороводород</a:t>
            </a:r>
            <a:r>
              <a:rPr lang="ru-RU" sz="1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 </a:t>
            </a:r>
            <a:r>
              <a:rPr lang="ru-RU" sz="19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монооксид</a:t>
            </a:r>
            <a:r>
              <a:rPr lang="ru-RU" sz="1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азота) и органические соединения (метан, </a:t>
            </a:r>
            <a:r>
              <a:rPr lang="ru-RU" sz="19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фторхлор</a:t>
            </a:r>
            <a:r>
              <a:rPr lang="ru-RU" sz="1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 и </a:t>
            </a:r>
            <a:r>
              <a:rPr lang="ru-RU" sz="19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фторбромфреоны</a:t>
            </a:r>
            <a:r>
              <a:rPr lang="ru-RU" sz="1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которые выделяют атомы хлора и брома).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Фреоны широко применяются в промышленном производстве и в быту (</a:t>
            </a:r>
            <a:r>
              <a:rPr lang="ru-RU" sz="19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хладоагрегаты</a:t>
            </a:r>
            <a:r>
              <a:rPr lang="ru-RU" sz="1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растворители, распылители, аэрозольные упаковки и др.). По данным «Гринпис , основными поставщиками </a:t>
            </a:r>
            <a:r>
              <a:rPr lang="ru-RU" sz="19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хлорфторуглеродов</a:t>
            </a:r>
            <a:r>
              <a:rPr lang="ru-RU" sz="19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(фреонов) являются США - 30,85%, Япония - 12,42; Великобритания - 8,62 и Россия - 8,0%. США пробили в озоновом слое «дыру площадью 7 млн. км2, Япония - 3 млн. км2, что В семь раз больше, чем площадь самой Японии. </a:t>
            </a:r>
          </a:p>
        </p:txBody>
      </p:sp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28" y="285728"/>
            <a:ext cx="9601200" cy="74374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Глобальные техногенные катастрофы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788" y="1196752"/>
            <a:ext cx="11233248" cy="525658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первом месте самая глобальная техногенная экологическая катастрофа – взрыв на Чернобыльской АЭС. Эта катастрофа обошлась миру в 200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млрд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долларов. 26 апреля 1986 г. на Чернобыльской АЭС в бывшем СССР произошла самая страшная ядерная авария в истории. Более 135000 человек, проживавших в радиусе 30 километров (19 миль) от разрушенного реактора — и 35000 голов скота — были эвакуированы.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13 ноября 2002 года нефтяной танкер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Prestige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взорвался, 77000 тонн горючего ушло в океан, что стало крупнейшим в истории Европы разливом нефтепродуктов. Убытки в ходе работ по устранению нефтяного пятна составили 12 миллиардов долларов.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Взрыв на нефтяной платформе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Piper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Alpha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— произошел 6 июля 1988, который признан самой ужасной катастрофой за всю историю нефтедобывающей отрасли. Авария обошлась в 3,4 миллиарда долларов.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788" y="260648"/>
            <a:ext cx="113052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F0"/>
                </a:solidFill>
              </a:rPr>
              <a:t>    </a:t>
            </a:r>
            <a:r>
              <a:rPr lang="ru-RU" sz="2000" b="1" dirty="0" smtClean="0">
                <a:solidFill>
                  <a:srgbClr val="00B0F0"/>
                </a:solidFill>
              </a:rPr>
              <a:t>11 марта 2011 года</a:t>
            </a:r>
            <a:r>
              <a:rPr lang="ru-RU" sz="2000" dirty="0" smtClean="0">
                <a:solidFill>
                  <a:srgbClr val="00B0F0"/>
                </a:solidFill>
              </a:rPr>
              <a:t> в Японии произошло самое мощное за всю историю страны землетрясение. В результате на АЭС </a:t>
            </a:r>
            <a:r>
              <a:rPr lang="ru-RU" sz="2000" dirty="0" err="1" smtClean="0">
                <a:solidFill>
                  <a:srgbClr val="00B0F0"/>
                </a:solidFill>
              </a:rPr>
              <a:t>Онагава</a:t>
            </a:r>
            <a:r>
              <a:rPr lang="ru-RU" sz="2000" dirty="0" smtClean="0">
                <a:solidFill>
                  <a:srgbClr val="00B0F0"/>
                </a:solidFill>
              </a:rPr>
              <a:t> была разрушена турбина, возник пожар, который удалось быстро ликвидировать. На АЭС Фукусима-1 ситуация сложилась очень серьезная - в результате отключения системы охлаждения расплавилось ядерное топливо в реакторе блока №1, снаружи блока была зафиксирована утечка радиации, в 10-километровой зоне вокруг АЭС проведена эвакуация. </a:t>
            </a:r>
          </a:p>
          <a:p>
            <a:pPr fontAlgn="base"/>
            <a:r>
              <a:rPr lang="ru-RU" dirty="0" smtClean="0">
                <a:solidFill>
                  <a:srgbClr val="00B0F0"/>
                </a:solidFill>
              </a:rPr>
              <a:t> 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1271327474_tsern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788" y="2564904"/>
            <a:ext cx="34563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2204" y="3429000"/>
            <a:ext cx="3312368" cy="301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2604" y="2420888"/>
            <a:ext cx="388843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93812" y="188640"/>
            <a:ext cx="7730001" cy="1077218"/>
          </a:xfr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Мероприятия по борьбе 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 негативными воздействиями</a:t>
            </a:r>
            <a:endParaRPr lang="ru-RU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6" name="Picture 3" descr="C:\Documents and Settings\Admin\Рабочий стол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3932" y="1628800"/>
            <a:ext cx="6264696" cy="515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233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Меры </a:t>
            </a:r>
            <a:r>
              <a:rPr lang="ru-RU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 предотвращению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экологических катастроф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5820" y="1484784"/>
            <a:ext cx="10801200" cy="5184576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Рациональное использование природных богатств, необходимых для устойчивого развития общества.</a:t>
            </a:r>
          </a:p>
          <a:p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Внедрение в производство безотходных технологий, не загрязняющих биосферу, и переход на использование экологически чистых источников энергии ( солнце, ветер, вода и т.п. )</a:t>
            </a:r>
          </a:p>
          <a:p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Доступ к научной информации о закономерностях развития живой природы.</a:t>
            </a:r>
          </a:p>
          <a:p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Гармоничное существование природы и общества, не нарушая природных закономерностей.</a:t>
            </a:r>
          </a:p>
          <a:p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Направление разума, сознания и НТП человечества на улучшение здоровья человека и восстановления окружающей среды.</a:t>
            </a:r>
            <a:endParaRPr lang="ru-RU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2163" y="404813"/>
            <a:ext cx="7916863" cy="1612900"/>
          </a:xfrm>
        </p:spPr>
        <p:txBody>
          <a:bodyPr/>
          <a:lstStyle/>
          <a:p>
            <a:pPr eaLnBrk="1" hangingPunct="1"/>
            <a:r>
              <a:rPr lang="ru-RU" altLang="ru-RU" sz="6000" b="1">
                <a:solidFill>
                  <a:srgbClr val="660066"/>
                </a:solidFill>
                <a:latin typeface="Comic Sans MS" panose="030F0702030302020204" pitchFamily="66" charset="0"/>
              </a:rPr>
              <a:t>Метеорологические приборы</a:t>
            </a:r>
            <a:r>
              <a:rPr lang="ru-RU" altLang="ru-RU" sz="4000"/>
              <a:t> </a:t>
            </a:r>
          </a:p>
        </p:txBody>
      </p:sp>
      <p:pic>
        <p:nvPicPr>
          <p:cNvPr id="2051" name="Picture 7" descr="гилиограф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1" y="2781300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Термометр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2205039"/>
            <a:ext cx="3648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70833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846262" y="549276"/>
            <a:ext cx="46799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660066"/>
                </a:solidFill>
              </a:rPr>
              <a:t>Метеорологические приборы</a:t>
            </a:r>
            <a:r>
              <a:rPr lang="en-US" altLang="ru-RU" sz="2400" b="1">
                <a:solidFill>
                  <a:srgbClr val="660066"/>
                </a:solidFill>
              </a:rPr>
              <a:t> - </a:t>
            </a:r>
            <a:endParaRPr lang="ru-RU" altLang="ru-RU" sz="2400" b="1">
              <a:solidFill>
                <a:srgbClr val="660066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660066"/>
                </a:solidFill>
              </a:rPr>
              <a:t>приборы и установки для измерения и регистрации значений </a:t>
            </a:r>
            <a:r>
              <a:rPr lang="ru-RU" altLang="ru-RU" sz="2400" b="1">
                <a:solidFill>
                  <a:srgbClr val="660066"/>
                </a:solidFill>
                <a:hlinkClick r:id="rId2"/>
              </a:rPr>
              <a:t>метеорологических элементов</a:t>
            </a:r>
            <a:r>
              <a:rPr lang="ru-RU" altLang="ru-RU" sz="2400" b="1">
                <a:solidFill>
                  <a:srgbClr val="660066"/>
                </a:solidFill>
              </a:rPr>
              <a:t>. Для сравнения результатов измерений, производимых на различных метеостанциях,  метеорологические приборы делают однотипными и устанавливают так, чтобы их показания не зависели от случайных местных условий. </a:t>
            </a:r>
          </a:p>
        </p:txBody>
      </p:sp>
      <p:pic>
        <p:nvPicPr>
          <p:cNvPr id="3075" name="Picture 8" descr="гигрометр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88913"/>
            <a:ext cx="26908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Метеорологическая рак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076700"/>
            <a:ext cx="27368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8132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422525" y="2708276"/>
            <a:ext cx="763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773238" y="4076700"/>
            <a:ext cx="86772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660066"/>
                </a:solidFill>
              </a:rPr>
              <a:t>Метеорологические приборы предназначены для работы в естественных условиях в любых климатических зонах. Поэтому они должны безотказно работать, сохраняя стабильность показаний в большом диапазоне температур, при большой влажности, выпадении осадков, и не должны бояться больших ветровых нагрузок, пыли.</a:t>
            </a:r>
          </a:p>
        </p:txBody>
      </p:sp>
      <p:pic>
        <p:nvPicPr>
          <p:cNvPr id="4100" name="Picture 6" descr="ubuhjvtn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549276"/>
            <a:ext cx="4032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гилиограф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549275"/>
            <a:ext cx="4532313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057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908051"/>
            <a:ext cx="79930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660066"/>
                </a:solidFill>
              </a:rPr>
              <a:t>Метеорологические элементы,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660066"/>
                </a:solidFill>
              </a:rPr>
              <a:t>характеристики состояния атмосферы: температура, давление и влажность воздуха, скорость и направление ветра, облачность, осадки, видимость (прозрачность атмосферы), а также температура почвы и поверхности воды, солнечная радиация, длинноволновое излучение Земли и атмосферы. К Метеорологическим элементам относят также различные явления погоды: грозы, метели и т. п. Изменения Метеорологических элементов являются результатом атмосферных процессов и определяют погоду и климат. </a:t>
            </a:r>
          </a:p>
        </p:txBody>
      </p:sp>
    </p:spTree>
    <p:extLst>
      <p:ext uri="{BB962C8B-B14F-4D97-AF65-F5344CB8AC3E}">
        <p14:creationId xmlns:p14="http://schemas.microsoft.com/office/powerpoint/2010/main" val="236926495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03" y="701824"/>
            <a:ext cx="11161240" cy="11430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Воздействие человека на природную среду</a:t>
            </a:r>
            <a:endParaRPr lang="ru-RU" sz="4000" b="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9756" y="1844824"/>
            <a:ext cx="10945216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ru-RU" sz="2000" dirty="0" smtClean="0">
                <a:solidFill>
                  <a:srgbClr val="FF0000"/>
                </a:solidFill>
              </a:rPr>
              <a:t>Воздействие различных видов деятельности человека на природу называют </a:t>
            </a:r>
            <a:r>
              <a:rPr lang="ru-RU" sz="2000" b="1" dirty="0" smtClean="0">
                <a:solidFill>
                  <a:srgbClr val="FF0000"/>
                </a:solidFill>
              </a:rPr>
              <a:t>антропогенным</a:t>
            </a:r>
            <a:r>
              <a:rPr lang="ru-RU" sz="2000" dirty="0" smtClean="0">
                <a:solidFill>
                  <a:srgbClr val="FF0000"/>
                </a:solidFill>
              </a:rPr>
              <a:t> (то есть, в переводе с греческого, "порожденным человеком").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Биосфера – это единая природная система , формировавшаяся на земле миллиарды лет и представляющая собой совокупность экосистем. Все жизненные процессы биосферы, подчиняются трем закономерностям: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Пищевая цепь или биологический круговорот веществ.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Использование энергии солнца.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</a:rPr>
              <a:t>Трофический уровень пищевой цепи.</a:t>
            </a:r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01801" y="3500438"/>
            <a:ext cx="85693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>
                <a:solidFill>
                  <a:srgbClr val="660066"/>
                </a:solidFill>
                <a:hlinkClick r:id="rId2"/>
              </a:rPr>
              <a:t>Термометр</a:t>
            </a:r>
            <a:r>
              <a:rPr lang="ru-RU" altLang="ru-RU" sz="2000" b="1">
                <a:solidFill>
                  <a:srgbClr val="660066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660066"/>
                </a:solidFill>
              </a:rPr>
              <a:t>От греч.Therme - тепло + Metreo - измеряю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660066"/>
                </a:solidFill>
              </a:rPr>
              <a:t>Термометр - прибор для измерения температуры воздуха, почвы, воды и т.д. при тепловом контакте между объектом измерений и чувствительным элементом термометра. Термометры применяются в метеорологии, гидрологии и других науках и отраслях хозяйства.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660066"/>
                </a:solidFill>
              </a:rPr>
              <a:t>На метеостанциях, где измерения температур проводятся в определенные сроки, для фиксации максимальных температур между сроками наблюдения служит максимальный термометр (ртутный); наименьшую температуру между сроками фиксирует минимальный термометр (спиртовой). </a:t>
            </a:r>
          </a:p>
        </p:txBody>
      </p:sp>
      <p:pic>
        <p:nvPicPr>
          <p:cNvPr id="6147" name="Picture 5" descr="Термоме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60350"/>
            <a:ext cx="33877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Термометр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2" y="260350"/>
            <a:ext cx="274955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4948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917700" y="4941889"/>
            <a:ext cx="82089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>
                <a:solidFill>
                  <a:srgbClr val="660066"/>
                </a:solidFill>
                <a:hlinkClick r:id="rId2"/>
              </a:rPr>
              <a:t>Барометр</a:t>
            </a:r>
            <a:r>
              <a:rPr lang="ru-RU" altLang="ru-RU" sz="2000" b="1">
                <a:solidFill>
                  <a:srgbClr val="660066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От греч.Baros - тяжесть + Metreo - измеряю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Барометр - прибор для измерения атмосферного давления. Барометры подразделяются на жидкостные барометры и барометры-анероиды. </a:t>
            </a:r>
          </a:p>
        </p:txBody>
      </p:sp>
      <p:pic>
        <p:nvPicPr>
          <p:cNvPr id="7171" name="Picture 5" descr="бароме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1" y="325439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барометр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2" y="333375"/>
            <a:ext cx="4356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9035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917700" y="4479926"/>
            <a:ext cx="8280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>
                <a:solidFill>
                  <a:srgbClr val="660066"/>
                </a:solidFill>
                <a:hlinkClick r:id="rId2"/>
              </a:rPr>
              <a:t>Гигрометр</a:t>
            </a:r>
            <a:r>
              <a:rPr lang="ru-RU" altLang="ru-RU" sz="2000" b="1">
                <a:solidFill>
                  <a:srgbClr val="660066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От греч.</a:t>
            </a:r>
            <a:r>
              <a:rPr lang="en-US" altLang="ru-RU" sz="2000" b="1">
                <a:solidFill>
                  <a:srgbClr val="660066"/>
                </a:solidFill>
              </a:rPr>
              <a:t> </a:t>
            </a:r>
            <a:r>
              <a:rPr lang="ru-RU" altLang="ru-RU" sz="2000" b="1">
                <a:solidFill>
                  <a:srgbClr val="660066"/>
                </a:solidFill>
              </a:rPr>
              <a:t>Hygros - влажный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Гигрометр - прибор для измерения влажности воздуха или других газов. Различают волосные, конденсационные и весовые гигрометры, а также регистрирующие гигрометры (гигрографы).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000" b="1">
              <a:solidFill>
                <a:srgbClr val="660066"/>
              </a:solidFill>
            </a:endParaRPr>
          </a:p>
        </p:txBody>
      </p:sp>
      <p:pic>
        <p:nvPicPr>
          <p:cNvPr id="8195" name="Picture 5" descr="гигроме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60350"/>
            <a:ext cx="31861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гигрометр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2" y="260350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76455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73237" y="3933825"/>
            <a:ext cx="86423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u="sng">
                <a:solidFill>
                  <a:srgbClr val="660066"/>
                </a:solidFill>
                <a:hlinkClick r:id="rId2"/>
              </a:rPr>
              <a:t>Осадкомер</a:t>
            </a:r>
            <a:r>
              <a:rPr lang="ru-RU" altLang="ru-RU" b="1">
                <a:solidFill>
                  <a:srgbClr val="660066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660066"/>
                </a:solidFill>
              </a:rPr>
              <a:t>Дождемер; Плювиометр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660066"/>
                </a:solidFill>
              </a:rPr>
              <a:t>Осадкомер - прибор для сбора и измерения количества выпавших атмосферных осадков. Осадкомер представляет собой цилиндрическое ведро строго определенного сечения, устанавливаемое на метеоплощадке. Количество осадков определяется путем сливания попавших в ведро осадков в специальный дождемерный стакан, площадь сечения которого также известна. Твердые осадки (снег, крупа, град) предварительно растапливаются. Конструкция осадкомера предусматривает защиту от быстрого испарения осадков и от выдувания попавшего в ведро осадкомера снега.</a:t>
            </a:r>
            <a:r>
              <a:rPr lang="ru-RU" altLang="ru-RU" b="1">
                <a:solidFill>
                  <a:srgbClr val="660066"/>
                </a:solidFill>
              </a:rPr>
              <a:t> </a:t>
            </a:r>
          </a:p>
        </p:txBody>
      </p:sp>
      <p:pic>
        <p:nvPicPr>
          <p:cNvPr id="9219" name="Picture 5" descr="осадком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33376"/>
            <a:ext cx="300355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осадкомер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6" y="333376"/>
            <a:ext cx="4319587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947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773238" y="333375"/>
            <a:ext cx="8569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>
                <a:solidFill>
                  <a:srgbClr val="99CA3C"/>
                </a:solidFill>
              </a:rPr>
              <a:t>Снегомерная рейка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660066"/>
                </a:solidFill>
              </a:rPr>
              <a:t>Снегомерная рейка - рейка, предназначенная для измерения толщины снежного покрова при метеонаблюдениях. </a:t>
            </a:r>
          </a:p>
        </p:txBody>
      </p:sp>
      <p:pic>
        <p:nvPicPr>
          <p:cNvPr id="10244" name="Picture 8" descr="Снегомерная рейк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527771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495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846262" y="4724401"/>
            <a:ext cx="86042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>
                <a:solidFill>
                  <a:srgbClr val="99CA3C"/>
                </a:solidFill>
              </a:rPr>
              <a:t>Термограф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От греч.Therme - тепло + Grapho - пишу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Термограф - прибор-самописец, непрерывно регистрирующий температуру воздуха и записывающий ее изменения в виде кривой. Термограф располагается на метеостанции в специальной будке.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000" b="1">
              <a:solidFill>
                <a:prstClr val="black"/>
              </a:solidFill>
            </a:endParaRPr>
          </a:p>
        </p:txBody>
      </p:sp>
      <p:pic>
        <p:nvPicPr>
          <p:cNvPr id="11267" name="Picture 5" descr="Термогра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2" y="136525"/>
            <a:ext cx="31686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Термограф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349500"/>
            <a:ext cx="2952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Термограф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1" y="765175"/>
            <a:ext cx="532923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17286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773238" y="3894138"/>
            <a:ext cx="8640763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>
                <a:solidFill>
                  <a:srgbClr val="99CA3C"/>
                </a:solidFill>
              </a:rPr>
              <a:t>Гелиограф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660066"/>
                </a:solidFill>
              </a:rPr>
              <a:t>От греч.</a:t>
            </a:r>
            <a:r>
              <a:rPr lang="en-US" altLang="ru-RU" sz="1600" b="1">
                <a:solidFill>
                  <a:srgbClr val="660066"/>
                </a:solidFill>
              </a:rPr>
              <a:t> </a:t>
            </a:r>
            <a:r>
              <a:rPr lang="ru-RU" altLang="ru-RU" sz="1600" b="1">
                <a:solidFill>
                  <a:srgbClr val="660066"/>
                </a:solidFill>
              </a:rPr>
              <a:t>Helios - Солнце + Grapho - пишу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660066"/>
                </a:solidFill>
              </a:rPr>
              <a:t>Гелиограф - прибор-самописец, регистрирующий продолжительность солнечного сияния. Основная часть прибора - хрустальный шар диаметром около 90 мм, работающий как собирающая линза при освещении с любой стороны, причем фокусное расстояние во всех направлениях одинаково. На фокусном расстоянии параллельно поверхности шара располагается картонная лента с делениями. Солнце, передвигаясь в течение дня по небу, прожигает в этой ленте полоску. В те часы, когда Солнце закрыто облаками, прожог отсутствует. Время, когда Солнце светило и когда оно было скрыто, читается по делениям на ленте.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1600" b="1">
              <a:solidFill>
                <a:srgbClr val="660066"/>
              </a:solidFill>
            </a:endParaRPr>
          </a:p>
        </p:txBody>
      </p:sp>
      <p:pic>
        <p:nvPicPr>
          <p:cNvPr id="12291" name="Picture 5" descr="гелиогра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25425"/>
            <a:ext cx="50403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3980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17700" y="188913"/>
            <a:ext cx="84963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>
                <a:solidFill>
                  <a:srgbClr val="99CA3C"/>
                </a:solidFill>
              </a:rPr>
              <a:t>Нефоскоп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660066"/>
                </a:solidFill>
              </a:rPr>
              <a:t>Нефоскоп - прибор, предназначенный для определения относительной скорости движения облаков и направления их движения.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400" b="1">
              <a:solidFill>
                <a:srgbClr val="660066"/>
              </a:solidFill>
            </a:endParaRPr>
          </a:p>
        </p:txBody>
      </p:sp>
      <p:pic>
        <p:nvPicPr>
          <p:cNvPr id="13315" name="Picture 6" descr="нефоско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2133601"/>
            <a:ext cx="5040313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нефоскоп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844676"/>
            <a:ext cx="2946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31326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06626" y="1989138"/>
            <a:ext cx="755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846263" y="188914"/>
            <a:ext cx="856932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>
                <a:solidFill>
                  <a:srgbClr val="99CA3C"/>
                </a:solidFill>
              </a:rPr>
              <a:t>Облакомер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660066"/>
                </a:solidFill>
              </a:rPr>
              <a:t>Облакомер - прибор для определения высоты нижней и верхней границы облаков, поднимаемый на шаре-зонде. Действие облакомера основано: </a:t>
            </a:r>
            <a:br>
              <a:rPr lang="ru-RU" altLang="ru-RU" b="1">
                <a:solidFill>
                  <a:srgbClr val="660066"/>
                </a:solidFill>
              </a:rPr>
            </a:br>
            <a:r>
              <a:rPr lang="ru-RU" altLang="ru-RU" b="1">
                <a:solidFill>
                  <a:srgbClr val="660066"/>
                </a:solidFill>
              </a:rPr>
              <a:t>- либо на изменении сопротивления фотоэлемента, реагирующего на изменении освещенности при входе в облака и выходе из них; </a:t>
            </a:r>
            <a:br>
              <a:rPr lang="ru-RU" altLang="ru-RU" b="1">
                <a:solidFill>
                  <a:srgbClr val="660066"/>
                </a:solidFill>
              </a:rPr>
            </a:br>
            <a:r>
              <a:rPr lang="ru-RU" altLang="ru-RU" b="1">
                <a:solidFill>
                  <a:srgbClr val="660066"/>
                </a:solidFill>
              </a:rPr>
              <a:t>- либо на изменении сопротивления проводника с гигроскопичным покрытием при попадании на его поверхность облачных капель.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4340" name="Picture 6" descr="облаком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2" y="2636838"/>
            <a:ext cx="59055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423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773238" y="4365626"/>
            <a:ext cx="8640763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>
                <a:solidFill>
                  <a:srgbClr val="660066"/>
                </a:solidFill>
                <a:hlinkClick r:id="rId2"/>
              </a:rPr>
              <a:t>Анемометр</a:t>
            </a:r>
            <a:r>
              <a:rPr lang="ru-RU" altLang="ru-RU" sz="2000" b="1">
                <a:solidFill>
                  <a:srgbClr val="660066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От греч.Anemos - ветер + Metreo - измеряю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Анемометр - прибор для измерения скорости ветра и газовых потоков по числу оборотов вращающейся под действием ветра вертушки. Существуют анемометры разных типов: ручные и постоянно закрепленные на мачтах и др. Отличают регистрирующие анемометры (анемографы).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000" b="1">
              <a:solidFill>
                <a:srgbClr val="660066"/>
              </a:solidFill>
            </a:endParaRPr>
          </a:p>
        </p:txBody>
      </p:sp>
      <p:pic>
        <p:nvPicPr>
          <p:cNvPr id="15363" name="Picture 5" descr="fytvjvtn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188913"/>
            <a:ext cx="29241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анемомет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6" y="188913"/>
            <a:ext cx="34385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3915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56" y="476672"/>
            <a:ext cx="907300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20000"/>
              </a:lnSpc>
            </a:pPr>
            <a:r>
              <a:rPr lang="ru-RU" sz="2400" dirty="0" smtClean="0">
                <a:solidFill>
                  <a:srgbClr val="00B050"/>
                </a:solidFill>
              </a:rPr>
              <a:t>Основное </a:t>
            </a:r>
            <a:r>
              <a:rPr lang="ru-RU" sz="2400" b="1" dirty="0" smtClean="0">
                <a:solidFill>
                  <a:srgbClr val="00B050"/>
                </a:solidFill>
              </a:rPr>
              <a:t>воздействие</a:t>
            </a:r>
            <a:r>
              <a:rPr lang="ru-RU" sz="2400" dirty="0" smtClean="0">
                <a:solidFill>
                  <a:srgbClr val="00B050"/>
                </a:solidFill>
              </a:rPr>
              <a:t> на природу оказывают следующие хозяйственные комплексы: </a:t>
            </a:r>
          </a:p>
          <a:p>
            <a:pPr indent="363538">
              <a:lnSpc>
                <a:spcPct val="120000"/>
              </a:lnSpc>
              <a:buFont typeface="Arial" pitchFamily="34" charset="0"/>
              <a:buChar char="•"/>
            </a:pPr>
            <a:endParaRPr lang="ru-RU" sz="2400" dirty="0" smtClean="0">
              <a:solidFill>
                <a:srgbClr val="00B050"/>
              </a:solidFill>
            </a:endParaRPr>
          </a:p>
          <a:p>
            <a:pPr indent="36353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Топливно-энергетический. </a:t>
            </a:r>
          </a:p>
          <a:p>
            <a:pPr indent="36353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горно-металлургический</a:t>
            </a:r>
          </a:p>
          <a:p>
            <a:pPr indent="36353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транспортный </a:t>
            </a:r>
          </a:p>
          <a:p>
            <a:pPr indent="36353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электроэнергетический </a:t>
            </a:r>
          </a:p>
          <a:p>
            <a:pPr indent="36353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машиностроительный </a:t>
            </a:r>
          </a:p>
          <a:p>
            <a:pPr indent="36353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химико-лесной </a:t>
            </a:r>
          </a:p>
          <a:p>
            <a:pPr indent="36353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военно-промышленный </a:t>
            </a:r>
          </a:p>
          <a:p>
            <a:pPr indent="363538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B050"/>
                </a:solidFill>
              </a:rPr>
              <a:t>агропромышленный. </a:t>
            </a:r>
          </a:p>
        </p:txBody>
      </p:sp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0276" y="1102683"/>
            <a:ext cx="30243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212" y="4026186"/>
            <a:ext cx="288032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0696" y="1158189"/>
            <a:ext cx="28803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lg_iran-bomb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0596" y="4384686"/>
            <a:ext cx="3528392" cy="211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917701" y="4508500"/>
            <a:ext cx="85693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 </a:t>
            </a:r>
            <a:r>
              <a:rPr lang="ru-RU" altLang="ru-RU" sz="2400" b="1" u="sng">
                <a:solidFill>
                  <a:srgbClr val="660066"/>
                </a:solidFill>
                <a:hlinkClick r:id="rId2"/>
              </a:rPr>
              <a:t>Гидрологическая наблюдательная установка</a:t>
            </a:r>
            <a:r>
              <a:rPr lang="ru-RU" altLang="ru-RU" sz="2400" b="1">
                <a:solidFill>
                  <a:srgbClr val="660066"/>
                </a:solidFill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660066"/>
                </a:solidFill>
              </a:rPr>
              <a:t>Гидрологическая наблюдательная установка - стационарная установка для проведения наблюдений за элементами гидрологического режима.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400" b="1">
              <a:solidFill>
                <a:srgbClr val="660066"/>
              </a:solidFill>
            </a:endParaRPr>
          </a:p>
        </p:txBody>
      </p:sp>
      <p:pic>
        <p:nvPicPr>
          <p:cNvPr id="16387" name="Picture 5" descr="гидрологическ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2" y="836613"/>
            <a:ext cx="464343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гидрологическая наблюдательная установ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1" y="822326"/>
            <a:ext cx="410527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224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846262" y="765175"/>
            <a:ext cx="29527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>
                <a:solidFill>
                  <a:srgbClr val="99CA3C"/>
                </a:solidFill>
              </a:rPr>
              <a:t>Метелемер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660066"/>
                </a:solidFill>
              </a:rPr>
              <a:t>Метелемер - устройство, применяемое для определения количества снега, переносимого ветром.</a:t>
            </a:r>
            <a:r>
              <a:rPr lang="ru-RU" altLang="ru-RU" sz="2800">
                <a:solidFill>
                  <a:prstClr val="black"/>
                </a:solidFill>
              </a:rPr>
              <a:t> 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800">
              <a:solidFill>
                <a:prstClr val="black"/>
              </a:solidFill>
            </a:endParaRPr>
          </a:p>
        </p:txBody>
      </p:sp>
      <p:pic>
        <p:nvPicPr>
          <p:cNvPr id="17411" name="Picture 6" descr="vtntktvt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188913"/>
            <a:ext cx="3135312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0459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422526" y="1700213"/>
            <a:ext cx="7272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599771" y="1811338"/>
            <a:ext cx="59055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2352" rIns="7617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srgbClr val="99CA3C"/>
                </a:solidFill>
              </a:rPr>
              <a:t>Радиозонд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660066"/>
                </a:solidFill>
              </a:rPr>
              <a:t>Радиозонд - прибор для метеорологических исследований в атмосфере до высоты 30-35 км. Радиозонд поднимается на выпущенном в свободный полет воздушном шаре и автоматически передает на землю радиосигналы, соответствующие значениям давления, температуры, влажности воздуха. На большой высоте шар лопается, а приборы спускаются на парашюте и могут быть использованы вновь.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9919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49796" y="2060848"/>
            <a:ext cx="90730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 dirty="0">
                <a:solidFill>
                  <a:srgbClr val="99CA3C"/>
                </a:solidFill>
              </a:rPr>
              <a:t>Шар-зонд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660066"/>
                </a:solidFill>
              </a:rPr>
              <a:t>Шар-зонд - резиновый воздушный шар с прикрепленным к нему метеорографом, выпускаемый в свободный полет. На определенной высоте после разрыва оболочки метеорограф спускается на землю на парашюте.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sz="2000" b="1" u="sng" dirty="0">
              <a:solidFill>
                <a:srgbClr val="99CA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5999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990725" y="333375"/>
            <a:ext cx="820896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>
                <a:solidFill>
                  <a:srgbClr val="99CA3C"/>
                </a:solidFill>
              </a:rPr>
              <a:t>Шар-пилот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660066"/>
                </a:solidFill>
              </a:rPr>
              <a:t>Шар-пилот - резиновый шар, наполненный водородом, выпускаемый в свободный полет. Определяя его положение с помощью теодолитов или методами радиолокации, можно вычислить скорость и направление ветра.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srgbClr val="660066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</a:endParaRPr>
          </a:p>
        </p:txBody>
      </p:sp>
      <p:pic>
        <p:nvPicPr>
          <p:cNvPr id="20484" name="Picture 7" descr="Шар-пил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7" y="2636839"/>
            <a:ext cx="3810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7540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062163" y="3860801"/>
            <a:ext cx="82089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>
                <a:solidFill>
                  <a:srgbClr val="99CA3C"/>
                </a:solidFill>
              </a:rPr>
              <a:t>Метеорологическая ракета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Метеорологическая ракета - ракетный аппарат, запускаемый в атмосферу для исследования ее верхних слоев, главным образом мезосферы и ионосферы. Приборы исследуют атмосферное давление, магнитное поле Земли, космическое излучение, спектры солнечного и земного излучений, состав воздуха и т.д. Показания приборов передаются в виде радиосигналов. </a:t>
            </a:r>
          </a:p>
        </p:txBody>
      </p:sp>
      <p:pic>
        <p:nvPicPr>
          <p:cNvPr id="21507" name="Picture 6" descr="метеорологическая ракет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620713"/>
            <a:ext cx="446405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метеорологическая ракета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620714"/>
            <a:ext cx="410527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193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638425" y="3284538"/>
            <a:ext cx="712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 rot="10800000" flipV="1">
            <a:off x="1990725" y="3716339"/>
            <a:ext cx="8355012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2352" rIns="7617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u="sng">
                <a:solidFill>
                  <a:srgbClr val="99CA3C"/>
                </a:solidFill>
              </a:rPr>
              <a:t>Метеорологический спутник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Метеорологический спутник - искусственный спутник Земли, регистрирующий и передающий на Землю различные метеорологические данные.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660066"/>
                </a:solidFill>
              </a:rPr>
              <a:t>Метеорологический спутник предназначен для наблюдения за распределением облачного, снегового и ледового покровов, измерения теплового излучения земной поверхности и атмосферы и отраженной солнечной радиации с целью получения метеорологических данных для прогноза погоды. </a:t>
            </a:r>
          </a:p>
        </p:txBody>
      </p:sp>
      <p:pic>
        <p:nvPicPr>
          <p:cNvPr id="22532" name="Picture 7" descr="метеорологический спут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1" y="476251"/>
            <a:ext cx="410527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метеорологический спутни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1" y="476251"/>
            <a:ext cx="43211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19051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788" y="381000"/>
            <a:ext cx="11305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Отрицательные последствия вмешательства в природу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21804" y="1772816"/>
            <a:ext cx="10969943" cy="4825006"/>
          </a:xfrm>
        </p:spPr>
        <p:txBody>
          <a:bodyPr/>
          <a:lstStyle/>
          <a:p>
            <a:r>
              <a:rPr lang="ru-RU" sz="2800" dirty="0">
                <a:solidFill>
                  <a:srgbClr val="00B050"/>
                </a:solidFill>
              </a:rPr>
              <a:t>Промышленность           </a:t>
            </a:r>
            <a:r>
              <a:rPr lang="ru-RU" sz="2800" dirty="0" smtClean="0">
                <a:solidFill>
                  <a:srgbClr val="00B050"/>
                </a:solidFill>
              </a:rPr>
              <a:t>      основные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ru-RU" sz="2800" dirty="0">
                <a:solidFill>
                  <a:srgbClr val="00B050"/>
                </a:solidFill>
              </a:rPr>
              <a:t>Сельское                         </a:t>
            </a:r>
            <a:r>
              <a:rPr lang="ru-RU" sz="2800" dirty="0" smtClean="0">
                <a:solidFill>
                  <a:srgbClr val="00B050"/>
                </a:solidFill>
              </a:rPr>
              <a:t>       </a:t>
            </a:r>
            <a:r>
              <a:rPr lang="ru-RU" sz="2800" dirty="0">
                <a:solidFill>
                  <a:srgbClr val="00B050"/>
                </a:solidFill>
              </a:rPr>
              <a:t>источники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00B050"/>
                </a:solidFill>
              </a:rPr>
              <a:t>   хозяйство                          </a:t>
            </a:r>
            <a:r>
              <a:rPr lang="ru-RU" sz="2800" dirty="0" smtClean="0">
                <a:solidFill>
                  <a:srgbClr val="00B050"/>
                </a:solidFill>
              </a:rPr>
              <a:t>     загрязнения</a:t>
            </a:r>
            <a:endParaRPr lang="ru-RU" sz="2800" dirty="0">
              <a:solidFill>
                <a:srgbClr val="00B050"/>
              </a:solidFill>
            </a:endParaRPr>
          </a:p>
          <a:p>
            <a:r>
              <a:rPr lang="ru-RU" sz="2800" dirty="0">
                <a:solidFill>
                  <a:srgbClr val="00B050"/>
                </a:solidFill>
              </a:rPr>
              <a:t> Урбанизация                    </a:t>
            </a:r>
            <a:r>
              <a:rPr lang="ru-RU" sz="2800" dirty="0" smtClean="0">
                <a:solidFill>
                  <a:srgbClr val="00B050"/>
                </a:solidFill>
              </a:rPr>
              <a:t>    </a:t>
            </a:r>
            <a:r>
              <a:rPr lang="ru-RU" sz="2800" dirty="0">
                <a:solidFill>
                  <a:srgbClr val="00B050"/>
                </a:solidFill>
              </a:rPr>
              <a:t>воздуха, воды</a:t>
            </a:r>
          </a:p>
          <a:p>
            <a:r>
              <a:rPr lang="ru-RU" sz="2800" dirty="0">
                <a:solidFill>
                  <a:srgbClr val="00B050"/>
                </a:solidFill>
              </a:rPr>
              <a:t>Транспорт                       </a:t>
            </a:r>
            <a:r>
              <a:rPr lang="ru-RU" sz="2800" dirty="0" smtClean="0">
                <a:solidFill>
                  <a:srgbClr val="00B050"/>
                </a:solidFill>
              </a:rPr>
              <a:t>       почвы</a:t>
            </a:r>
            <a:r>
              <a:rPr lang="ru-RU" sz="2800" dirty="0">
                <a:solidFill>
                  <a:srgbClr val="00B050"/>
                </a:solidFill>
              </a:rPr>
              <a:t>, </a:t>
            </a:r>
            <a:r>
              <a:rPr lang="ru-RU" sz="2800" dirty="0" err="1" smtClean="0">
                <a:solidFill>
                  <a:srgbClr val="00B050"/>
                </a:solidFill>
              </a:rPr>
              <a:t>биоты</a:t>
            </a:r>
            <a:r>
              <a:rPr lang="ru-RU" sz="2800" dirty="0" smtClean="0">
                <a:solidFill>
                  <a:srgbClr val="00B050"/>
                </a:solidFill>
              </a:rPr>
              <a:t>.</a:t>
            </a:r>
            <a:endParaRPr lang="ru-RU" sz="28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endParaRPr lang="ru-RU" sz="28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ru-RU" sz="2800" dirty="0">
                <a:solidFill>
                  <a:srgbClr val="00B050"/>
                </a:solidFill>
              </a:rPr>
              <a:t>Здоровье людей на 20% зависит от состояния окружающей среды   </a:t>
            </a:r>
            <a:r>
              <a:rPr lang="ru-RU" dirty="0"/>
              <a:t>                                       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3934172" y="1556792"/>
            <a:ext cx="383016" cy="2736850"/>
          </a:xfrm>
          <a:prstGeom prst="rightBrace">
            <a:avLst>
              <a:gd name="adj1" fmla="val 79374"/>
              <a:gd name="adj2" fmla="val 4947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/>
          <p:cNvSpPr>
            <a:spLocks noGrp="1"/>
          </p:cNvSpPr>
          <p:nvPr>
            <p:ph type="title"/>
          </p:nvPr>
        </p:nvSpPr>
        <p:spPr>
          <a:xfrm>
            <a:off x="-602332" y="188640"/>
            <a:ext cx="1144927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Verdana" pitchFamily="34" charset="0"/>
              </a:rPr>
              <a:t>Основными </a:t>
            </a:r>
            <a:r>
              <a:rPr lang="ru-RU" sz="3100" b="1" dirty="0" smtClean="0">
                <a:solidFill>
                  <a:srgbClr val="0070C0"/>
                </a:solidFill>
                <a:latin typeface="Verdana" pitchFamily="34" charset="0"/>
              </a:rPr>
              <a:t>последствиями </a:t>
            </a:r>
            <a:r>
              <a:rPr lang="ru-RU" sz="3100" dirty="0" smtClean="0">
                <a:solidFill>
                  <a:srgbClr val="0070C0"/>
                </a:solidFill>
                <a:latin typeface="Verdana" pitchFamily="34" charset="0"/>
              </a:rPr>
              <a:t>деятельности человека являются:</a:t>
            </a:r>
            <a:br>
              <a:rPr lang="ru-RU" sz="3100" dirty="0" smtClean="0">
                <a:solidFill>
                  <a:srgbClr val="0070C0"/>
                </a:solidFill>
                <a:latin typeface="Verdana" pitchFamily="34" charset="0"/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7748" y="1340768"/>
            <a:ext cx="11017224" cy="5040560"/>
          </a:xfrm>
        </p:spPr>
        <p:txBody>
          <a:bodyPr>
            <a:normAutofit/>
          </a:bodyPr>
          <a:lstStyle/>
          <a:p>
            <a:pPr indent="363538">
              <a:lnSpc>
                <a:spcPct val="120000"/>
              </a:lnSpc>
            </a:pPr>
            <a:endParaRPr lang="ru-RU" sz="2800" dirty="0" smtClean="0">
              <a:latin typeface="Verdana" pitchFamily="34" charset="0"/>
            </a:endParaRPr>
          </a:p>
          <a:p>
            <a:pPr indent="363538">
              <a:lnSpc>
                <a:spcPct val="12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Verdana" pitchFamily="34" charset="0"/>
              </a:rPr>
              <a:t>разрушение природных экосистем, нарушение способности биосферы к </a:t>
            </a:r>
            <a:r>
              <a:rPr lang="ru-RU" sz="2800" dirty="0" err="1" smtClean="0">
                <a:solidFill>
                  <a:srgbClr val="00B050"/>
                </a:solidFill>
                <a:latin typeface="Verdana" pitchFamily="34" charset="0"/>
              </a:rPr>
              <a:t>саморегуляции</a:t>
            </a:r>
            <a:r>
              <a:rPr lang="ru-RU" sz="2800" dirty="0" smtClean="0">
                <a:solidFill>
                  <a:srgbClr val="00B050"/>
                </a:solidFill>
                <a:latin typeface="Verdana" pitchFamily="34" charset="0"/>
              </a:rPr>
              <a:t>, изменение климата </a:t>
            </a:r>
          </a:p>
          <a:p>
            <a:pPr indent="363538">
              <a:lnSpc>
                <a:spcPct val="12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Verdana" pitchFamily="34" charset="0"/>
              </a:rPr>
              <a:t> антропогенное загрязнение природной среды  </a:t>
            </a:r>
          </a:p>
          <a:p>
            <a:pPr indent="363538">
              <a:lnSpc>
                <a:spcPct val="12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Verdana" pitchFamily="34" charset="0"/>
              </a:rPr>
              <a:t>истощение природных ресурсов </a:t>
            </a:r>
          </a:p>
          <a:p>
            <a:pPr indent="363538">
              <a:lnSpc>
                <a:spcPct val="120000"/>
              </a:lnSpc>
            </a:pPr>
            <a:r>
              <a:rPr lang="ru-RU" sz="2800" dirty="0" smtClean="0">
                <a:solidFill>
                  <a:srgbClr val="00B050"/>
                </a:solidFill>
                <a:latin typeface="Verdana" pitchFamily="34" charset="0"/>
              </a:rPr>
              <a:t>возникновение экологических катастроф</a:t>
            </a:r>
          </a:p>
          <a:p>
            <a:pPr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7828" y="548680"/>
            <a:ext cx="10585176" cy="612068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В настоящее время общая мощность источников антропогенного загрязнения во многих случаях превосходит мощность естественных. Так, природные источники окиси азота выбрасывают 30 </a:t>
            </a:r>
            <a:r>
              <a:rPr lang="ru-RU" sz="2000" dirty="0" err="1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 т азота в год, а антропогенные — 35-50 </a:t>
            </a:r>
            <a:r>
              <a:rPr lang="ru-RU" sz="2000" dirty="0" err="1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 т; двуокиси серы, соответственно, около 30 </a:t>
            </a:r>
            <a:r>
              <a:rPr lang="ru-RU" sz="2000" dirty="0" err="1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 т и более 150 </a:t>
            </a:r>
            <a:r>
              <a:rPr lang="ru-RU" sz="2000" dirty="0" err="1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 smtClean="0">
                <a:solidFill>
                  <a:srgbClr val="FFC000"/>
                </a:solidFill>
                <a:ea typeface="Times New Roman" pitchFamily="18" charset="0"/>
                <a:cs typeface="Times New Roman" pitchFamily="18" charset="0"/>
              </a:rPr>
              <a:t> т. В результате деятельности человека свинца попадает в биосферу почти в 10 раз больше, чем в процессе природных загрязнений.</a:t>
            </a:r>
            <a:endParaRPr lang="ru-RU" sz="2000" dirty="0" smtClean="0">
              <a:solidFill>
                <a:srgbClr val="FFC000"/>
              </a:solidFill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FFC000"/>
                </a:solidFill>
              </a:rPr>
              <a:t>Загрязняющие вещества, возникшие в результате хозяйственной деятельности человека, и их влияние на среду очень разнообразны. К ним относятся: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соединения углерода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серы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азота 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тяжелые металлы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различные органические вещества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искусственно созданные материалы</a:t>
            </a:r>
          </a:p>
          <a:p>
            <a:r>
              <a:rPr lang="ru-RU" sz="2000" dirty="0" smtClean="0">
                <a:solidFill>
                  <a:srgbClr val="FFC000"/>
                </a:solidFill>
              </a:rPr>
              <a:t> радиоактивные элементы и многое другое.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6500" y="3356992"/>
            <a:ext cx="3600400" cy="317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260648"/>
            <a:ext cx="4464496" cy="10709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Загрязнение атмосферы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3852" y="1628800"/>
            <a:ext cx="4248472" cy="446449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663300"/>
                </a:solidFill>
              </a:rPr>
              <a:t>По данным ученых (1990 е.), ежегодно в мире в результате деятельности человека в атмосферу поступает 25,5 </a:t>
            </a:r>
            <a:r>
              <a:rPr lang="ru-RU" sz="2200" dirty="0" err="1" smtClean="0">
                <a:solidFill>
                  <a:srgbClr val="663300"/>
                </a:solidFill>
              </a:rPr>
              <a:t>млрд</a:t>
            </a:r>
            <a:r>
              <a:rPr lang="ru-RU" sz="2200" dirty="0" smtClean="0">
                <a:solidFill>
                  <a:srgbClr val="663300"/>
                </a:solidFill>
              </a:rPr>
              <a:t> т оксидов углерода, 190 </a:t>
            </a:r>
            <a:r>
              <a:rPr lang="ru-RU" sz="2200" dirty="0" err="1" smtClean="0">
                <a:solidFill>
                  <a:srgbClr val="663300"/>
                </a:solidFill>
              </a:rPr>
              <a:t>млн</a:t>
            </a:r>
            <a:r>
              <a:rPr lang="ru-RU" sz="2200" dirty="0" smtClean="0">
                <a:solidFill>
                  <a:srgbClr val="663300"/>
                </a:solidFill>
              </a:rPr>
              <a:t> т оксидов серы, 65 </a:t>
            </a:r>
            <a:r>
              <a:rPr lang="ru-RU" sz="2200" dirty="0" err="1" smtClean="0">
                <a:solidFill>
                  <a:srgbClr val="663300"/>
                </a:solidFill>
              </a:rPr>
              <a:t>млн</a:t>
            </a:r>
            <a:r>
              <a:rPr lang="ru-RU" sz="2200" dirty="0" smtClean="0">
                <a:solidFill>
                  <a:srgbClr val="663300"/>
                </a:solidFill>
              </a:rPr>
              <a:t> т оксидов азота, 1,4 </a:t>
            </a:r>
            <a:r>
              <a:rPr lang="ru-RU" sz="2200" dirty="0" err="1" smtClean="0">
                <a:solidFill>
                  <a:srgbClr val="663300"/>
                </a:solidFill>
              </a:rPr>
              <a:t>млн</a:t>
            </a:r>
            <a:r>
              <a:rPr lang="ru-RU" sz="2200" dirty="0" smtClean="0">
                <a:solidFill>
                  <a:srgbClr val="663300"/>
                </a:solidFill>
              </a:rPr>
              <a:t> т </a:t>
            </a:r>
            <a:r>
              <a:rPr lang="ru-RU" sz="2200" dirty="0" err="1" smtClean="0">
                <a:solidFill>
                  <a:srgbClr val="663300"/>
                </a:solidFill>
              </a:rPr>
              <a:t>хлорфторуглеродов</a:t>
            </a:r>
            <a:r>
              <a:rPr lang="ru-RU" sz="2200" dirty="0" smtClean="0">
                <a:solidFill>
                  <a:srgbClr val="663300"/>
                </a:solidFill>
              </a:rPr>
              <a:t> (фреонов), органические соединения свинца, углеводороды, в том числе канцерогенные (вызывающие заболевание раком).</a:t>
            </a:r>
          </a:p>
          <a:p>
            <a:endParaRPr lang="ru-RU" sz="2200" dirty="0"/>
          </a:p>
        </p:txBody>
      </p:sp>
      <p:pic>
        <p:nvPicPr>
          <p:cNvPr id="6" name="Рисунок 5" descr="post-3-12590553737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6340" y="1441939"/>
            <a:ext cx="664155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260648"/>
            <a:ext cx="9601200" cy="743744"/>
          </a:xfrm>
        </p:spPr>
        <p:txBody>
          <a:bodyPr/>
          <a:lstStyle/>
          <a:p>
            <a:pPr algn="ctr"/>
            <a:r>
              <a:rPr lang="ru-RU" dirty="0" smtClean="0"/>
              <a:t>«Парниковый эффект»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56" y="1196752"/>
            <a:ext cx="7272808" cy="5400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«Парниковый эффект», наряду с нарушением озонового слоя и кислотными дождями, вызван глобальным техногенным загрязнением атмосферы. Со второй половины </a:t>
            </a:r>
            <a:r>
              <a:rPr lang="en-US" dirty="0" smtClean="0"/>
              <a:t>XIX</a:t>
            </a:r>
            <a:r>
              <a:rPr lang="ru-RU" dirty="0" smtClean="0"/>
              <a:t> в. наблюдается постепенное повышение среднегодовой температуры, что связывают с накоплениями в атмосфере так называемых «парниковых газов» — диоксида углерода, метана, фреонов, озона, оксида азота и др.</a:t>
            </a:r>
          </a:p>
          <a:p>
            <a:pPr algn="just"/>
            <a:r>
              <a:rPr lang="ru-RU" dirty="0" smtClean="0"/>
              <a:t>Парниковые газы, и в первую очередь СО</a:t>
            </a:r>
            <a:r>
              <a:rPr lang="ru-RU" baseline="-25000" dirty="0" smtClean="0"/>
              <a:t>2</a:t>
            </a:r>
            <a:r>
              <a:rPr lang="ru-RU" dirty="0" smtClean="0"/>
              <a:t>, препятствуют длинноволновому тепловому излучению с поверхности Земли, и атмосфера, насыщенная ими, действует как крыша теплицы. Она, пропуская внутрь большую часть солнечного излучения, почти не пропускает наружу тепло, </a:t>
            </a:r>
            <a:r>
              <a:rPr lang="ru-RU" dirty="0" err="1" smtClean="0"/>
              <a:t>переизлучаемое</a:t>
            </a:r>
            <a:r>
              <a:rPr lang="ru-RU" dirty="0" smtClean="0"/>
              <a:t> Землей.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otbed_eff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2604" y="1204326"/>
            <a:ext cx="374441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Причины возникновения «Парникового эффекта»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1828800"/>
            <a:ext cx="11665296" cy="4343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Основная масса диоксида углерода образуется при сжигании ископаемого топлива (уголь, нефть, природный газ), использование которого с каждым годом увеличивается. Ныне ежегодно выбросы СО</a:t>
            </a:r>
            <a:r>
              <a:rPr lang="ru-RU" baseline="-25000" dirty="0" smtClean="0">
                <a:solidFill>
                  <a:srgbClr val="FFC000"/>
                </a:solidFill>
              </a:rPr>
              <a:t>2</a:t>
            </a:r>
            <a:r>
              <a:rPr lang="ru-RU" dirty="0" smtClean="0">
                <a:solidFill>
                  <a:srgbClr val="FFC000"/>
                </a:solidFill>
              </a:rPr>
              <a:t> в атмосферу в мире составляют примерно 25 млрд. тонн, причем основной «вклад» (около 75% от общего количества выбросов) вносят промышленного развитые страны.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Постепенно в атмосфере увеличивается содержание метана (в среднем на 1% в год) связано с развитием интенсивного рисоводства, скотоводства, сжиганием биомассы, выбросы из подземных горных выработок, выделения крупного рогатого скота и т.д.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Увеличение содержания в атмосфере оксида азота (примерно на 0,3% в год) объясняется в основном расширением производства и применения азотных удобрений в сельском хозяйстве.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AF6D2-5EE4-4070-BBE8-FC12504F7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1567</Words>
  <Application>Microsoft Office PowerPoint</Application>
  <PresentationFormat>Произвольный</PresentationFormat>
  <Paragraphs>123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Century</vt:lpstr>
      <vt:lpstr>Comic Sans MS</vt:lpstr>
      <vt:lpstr>Times New Roman</vt:lpstr>
      <vt:lpstr>Trebuchet MS</vt:lpstr>
      <vt:lpstr>Verdana</vt:lpstr>
      <vt:lpstr>Wingdings 3</vt:lpstr>
      <vt:lpstr>Аспект</vt:lpstr>
      <vt:lpstr>1_Аспект</vt:lpstr>
      <vt:lpstr>Влияние деятельности человека на природу. Последствия и пути предотвращения</vt:lpstr>
      <vt:lpstr>Воздействие человека на природную среду</vt:lpstr>
      <vt:lpstr>Презентация PowerPoint</vt:lpstr>
      <vt:lpstr>Отрицательные последствия вмешательства в природу</vt:lpstr>
      <vt:lpstr> Основными последствиями деятельности человека являются: </vt:lpstr>
      <vt:lpstr>Презентация PowerPoint</vt:lpstr>
      <vt:lpstr>Загрязнение атмосферы</vt:lpstr>
      <vt:lpstr>«Парниковый эффект»</vt:lpstr>
      <vt:lpstr>Причины возникновения «Парникового эффекта»</vt:lpstr>
      <vt:lpstr>«Разрушение озонового слоя»</vt:lpstr>
      <vt:lpstr>Причины разрушения озонового экрана</vt:lpstr>
      <vt:lpstr>Глобальные техногенные катастрофы</vt:lpstr>
      <vt:lpstr>Презентация PowerPoint</vt:lpstr>
      <vt:lpstr>Мероприятия по борьбе  с негативными воздействиями</vt:lpstr>
      <vt:lpstr>Меры по предотвращению экологических катастроф</vt:lpstr>
      <vt:lpstr>Метеорологические приборы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2012-11-20T13:31:50Z</dcterms:created>
  <dcterms:modified xsi:type="dcterms:W3CDTF">2018-11-16T18:10:13Z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