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16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35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3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1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9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91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55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1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3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5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29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9F7F-F7E4-4928-92A6-C0EE6C434333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54FC6E5-248D-4E50-94E1-2884C9F20B7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13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7161" y="2094271"/>
            <a:ext cx="6459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Движения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3058" y="4852220"/>
            <a:ext cx="34355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Подготовил ученик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11 класса</a:t>
            </a:r>
          </a:p>
          <a:p>
            <a:r>
              <a:rPr lang="ru-RU" sz="2400" b="1" i="1" dirty="0" err="1" smtClean="0">
                <a:solidFill>
                  <a:srgbClr val="FF0000"/>
                </a:solidFill>
              </a:rPr>
              <a:t>Писковацков</a:t>
            </a:r>
            <a:r>
              <a:rPr lang="ru-RU" sz="2400" b="1" i="1" dirty="0" smtClean="0">
                <a:solidFill>
                  <a:srgbClr val="FF0000"/>
                </a:solidFill>
              </a:rPr>
              <a:t> Владислав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4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631" y="240631"/>
            <a:ext cx="506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Зеркальная симметрия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8484" y="135884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effectLst/>
                <a:latin typeface="Open Sans"/>
              </a:rPr>
              <a:t>Зеркальная симметрия Зеркальной симметрией (относительно плоскости а) называется такое отображение пространства на себя, при котором любая точка М переходит в симметричную ей относительно плоскости а точку М1.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s://pp.userapi.com/c848616/v848616270/bc10b/yln10NQlik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 t="18195" r="14597" b="42588"/>
          <a:stretch/>
        </p:blipFill>
        <p:spPr bwMode="auto">
          <a:xfrm>
            <a:off x="537409" y="1358841"/>
            <a:ext cx="4315327" cy="40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0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277852" y="301659"/>
                <a:ext cx="6096000" cy="57676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Зеркальная симметрия является движением. Для этого введем прямоугольную систему координат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Oxyz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 так, чтобы плоскость Оху совпала с плоскостью симметрии, и установим связь между координатами двух точек М(х;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у;z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 и М1(х1; у1; z1), симметричных относительно плоскости Оху. Если точка М не лежит в плоскости Оху, то эта плоскость: 1) проходит через середину отрезка ММ1 ; 2) перпендикулярна к нему. </a:t>
                </a:r>
                <a:r>
                  <a:rPr lang="ru-RU" sz="2000" b="1" i="1" dirty="0">
                    <a:solidFill>
                      <a:schemeClr val="tx1"/>
                    </a:solidFill>
                    <a:latin typeface="Open Sans"/>
                  </a:rPr>
                  <a:t>Из первого условия по формулам для координат середины отрезка получаем </a:t>
                </a:r>
                <a:r>
                  <a:rPr lang="ru-RU" sz="2000" b="1" i="1" dirty="0" smtClean="0">
                    <a:solidFill>
                      <a:schemeClr val="tx1"/>
                    </a:solidFill>
                    <a:latin typeface="Open San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</a:rPr>
                  <a:t>=0 </a:t>
                </a:r>
                <a:r>
                  <a:rPr lang="ru-RU" sz="2000" b="1" i="1" dirty="0" smtClean="0">
                    <a:solidFill>
                      <a:schemeClr val="tx1"/>
                    </a:solidFill>
                  </a:rPr>
                  <a:t>, откуда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 z1= -z.</a:t>
                </a:r>
              </a:p>
              <a:p>
                <a:r>
                  <a:rPr lang="ru-RU" sz="2000" b="1" i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Второе условие означает, что отрезок ММ1 параллелен оси </a:t>
                </a:r>
                <a:r>
                  <a:rPr lang="ru-RU" sz="2000" b="1" i="1" dirty="0" err="1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Oz</a:t>
                </a:r>
                <a:r>
                  <a:rPr lang="ru-RU" sz="2000" b="1" i="1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, и, следовательно, х1=х, у1= у. Полученные формулы верны и в том случае, когда точка М лежит в плоскости Оху</a:t>
                </a:r>
                <a:r>
                  <a:rPr lang="ru-RU" sz="2000" b="1" i="1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852" y="301659"/>
                <a:ext cx="6096000" cy="5767669"/>
              </a:xfrm>
              <a:prstGeom prst="rect">
                <a:avLst/>
              </a:prstGeom>
              <a:blipFill>
                <a:blip r:embed="rId2"/>
                <a:stretch>
                  <a:fillRect l="-1100" t="-422" r="-1200" b="-8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https://pp.userapi.com/c850420/v850420708/41fc1/QLH97GvYa1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19612" r="7811" b="30330"/>
          <a:stretch/>
        </p:blipFill>
        <p:spPr bwMode="auto">
          <a:xfrm>
            <a:off x="368968" y="610735"/>
            <a:ext cx="4604085" cy="51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60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17603" y="236783"/>
                <a:ext cx="1123645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Рассмотрим теперь две точки А(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 и 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)и докажем, что расстояние между симметричными точками А1 и В1 равно АВ. Точки А1 и В1 имеют координаты А1(-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 и В1(-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). По формуле расстояния между двумя точками</a:t>
                </a:r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03" y="236783"/>
                <a:ext cx="11236459" cy="1569660"/>
              </a:xfrm>
              <a:prstGeom prst="rect">
                <a:avLst/>
              </a:prstGeom>
              <a:blipFill>
                <a:blip r:embed="rId2"/>
                <a:stretch>
                  <a:fillRect l="-868" t="-2724" r="-434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193" t="43045" r="30429" b="48488"/>
          <a:stretch/>
        </p:blipFill>
        <p:spPr>
          <a:xfrm>
            <a:off x="2623918" y="2174292"/>
            <a:ext cx="5476567" cy="858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887" t="55948" r="29861" b="36189"/>
          <a:stretch/>
        </p:blipFill>
        <p:spPr>
          <a:xfrm>
            <a:off x="2623918" y="2989853"/>
            <a:ext cx="5476567" cy="6867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2814" y="4676552"/>
            <a:ext cx="1757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/>
                <a:latin typeface="Open Sans"/>
              </a:rPr>
              <a:t>AB = A1B1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749213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5305" y="304800"/>
            <a:ext cx="4955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Параллельный перенос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6011" y="185026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effectLst/>
                <a:latin typeface="Open Sans"/>
              </a:rPr>
              <a:t>Параллельным переносом на вектор р называется отображение пространства на себя, при котором любая точка М переходит в такую точку М1, что ММ1 =р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331242" y="2358189"/>
            <a:ext cx="2406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801853" y="4042611"/>
            <a:ext cx="6497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868652" y="4066674"/>
            <a:ext cx="2406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42" name="Picture 2" descr="https://pp.userapi.com/c846216/v846216270/12c8cf/DiFDU3KJSI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20155" r="57847" b="27682"/>
          <a:stretch/>
        </p:blipFill>
        <p:spPr bwMode="auto">
          <a:xfrm rot="5400000">
            <a:off x="1168217" y="1160029"/>
            <a:ext cx="3254406" cy="45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0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9538" y="67062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383838"/>
                </a:solidFill>
                <a:effectLst/>
                <a:latin typeface="Open Sans"/>
              </a:rPr>
              <a:t>Параллельный перенос является движением. При параллельном переносе на вектор р любые две точки А и В переходят в точки А1и В1 такие, что АА1 = р и BB1= р. Требуется доказать, что А1В1=АВ. По правилу треугольника АВ1 = =АА1+А1 В1 C другой стороны, АВ1=АВ+ВВ1. Из этих двух равенств получаем АА1+А1В1 = AВ + p, или р+А1В1 =</a:t>
            </a:r>
            <a:r>
              <a:rPr lang="ru-RU" sz="2400" b="1" i="1" dirty="0" err="1" smtClean="0">
                <a:solidFill>
                  <a:srgbClr val="383838"/>
                </a:solidFill>
                <a:effectLst/>
                <a:latin typeface="Open Sans"/>
              </a:rPr>
              <a:t>АВ+p</a:t>
            </a:r>
            <a:r>
              <a:rPr lang="ru-RU" sz="2400" b="1" i="1" dirty="0" smtClean="0">
                <a:solidFill>
                  <a:srgbClr val="383838"/>
                </a:solidFill>
                <a:effectLst/>
                <a:latin typeface="Open Sans"/>
              </a:rPr>
              <a:t>, откуда А1B1 =АВ. </a:t>
            </a:r>
            <a:endParaRPr lang="ru-RU" sz="2400" b="1" i="1" dirty="0"/>
          </a:p>
        </p:txBody>
      </p:sp>
      <p:pic>
        <p:nvPicPr>
          <p:cNvPr id="11266" name="Picture 2" descr="https://pp.userapi.com/c846216/v846216270/12c8cf/DiFDU3KJSI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9" t="24662" r="28998" b="28725"/>
          <a:stretch/>
        </p:blipFill>
        <p:spPr bwMode="auto">
          <a:xfrm rot="5400000">
            <a:off x="599884" y="656280"/>
            <a:ext cx="4791958" cy="482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9192126" y="1491916"/>
            <a:ext cx="2245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8365958" y="2205789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9296400" y="2205789"/>
            <a:ext cx="2245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801726" y="2205789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732168" y="2205789"/>
            <a:ext cx="2245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0242883" y="2932784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208295" y="3272589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170821" y="3272589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967664" y="3689683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471611" y="3689683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49979" y="3689683"/>
            <a:ext cx="449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95938" y="4034588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386012" y="4034588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500936" y="4042608"/>
            <a:ext cx="30079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0230853" y="4034588"/>
            <a:ext cx="312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72989" y="4371473"/>
            <a:ext cx="6015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927559" y="4371473"/>
            <a:ext cx="449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471611" y="4371473"/>
            <a:ext cx="4491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073191" y="4371473"/>
            <a:ext cx="2927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991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684" y="2406315"/>
            <a:ext cx="8470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6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65" y="442452"/>
            <a:ext cx="1147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Движение пространства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B0F0"/>
                </a:solidFill>
              </a:rPr>
              <a:t>– это отображение пространства на себя, сохраняющее расстояния между точками.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64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683" y="560439"/>
            <a:ext cx="53002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Виды движения:</a:t>
            </a:r>
          </a:p>
          <a:p>
            <a:endParaRPr lang="ru-RU" sz="3200" b="1" i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B050"/>
                </a:solidFill>
              </a:rPr>
              <a:t>Центральная симметрия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B050"/>
                </a:solidFill>
              </a:rPr>
              <a:t>Осевая симметрия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B050"/>
                </a:solidFill>
              </a:rPr>
              <a:t>Зеркальная симметрия</a:t>
            </a:r>
          </a:p>
          <a:p>
            <a:pPr marL="342900" indent="-342900">
              <a:buAutoNum type="arabicPeriod"/>
            </a:pPr>
            <a:r>
              <a:rPr lang="ru-RU" sz="3200" b="1" i="1" dirty="0" smtClean="0">
                <a:solidFill>
                  <a:srgbClr val="00B050"/>
                </a:solidFill>
              </a:rPr>
              <a:t>Параллельный перенос</a:t>
            </a:r>
          </a:p>
        </p:txBody>
      </p:sp>
    </p:spTree>
    <p:extLst>
      <p:ext uri="{BB962C8B-B14F-4D97-AF65-F5344CB8AC3E}">
        <p14:creationId xmlns:p14="http://schemas.microsoft.com/office/powerpoint/2010/main" val="113655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652" y="29497"/>
            <a:ext cx="554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Центральная симметрия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563032" y="1533832"/>
                <a:ext cx="551589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FFC000"/>
                    </a:solidFill>
                  </a:rPr>
                  <a:t>Центральная симметрия – отображение пространства на себя, при котором любая точка М переходит в симметричную ей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rgbClr val="FFC000"/>
                    </a:solidFill>
                  </a:rPr>
                  <a:t> относительно данного центра О.</a:t>
                </a:r>
                <a:endParaRPr lang="ru-RU" sz="2400" b="1" i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032" y="1533832"/>
                <a:ext cx="5515897" cy="1938992"/>
              </a:xfrm>
              <a:prstGeom prst="rect">
                <a:avLst/>
              </a:prstGeom>
              <a:blipFill>
                <a:blip r:embed="rId2"/>
                <a:stretch>
                  <a:fillRect l="-1770" t="-2830" r="-221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pp.userapi.com/c851536/v851536809/43146/GGJijt2MHY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8309" r="53858" b="13735"/>
          <a:stretch/>
        </p:blipFill>
        <p:spPr bwMode="auto">
          <a:xfrm rot="5400000">
            <a:off x="811160" y="942597"/>
            <a:ext cx="4100052" cy="46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51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489290" y="516194"/>
                <a:ext cx="5702710" cy="392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dirty="0" smtClean="0"/>
                  <a:t>Центральная симметрия является движением. Обозначим буквой О центр симметрии и введем прямоугольную систему координат </a:t>
                </a:r>
                <a:r>
                  <a:rPr lang="ru-RU" sz="2000" b="1" i="1" dirty="0" err="1"/>
                  <a:t>Oxyz</a:t>
                </a:r>
                <a:r>
                  <a:rPr lang="ru-RU" sz="2000" b="1" i="1" dirty="0"/>
                  <a:t> с началом в точке О. Установим связь между координатами двух точек М (х; у; z)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000" b="1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</m:sSub>
                    <m:r>
                      <a:rPr lang="ru-RU" sz="2000" b="1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/>
                  <a:t>; </a:t>
                </a:r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 smtClean="0"/>
                  <a:t>), </a:t>
                </a:r>
                <a:r>
                  <a:rPr lang="ru-RU" sz="2000" b="1" i="1" dirty="0"/>
                  <a:t>симметричных относительно точки О. Если точка М не совпадает с центром О, то О — середина отрезка </a:t>
                </a:r>
                <a:r>
                  <a:rPr lang="ru-RU" sz="2000" b="1" i="1" dirty="0" smtClean="0"/>
                  <a:t>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 smtClean="0"/>
                  <a:t>. </a:t>
                </a:r>
                <a:r>
                  <a:rPr lang="ru-RU" sz="2000" b="1" i="1" dirty="0"/>
                  <a:t>По формулам координат середины отрезка </a:t>
                </a:r>
                <a:r>
                  <a:rPr lang="ru-RU" sz="2000" b="1" i="1" dirty="0" smtClean="0"/>
                  <a:t>получаем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 dirty="0" smtClean="0"/>
                  <a:t>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i="1" dirty="0" smtClean="0"/>
                  <a:t> </a:t>
                </a:r>
                <a:r>
                  <a:rPr lang="en-US" sz="2000" b="1" i="1" dirty="0" smtClean="0"/>
                  <a:t>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 dirty="0" smtClean="0"/>
                  <a:t>=0 </a:t>
                </a:r>
                <a:r>
                  <a:rPr lang="ru-RU" sz="2000" b="1" i="1" dirty="0" smtClean="0"/>
                  <a:t>, </a:t>
                </a:r>
                <a:r>
                  <a:rPr lang="ru-RU" sz="2000" b="1" i="1" dirty="0"/>
                  <a:t>откуда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/>
                  <a:t>= - х,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/>
                  <a:t>= -у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/>
                  <a:t> = - z. Эти формулы верны и в том случае, когда точки M и О совпадают. О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290" y="516194"/>
                <a:ext cx="5702710" cy="3921010"/>
              </a:xfrm>
              <a:prstGeom prst="rect">
                <a:avLst/>
              </a:prstGeom>
              <a:blipFill>
                <a:blip r:embed="rId2"/>
                <a:stretch>
                  <a:fillRect l="-1176" t="-1089" r="-2032" b="-1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pp.userapi.com/c830400/v830400168/1cc881/2aXV9yvZY3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t="23155" b="31541"/>
          <a:stretch/>
        </p:blipFill>
        <p:spPr bwMode="auto">
          <a:xfrm>
            <a:off x="560438" y="516194"/>
            <a:ext cx="5083277" cy="46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8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847017/v847017168/12b7f4/iT3-TXMid8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6266" r="30874" b="17176"/>
          <a:stretch/>
        </p:blipFill>
        <p:spPr bwMode="auto">
          <a:xfrm rot="5400000">
            <a:off x="6282813" y="707924"/>
            <a:ext cx="5781368" cy="5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01562" y="140531"/>
                <a:ext cx="6096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Рассмотрим теперь две точки А(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 и 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)и докажем, что расстояние между симметричными точками А1 и В1 равно АВ. Точки А1 и В1 имеют координаты А1(-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 и В1(-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). По формуле расстояния между двумя точками</a:t>
                </a:r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2" y="140531"/>
                <a:ext cx="6096000" cy="2677656"/>
              </a:xfrm>
              <a:prstGeom prst="rect">
                <a:avLst/>
              </a:prstGeom>
              <a:blipFill>
                <a:blip r:embed="rId3"/>
                <a:stretch>
                  <a:fillRect l="-1500" t="-1595" r="-2200" b="-4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9193" t="43045" r="30429" b="48488"/>
          <a:stretch/>
        </p:blipFill>
        <p:spPr>
          <a:xfrm>
            <a:off x="201561" y="2880145"/>
            <a:ext cx="5476567" cy="858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887" t="55948" r="29861" b="36189"/>
          <a:stretch/>
        </p:blipFill>
        <p:spPr>
          <a:xfrm>
            <a:off x="201561" y="3695706"/>
            <a:ext cx="5476567" cy="6867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2729" y="5189899"/>
            <a:ext cx="1757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/>
                <a:latin typeface="Open Sans"/>
              </a:rPr>
              <a:t>AB = A1B1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401708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9110" y="221225"/>
            <a:ext cx="421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</a:rPr>
              <a:t>Осевая симметрия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03239" y="1135626"/>
                <a:ext cx="119461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solidFill>
                      <a:srgbClr val="00B050"/>
                    </a:solidFill>
                  </a:rPr>
                  <a:t>Осевой симметрией с осью а называется такое отражение пространства на себя, при котором любая точка М </a:t>
                </a:r>
                <a:r>
                  <a:rPr lang="ru-RU" sz="2400" b="1" i="1" dirty="0">
                    <a:solidFill>
                      <a:srgbClr val="00B050"/>
                    </a:solidFill>
                  </a:rPr>
                  <a:t>переходит в симметричную ей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>
                    <a:solidFill>
                      <a:srgbClr val="00B050"/>
                    </a:solidFill>
                  </a:rPr>
                  <a:t> относительно </a:t>
                </a:r>
                <a:r>
                  <a:rPr lang="ru-RU" sz="2400" b="1" i="1" dirty="0" smtClean="0">
                    <a:solidFill>
                      <a:srgbClr val="00B050"/>
                    </a:solidFill>
                  </a:rPr>
                  <a:t>оси а.</a:t>
                </a:r>
                <a:endParaRPr lang="ru-RU" sz="2400" b="1" i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9" y="1135626"/>
                <a:ext cx="11946193" cy="1200329"/>
              </a:xfrm>
              <a:prstGeom prst="rect">
                <a:avLst/>
              </a:prstGeom>
              <a:blipFill>
                <a:blip r:embed="rId2"/>
                <a:stretch>
                  <a:fillRect l="-816" t="-4569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312" t="18560" r="37896" b="9842"/>
          <a:stretch/>
        </p:blipFill>
        <p:spPr>
          <a:xfrm rot="5400000">
            <a:off x="3508512" y="2458634"/>
            <a:ext cx="4339230" cy="36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00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5582653" y="379183"/>
                <a:ext cx="6096000" cy="54598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Осевая симметрия является движением. Для этого введем прямоугольную систему координат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Oxyz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 так, чтобы ось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Oz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 совпала с осью симметрии, и установим связь между координатами двух точек М(х; у; z)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b>
                        <m:r>
                          <a:rPr lang="ru-RU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sub>
                    </m:sSub>
                    <m:r>
                      <a:rPr lang="ru-RU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</a:rPr>
                  <a:t>;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</a:rPr>
                  <a:t>), 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симметричных относительно оси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Oz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. Если точка М не лежит на оси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Oz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 , то ось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Oz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: 1) проходит через середину отрезка ММ1 и 2) перпендикулярна к нему. Из первого условия по формулам для координат середины отрезка получаем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</a:rPr>
                  <a:t>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i="1" dirty="0">
                    <a:solidFill>
                      <a:schemeClr val="tx1"/>
                    </a:solidFill>
                  </a:rPr>
                  <a:t>=0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</a:rPr>
                  <a:t>=0 </a:t>
                </a:r>
                <a:r>
                  <a:rPr lang="ru-RU" sz="2000" b="1" i="1" dirty="0">
                    <a:solidFill>
                      <a:schemeClr val="tx1"/>
                    </a:solidFill>
                  </a:rPr>
                  <a:t>, </a:t>
                </a:r>
                <a:r>
                  <a:rPr lang="ru-RU" sz="2000" b="1" i="1" dirty="0">
                    <a:solidFill>
                      <a:schemeClr val="tx1"/>
                    </a:solidFill>
                  </a:rPr>
                  <a:t>откуда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</a:rPr>
                  <a:t>= - х,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</a:rPr>
                  <a:t>= -</a:t>
                </a:r>
                <a:r>
                  <a:rPr lang="ru-RU" sz="2000" b="1" i="1" dirty="0" smtClean="0">
                    <a:solidFill>
                      <a:schemeClr val="tx1"/>
                    </a:solidFill>
                  </a:rPr>
                  <a:t>у. 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. Второе условие означает, что аппликаты точек М и М1 равны: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000" b="1" i="1" dirty="0">
                    <a:solidFill>
                      <a:schemeClr val="tx1"/>
                    </a:solidFill>
                  </a:rPr>
                  <a:t> =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. Полученные формулы верны и в том случае, когда точка М лежит на оси </a:t>
                </a:r>
                <a:r>
                  <a:rPr lang="ru-RU" sz="2000" b="1" i="1" dirty="0" err="1" smtClean="0">
                    <a:solidFill>
                      <a:schemeClr val="tx1"/>
                    </a:solidFill>
                    <a:effectLst/>
                    <a:latin typeface="Open Sans"/>
                  </a:rPr>
                  <a:t>Oz</a:t>
                </a:r>
                <a:r>
                  <a:rPr lang="ru-RU" sz="20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.</a:t>
                </a:r>
                <a:endParaRPr lang="ru-RU" sz="2000" b="1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653" y="379183"/>
                <a:ext cx="6096000" cy="5459893"/>
              </a:xfrm>
              <a:prstGeom prst="rect">
                <a:avLst/>
              </a:prstGeom>
              <a:blipFill>
                <a:blip r:embed="rId2"/>
                <a:stretch>
                  <a:fillRect l="-1100" t="-446" r="-500" b="-1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https://pp.userapi.com/c845020/v845020270/133cf2/b1zBnXsEPx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5246" r="28770" b="13511"/>
          <a:stretch/>
        </p:blipFill>
        <p:spPr bwMode="auto">
          <a:xfrm rot="5400000">
            <a:off x="33017" y="722830"/>
            <a:ext cx="5685060" cy="47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5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17603" y="236783"/>
                <a:ext cx="1123645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Рассмотрим теперь две точки А(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 и В(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)и докажем, что расстояние между симметричными точками А1 и В1 равно АВ. Точки А1 и В1 имеют координаты А1(-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 и В1(-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;</a:t>
                </a:r>
                <a:r>
                  <a:rPr lang="en-US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i="1" dirty="0" smtClean="0">
                    <a:solidFill>
                      <a:schemeClr val="tx1"/>
                    </a:solidFill>
                    <a:effectLst/>
                    <a:latin typeface="Open Sans"/>
                  </a:rPr>
                  <a:t>). По формуле расстояния между двумя точками</a:t>
                </a:r>
                <a:endParaRPr lang="ru-RU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03" y="236783"/>
                <a:ext cx="11236459" cy="1569660"/>
              </a:xfrm>
              <a:prstGeom prst="rect">
                <a:avLst/>
              </a:prstGeom>
              <a:blipFill>
                <a:blip r:embed="rId2"/>
                <a:stretch>
                  <a:fillRect l="-868" t="-2724" r="-434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9193" t="43045" r="30429" b="48488"/>
          <a:stretch/>
        </p:blipFill>
        <p:spPr>
          <a:xfrm>
            <a:off x="2623918" y="2174292"/>
            <a:ext cx="5476567" cy="858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887" t="55948" r="29861" b="36189"/>
          <a:stretch/>
        </p:blipFill>
        <p:spPr>
          <a:xfrm>
            <a:off x="2623918" y="2989853"/>
            <a:ext cx="5476567" cy="6867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22814" y="4676552"/>
            <a:ext cx="1757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effectLst/>
                <a:latin typeface="Open Sans"/>
              </a:rPr>
              <a:t>AB = A1B1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56325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106</TotalTime>
  <Words>403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Cambria Math</vt:lpstr>
      <vt:lpstr>Gill Sans MT</vt:lpstr>
      <vt:lpstr>Open Sans</vt:lpstr>
      <vt:lpstr>Trebuchet MS</vt:lpstr>
      <vt:lpstr>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</dc:creator>
  <cp:lastModifiedBy>Владислав</cp:lastModifiedBy>
  <cp:revision>14</cp:revision>
  <dcterms:created xsi:type="dcterms:W3CDTF">2018-11-11T18:16:35Z</dcterms:created>
  <dcterms:modified xsi:type="dcterms:W3CDTF">2018-11-11T20:03:11Z</dcterms:modified>
</cp:coreProperties>
</file>