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6" r:id="rId1"/>
  </p:sldMasterIdLst>
  <p:notesMasterIdLst>
    <p:notesMasterId r:id="rId17"/>
  </p:notesMasterIdLst>
  <p:sldIdLst>
    <p:sldId id="256" r:id="rId2"/>
    <p:sldId id="257" r:id="rId3"/>
    <p:sldId id="258" r:id="rId4"/>
    <p:sldId id="272" r:id="rId5"/>
    <p:sldId id="264" r:id="rId6"/>
    <p:sldId id="268" r:id="rId7"/>
    <p:sldId id="269" r:id="rId8"/>
    <p:sldId id="265" r:id="rId9"/>
    <p:sldId id="266" r:id="rId10"/>
    <p:sldId id="270" r:id="rId11"/>
    <p:sldId id="260" r:id="rId12"/>
    <p:sldId id="261" r:id="rId13"/>
    <p:sldId id="263" r:id="rId14"/>
    <p:sldId id="262" r:id="rId15"/>
    <p:sldId id="267" r:id="rId16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1" autoAdjust="0"/>
    <p:restoredTop sz="94660"/>
  </p:normalViewPr>
  <p:slideViewPr>
    <p:cSldViewPr>
      <p:cViewPr varScale="1">
        <p:scale>
          <a:sx n="65" d="100"/>
          <a:sy n="65" d="100"/>
        </p:scale>
        <p:origin x="153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4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4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94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4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8B3633EA-92F8-46A1-9BF2-0943DB2EC2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B4963B-1BCB-4584-9415-CDE94AA7A5E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443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364FFB-FAB7-48F1-996B-024CB049546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921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364FFB-FAB7-48F1-996B-024CB049546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864112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364FFB-FAB7-48F1-996B-024CB049546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549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364FFB-FAB7-48F1-996B-024CB049546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904502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364FFB-FAB7-48F1-996B-024CB049546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0996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7F7DE0-4B0E-49CE-8380-44356C53789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1976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9C5B77-B8B2-4028-ADC0-532C8484B7F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1390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48610-3F91-485A-A343-6BC8BB6BCF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406883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6E180-8B40-4054-AFAC-81D7F68ABE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40127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0DF59F-E44A-42EC-AB21-46A8D0A488F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5319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D751C4-A8E9-4C9D-8A41-6B6E5E2C6D5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2063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14BF15-E715-4AAA-90B1-E8D955DC256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5202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D495BD-25C3-48D8-AE38-A1E258B9BF9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9590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1DC673-AFD0-494A-9783-B9786CF2A20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6002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7D6549-33BD-4C71-8F50-5CE41D6B569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005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FDFEA1-B92C-4CA9-8D47-5484253C663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2636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6A5253-6B26-492F-B47C-183B6C0087A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6425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9A364FFB-FAB7-48F1-996B-024CB049546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019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  <p:sldLayoutId id="2147483908" r:id="rId12"/>
    <p:sldLayoutId id="2147483909" r:id="rId13"/>
    <p:sldLayoutId id="2147483910" r:id="rId14"/>
    <p:sldLayoutId id="2147483911" r:id="rId15"/>
    <p:sldLayoutId id="2147483912" r:id="rId16"/>
    <p:sldLayoutId id="2147483913" r:id="rId17"/>
    <p:sldLayoutId id="2147483914" r:id="rId18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hyperlink" Target="http://www.lazermed.com.ua/shop/limg.php?img=29&amp;my_x=300&amp;my_y=300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-324544" y="1052736"/>
            <a:ext cx="8029649" cy="1944688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chemeClr val="tx1"/>
                </a:solidFill>
              </a:rPr>
              <a:t>   Дисперсные системы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39952" y="5877272"/>
            <a:ext cx="2808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Писковацков</a:t>
            </a:r>
            <a:r>
              <a:rPr lang="ru-RU" dirty="0" smtClean="0"/>
              <a:t> Владислав</a:t>
            </a:r>
            <a:endParaRPr lang="ru-RU" dirty="0"/>
          </a:p>
        </p:txBody>
      </p:sp>
    </p:spTree>
  </p:cSld>
  <p:clrMapOvr>
    <a:masterClrMapping/>
  </p:clrMapOvr>
  <p:transition spd="med" advClick="0" advTm="6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smtClean="0">
                <a:solidFill>
                  <a:srgbClr val="CC0000"/>
                </a:solidFill>
              </a:rPr>
              <a:t>Истинные растворы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ь"/>
            </a:pPr>
            <a:r>
              <a:rPr lang="ru-RU" sz="2600" i="1" u="sng" smtClean="0">
                <a:solidFill>
                  <a:srgbClr val="CC0000"/>
                </a:solidFill>
              </a:rPr>
              <a:t>Молекулярные</a:t>
            </a:r>
            <a:r>
              <a:rPr lang="ru-RU" sz="2600" smtClean="0"/>
              <a:t> – это водные растворы неэлектролитов – органических веществ (спирта, глюкозы, сахарозы и т.д.);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ь"/>
            </a:pPr>
            <a:r>
              <a:rPr lang="ru-RU" sz="2600" i="1" smtClean="0">
                <a:solidFill>
                  <a:srgbClr val="CC0000"/>
                </a:solidFill>
              </a:rPr>
              <a:t>Ионные</a:t>
            </a:r>
            <a:r>
              <a:rPr lang="ru-RU" sz="2600" smtClean="0"/>
              <a:t> – это растворы сильных электролитов (щелочей, солей, кислот – </a:t>
            </a:r>
            <a:r>
              <a:rPr lang="en-US" sz="2600" smtClean="0"/>
              <a:t>NaOH, K2SO4. HNO3, HClO4)</a:t>
            </a:r>
            <a:r>
              <a:rPr lang="ru-RU" sz="2600" smtClean="0"/>
              <a:t>;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ь"/>
            </a:pPr>
            <a:r>
              <a:rPr lang="ru-RU" sz="2600" i="1" smtClean="0">
                <a:solidFill>
                  <a:srgbClr val="CC0000"/>
                </a:solidFill>
              </a:rPr>
              <a:t>Молекулярно – ионные</a:t>
            </a:r>
            <a:r>
              <a:rPr lang="ru-RU" sz="2600" smtClean="0"/>
              <a:t> – это растворы слабых электролитов (азотистой, сероводородной кислот и др.).</a:t>
            </a:r>
          </a:p>
        </p:txBody>
      </p:sp>
    </p:spTree>
  </p:cSld>
  <p:clrMapOvr>
    <a:masterClrMapping/>
  </p:clrMapOvr>
  <p:transition spd="med" advClick="0" advTm="22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409825" y="1050925"/>
            <a:ext cx="4611688" cy="508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i="1" smtClean="0"/>
              <a:t/>
            </a:r>
            <a:br>
              <a:rPr lang="ru-RU" sz="4000" b="1" i="1" smtClean="0"/>
            </a:br>
            <a:r>
              <a:rPr lang="ru-RU" sz="4000" b="1" i="1" smtClean="0"/>
              <a:t> Классификация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827088" y="2066925"/>
            <a:ext cx="7489825" cy="339725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2800" i="1" smtClean="0"/>
              <a:t>по агрегатному состоянию дисперсионной среды и дисперсной фазы:</a:t>
            </a:r>
            <a:endParaRPr lang="ru-RU" smtClean="0"/>
          </a:p>
          <a:p>
            <a:pPr eaLnBrk="1" hangingPunct="1">
              <a:buFont typeface="Wingdings" pitchFamily="2" charset="2"/>
              <a:buChar char="q"/>
            </a:pPr>
            <a:r>
              <a:rPr lang="ru-RU" smtClean="0"/>
              <a:t>Твердое вещество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smtClean="0"/>
              <a:t>Газ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smtClean="0"/>
              <a:t>Жидкость</a:t>
            </a:r>
          </a:p>
        </p:txBody>
      </p:sp>
    </p:spTree>
  </p:cSld>
  <p:clrMapOvr>
    <a:masterClrMapping/>
  </p:clrMapOvr>
  <p:transition spd="med" advClick="0" advTm="13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549275"/>
            <a:ext cx="8229600" cy="5603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200" i="1" smtClean="0"/>
              <a:t>Дисперсная среда:</a:t>
            </a:r>
            <a:r>
              <a:rPr lang="ru-RU" sz="3200" smtClean="0"/>
              <a:t> </a:t>
            </a:r>
            <a:r>
              <a:rPr lang="ru-RU" sz="3200" i="1" u="sng" smtClean="0">
                <a:solidFill>
                  <a:srgbClr val="CC0000"/>
                </a:solidFill>
              </a:rPr>
              <a:t>твердое вещество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125538"/>
            <a:ext cx="5338763" cy="1871662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ru-RU" sz="2800" i="1" u="sng" smtClean="0"/>
              <a:t>Дисперсная фаза</a:t>
            </a:r>
            <a:r>
              <a:rPr lang="ru-RU" sz="2800" i="1" smtClean="0"/>
              <a:t> –</a:t>
            </a:r>
            <a:r>
              <a:rPr lang="ru-RU" sz="2800" smtClean="0"/>
              <a:t> </a:t>
            </a:r>
            <a:r>
              <a:rPr lang="ru-RU" sz="2800" i="1" smtClean="0">
                <a:solidFill>
                  <a:srgbClr val="CC0000"/>
                </a:solidFill>
              </a:rPr>
              <a:t>газ: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700" smtClean="0"/>
              <a:t>      Почва, текстильные ткани, кирпич и керамика, пористый шоколад, порошки.</a:t>
            </a:r>
            <a:endParaRPr lang="ru-RU" sz="2700" u="sng" smtClean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0788" y="1196975"/>
            <a:ext cx="147478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2843213" y="3213100"/>
            <a:ext cx="5903912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ru-RU" sz="2800" i="1" u="sng"/>
              <a:t>Дисперсная фаза</a:t>
            </a:r>
            <a:r>
              <a:rPr lang="ru-RU" sz="2800" i="1"/>
              <a:t> – </a:t>
            </a:r>
            <a:r>
              <a:rPr lang="ru-RU" sz="2800" i="1">
                <a:solidFill>
                  <a:srgbClr val="CC0000"/>
                </a:solidFill>
              </a:rPr>
              <a:t>жидкость: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2800"/>
              <a:t>      Влажная почва, медицинские и косметические средства.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sz="2800" i="1" u="sng">
              <a:solidFill>
                <a:srgbClr val="CC0000"/>
              </a:solidFill>
            </a:endParaRPr>
          </a:p>
        </p:txBody>
      </p:sp>
      <p:pic>
        <p:nvPicPr>
          <p:cNvPr id="1434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3068638"/>
            <a:ext cx="1873250" cy="156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468313" y="4768850"/>
            <a:ext cx="5832475" cy="168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ru-RU" sz="2800" i="1" u="sng"/>
              <a:t>Дисперсная фаза</a:t>
            </a:r>
            <a:r>
              <a:rPr lang="ru-RU" sz="2800" i="1"/>
              <a:t> – </a:t>
            </a:r>
            <a:r>
              <a:rPr lang="ru-RU" sz="2800" i="1">
                <a:solidFill>
                  <a:srgbClr val="CC0000"/>
                </a:solidFill>
              </a:rPr>
              <a:t>твердое вещество: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2800" i="1">
                <a:solidFill>
                  <a:srgbClr val="CC0000"/>
                </a:solidFill>
              </a:rPr>
              <a:t>       </a:t>
            </a:r>
            <a:r>
              <a:rPr lang="ru-RU" sz="2800" i="1"/>
              <a:t>Горные породы, цветные стекла, некоторые сплавы.</a:t>
            </a:r>
            <a:endParaRPr lang="ru-RU" sz="2800" i="1">
              <a:solidFill>
                <a:srgbClr val="CC0000"/>
              </a:solidFill>
            </a:endParaRPr>
          </a:p>
        </p:txBody>
      </p:sp>
      <p:pic>
        <p:nvPicPr>
          <p:cNvPr id="14344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43663" y="4724400"/>
            <a:ext cx="1944687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2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549275"/>
            <a:ext cx="8229600" cy="703263"/>
          </a:xfrm>
        </p:spPr>
        <p:txBody>
          <a:bodyPr/>
          <a:lstStyle/>
          <a:p>
            <a:pPr eaLnBrk="1" hangingPunct="1"/>
            <a:r>
              <a:rPr lang="ru-RU" sz="3600" i="1" smtClean="0"/>
              <a:t>Дисперсная среда:</a:t>
            </a:r>
            <a:r>
              <a:rPr lang="ru-RU" sz="3600" smtClean="0"/>
              <a:t> </a:t>
            </a:r>
            <a:r>
              <a:rPr lang="ru-RU" sz="3600" i="1" u="sng" smtClean="0">
                <a:solidFill>
                  <a:srgbClr val="CC0000"/>
                </a:solidFill>
              </a:rPr>
              <a:t>газ</a:t>
            </a:r>
          </a:p>
        </p:txBody>
      </p:sp>
      <p:sp>
        <p:nvSpPr>
          <p:cNvPr id="15363" name="Rectangle 4"/>
          <p:cNvSpPr>
            <a:spLocks noGrp="1" noChangeArrowheads="1"/>
          </p:cNvSpPr>
          <p:nvPr>
            <p:ph idx="1"/>
          </p:nvPr>
        </p:nvSpPr>
        <p:spPr>
          <a:xfrm>
            <a:off x="900113" y="1341438"/>
            <a:ext cx="5256212" cy="1439862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i="1" u="sng" smtClean="0"/>
              <a:t>Дисперсная фаза</a:t>
            </a:r>
            <a:r>
              <a:rPr lang="ru-RU" sz="2800" i="1" smtClean="0"/>
              <a:t> –</a:t>
            </a:r>
            <a:r>
              <a:rPr lang="ru-RU" sz="2800" smtClean="0"/>
              <a:t> </a:t>
            </a:r>
            <a:r>
              <a:rPr lang="ru-RU" sz="2800" i="1" smtClean="0">
                <a:solidFill>
                  <a:srgbClr val="CC0000"/>
                </a:solidFill>
              </a:rPr>
              <a:t>газ</a:t>
            </a:r>
            <a:r>
              <a:rPr lang="ru-RU" sz="2800" i="1" smtClean="0"/>
              <a:t>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smtClean="0"/>
              <a:t>      Всегда гомогенная смесь (воздух, природный газ)</a:t>
            </a:r>
          </a:p>
        </p:txBody>
      </p:sp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4379913" y="3246438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ru-RU"/>
              <a:t> </a:t>
            </a:r>
          </a:p>
        </p:txBody>
      </p:sp>
      <p:sp>
        <p:nvSpPr>
          <p:cNvPr id="15365" name="Rectangle 6"/>
          <p:cNvSpPr>
            <a:spLocks noChangeArrowheads="1"/>
          </p:cNvSpPr>
          <p:nvPr/>
        </p:nvSpPr>
        <p:spPr bwMode="auto">
          <a:xfrm>
            <a:off x="4379913" y="3246438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ru-RU"/>
              <a:t> </a:t>
            </a:r>
          </a:p>
        </p:txBody>
      </p:sp>
      <p:pic>
        <p:nvPicPr>
          <p:cNvPr id="15366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2225" y="1052513"/>
            <a:ext cx="1871663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Rectangle 8"/>
          <p:cNvSpPr>
            <a:spLocks noChangeArrowheads="1"/>
          </p:cNvSpPr>
          <p:nvPr/>
        </p:nvSpPr>
        <p:spPr bwMode="auto">
          <a:xfrm>
            <a:off x="2555875" y="3213100"/>
            <a:ext cx="56896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ru-RU" sz="2800" i="1" u="sng"/>
              <a:t>Дисперсная фаза</a:t>
            </a:r>
            <a:r>
              <a:rPr lang="ru-RU" sz="2800" i="1"/>
              <a:t> – </a:t>
            </a:r>
            <a:r>
              <a:rPr lang="ru-RU" sz="2800" i="1">
                <a:solidFill>
                  <a:srgbClr val="CC0000"/>
                </a:solidFill>
              </a:rPr>
              <a:t>жидкость: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2800"/>
              <a:t>      Туман, попутный газ с капельками нефти, аэрозоли.</a:t>
            </a:r>
            <a:endParaRPr lang="ru-RU" sz="3200"/>
          </a:p>
        </p:txBody>
      </p:sp>
      <p:pic>
        <p:nvPicPr>
          <p:cNvPr id="15368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2636838"/>
            <a:ext cx="1543050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9" name="Rectangle 10"/>
          <p:cNvSpPr>
            <a:spLocks noChangeArrowheads="1"/>
          </p:cNvSpPr>
          <p:nvPr/>
        </p:nvSpPr>
        <p:spPr bwMode="auto">
          <a:xfrm>
            <a:off x="684213" y="4868863"/>
            <a:ext cx="554355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ru-RU" sz="2800" i="1" u="sng"/>
              <a:t>Дисперсная фаза</a:t>
            </a:r>
            <a:r>
              <a:rPr lang="ru-RU" sz="2800" i="1"/>
              <a:t> – </a:t>
            </a:r>
            <a:r>
              <a:rPr lang="ru-RU" sz="2800" i="1">
                <a:solidFill>
                  <a:srgbClr val="CC0000"/>
                </a:solidFill>
              </a:rPr>
              <a:t>твердое вещество: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2800" i="1">
                <a:solidFill>
                  <a:srgbClr val="CC0000"/>
                </a:solidFill>
              </a:rPr>
              <a:t>       </a:t>
            </a:r>
            <a:r>
              <a:rPr lang="ru-RU" sz="2800"/>
              <a:t>Пыли в воздухе, дымы, смог, песчаные бури.</a:t>
            </a:r>
            <a:endParaRPr lang="ru-RU" sz="2800" i="1">
              <a:solidFill>
                <a:srgbClr val="CC0000"/>
              </a:solidFill>
            </a:endParaRPr>
          </a:p>
        </p:txBody>
      </p:sp>
      <p:pic>
        <p:nvPicPr>
          <p:cNvPr id="15370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888" y="4581525"/>
            <a:ext cx="2447925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28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549275"/>
            <a:ext cx="7200900" cy="719138"/>
          </a:xfrm>
        </p:spPr>
        <p:txBody>
          <a:bodyPr/>
          <a:lstStyle/>
          <a:p>
            <a:pPr eaLnBrk="1" hangingPunct="1"/>
            <a:r>
              <a:rPr lang="ru-RU" sz="3600" i="1" smtClean="0"/>
              <a:t>Дисперсная среда:</a:t>
            </a:r>
            <a:r>
              <a:rPr lang="ru-RU" sz="3600" smtClean="0"/>
              <a:t> </a:t>
            </a:r>
            <a:r>
              <a:rPr lang="ru-RU" sz="3600" i="1" u="sng" smtClean="0">
                <a:solidFill>
                  <a:srgbClr val="CC0000"/>
                </a:solidFill>
              </a:rPr>
              <a:t>жидкость</a:t>
            </a:r>
          </a:p>
        </p:txBody>
      </p:sp>
      <p:sp>
        <p:nvSpPr>
          <p:cNvPr id="16387" name="Rectangle 4"/>
          <p:cNvSpPr>
            <a:spLocks noGrp="1" noChangeArrowheads="1"/>
          </p:cNvSpPr>
          <p:nvPr>
            <p:ph idx="1"/>
          </p:nvPr>
        </p:nvSpPr>
        <p:spPr>
          <a:xfrm>
            <a:off x="539750" y="1341438"/>
            <a:ext cx="5256213" cy="1439862"/>
          </a:xfrm>
          <a:noFill/>
        </p:spPr>
        <p:txBody>
          <a:bodyPr/>
          <a:lstStyle/>
          <a:p>
            <a:pPr eaLnBrk="1" hangingPunct="1"/>
            <a:r>
              <a:rPr lang="ru-RU" sz="2800" i="1" u="sng" smtClean="0"/>
              <a:t>Дисперсная фаза</a:t>
            </a:r>
            <a:r>
              <a:rPr lang="ru-RU" i="1" smtClean="0"/>
              <a:t> –</a:t>
            </a:r>
            <a:r>
              <a:rPr lang="ru-RU" smtClean="0"/>
              <a:t> </a:t>
            </a:r>
            <a:r>
              <a:rPr lang="ru-RU" sz="2800" i="1" smtClean="0">
                <a:solidFill>
                  <a:srgbClr val="CC0000"/>
                </a:solidFill>
              </a:rPr>
              <a:t>газ</a:t>
            </a:r>
            <a:r>
              <a:rPr lang="ru-RU" i="1" smtClean="0"/>
              <a:t>: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      </a:t>
            </a:r>
            <a:r>
              <a:rPr lang="ru-RU" sz="2800" smtClean="0"/>
              <a:t>Шипучие напитки, пены.</a:t>
            </a:r>
          </a:p>
        </p:txBody>
      </p:sp>
      <p:pic>
        <p:nvPicPr>
          <p:cNvPr id="1638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1341438"/>
            <a:ext cx="2232025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Rectangle 7"/>
          <p:cNvSpPr>
            <a:spLocks noChangeArrowheads="1"/>
          </p:cNvSpPr>
          <p:nvPr/>
        </p:nvSpPr>
        <p:spPr bwMode="auto">
          <a:xfrm>
            <a:off x="2627313" y="2924175"/>
            <a:ext cx="5976937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ru-RU" sz="2800" i="1" u="sng"/>
              <a:t>Дисперсная фаза</a:t>
            </a:r>
            <a:r>
              <a:rPr lang="ru-RU" sz="2800" i="1"/>
              <a:t> – </a:t>
            </a:r>
            <a:r>
              <a:rPr lang="ru-RU" sz="2800" i="1">
                <a:solidFill>
                  <a:srgbClr val="CC0000"/>
                </a:solidFill>
              </a:rPr>
              <a:t>жидкость: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2800"/>
              <a:t>      Эмульсии: нефть, крем, молоко; жидкие среды организма, жидкое содержимое клеток.</a:t>
            </a:r>
            <a:endParaRPr lang="ru-RU" sz="3200"/>
          </a:p>
        </p:txBody>
      </p:sp>
      <p:pic>
        <p:nvPicPr>
          <p:cNvPr id="16390" name="Picture 14" descr="Лимф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708275"/>
            <a:ext cx="2197100" cy="19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Rectangle 9"/>
          <p:cNvSpPr>
            <a:spLocks noChangeArrowheads="1"/>
          </p:cNvSpPr>
          <p:nvPr/>
        </p:nvSpPr>
        <p:spPr bwMode="auto">
          <a:xfrm>
            <a:off x="468313" y="4868863"/>
            <a:ext cx="5976937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ru-RU" sz="2800" i="1" u="sng"/>
              <a:t>Дисперсная фаза</a:t>
            </a:r>
            <a:r>
              <a:rPr lang="ru-RU" sz="2800" i="1"/>
              <a:t> – </a:t>
            </a:r>
            <a:r>
              <a:rPr lang="ru-RU" sz="2800" i="1">
                <a:solidFill>
                  <a:srgbClr val="CC0000"/>
                </a:solidFill>
              </a:rPr>
              <a:t>твердое вещество: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2800" i="1">
                <a:solidFill>
                  <a:srgbClr val="CC0000"/>
                </a:solidFill>
              </a:rPr>
              <a:t>       </a:t>
            </a:r>
            <a:r>
              <a:rPr lang="ru-RU" sz="2800"/>
              <a:t>Золи, гели, пасты. Строительные растворы.</a:t>
            </a:r>
            <a:endParaRPr lang="ru-RU" sz="2800" i="1">
              <a:solidFill>
                <a:srgbClr val="CC0000"/>
              </a:solidFill>
            </a:endParaRPr>
          </a:p>
        </p:txBody>
      </p:sp>
      <p:pic>
        <p:nvPicPr>
          <p:cNvPr id="16392" name="Picture 12" descr="Картинка 36 из 1526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56325" y="4581525"/>
            <a:ext cx="1635125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26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476250"/>
            <a:ext cx="6696075" cy="739775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CC0000"/>
                </a:solidFill>
              </a:rPr>
              <a:t>Значение дисперсных систем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57338"/>
            <a:ext cx="8229600" cy="467995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i="1" smtClean="0"/>
              <a:t>Для химии наибольшее значение имеют</a:t>
            </a:r>
            <a:r>
              <a:rPr lang="ru-RU" sz="2400" b="1" i="1" smtClean="0">
                <a:solidFill>
                  <a:schemeClr val="bg1"/>
                </a:solidFill>
              </a:rPr>
              <a:t> </a:t>
            </a:r>
            <a:r>
              <a:rPr lang="ru-RU" sz="2400" b="1" i="1" smtClean="0"/>
              <a:t>дисперсные системы, в которых средой является вода и жидкие растворы.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i="1" smtClean="0"/>
              <a:t>Природная вода всегда содержит растворённые вещества. Природные водные растворы участвуют в процессах почвообразования и снабжают растения питательными веществами. Сложные процессы жизнедеятельности, происходящие в организмах человека и животных, также протекают в растворах. Многие технологические процессы в химической и других отраслях промышленности, например получение кислот, металлов, бумаги, соды, удобрений протекают в растворах.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400" smtClean="0"/>
          </a:p>
        </p:txBody>
      </p:sp>
    </p:spTree>
  </p:cSld>
  <p:clrMapOvr>
    <a:masterClrMapping/>
  </p:clrMapOvr>
  <p:transition spd="med" advClick="0" advTm="38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21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92150"/>
            <a:ext cx="8218488" cy="18732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800" b="1" i="1" smtClean="0">
                <a:solidFill>
                  <a:srgbClr val="CC0000"/>
                </a:solidFill>
              </a:rPr>
              <a:t>         </a:t>
            </a:r>
            <a:r>
              <a:rPr lang="ru-RU" sz="2800" b="1" i="1" smtClean="0">
                <a:solidFill>
                  <a:srgbClr val="CC0000"/>
                </a:solidFill>
              </a:rPr>
              <a:t>Дисперсные системы</a:t>
            </a:r>
            <a:r>
              <a:rPr lang="ru-RU" sz="2800" smtClean="0"/>
              <a:t> — это микрогетерогенные системы с сильно развитой внутренней поверхностью раздела между фазами. </a:t>
            </a:r>
          </a:p>
        </p:txBody>
      </p:sp>
      <p:grpSp>
        <p:nvGrpSpPr>
          <p:cNvPr id="2" name="Organization Chart 23"/>
          <p:cNvGrpSpPr>
            <a:grpSpLocks noChangeAspect="1"/>
          </p:cNvGrpSpPr>
          <p:nvPr/>
        </p:nvGrpSpPr>
        <p:grpSpPr bwMode="auto">
          <a:xfrm>
            <a:off x="323850" y="2708275"/>
            <a:ext cx="8496300" cy="3159125"/>
            <a:chOff x="1134" y="1272"/>
            <a:chExt cx="1872" cy="720"/>
          </a:xfrm>
        </p:grpSpPr>
        <p:cxnSp>
          <p:nvCxnSpPr>
            <p:cNvPr id="1028" name="_s1028"/>
            <p:cNvCxnSpPr>
              <a:cxnSpLocks noChangeShapeType="1"/>
              <a:stCxn id="5" idx="0"/>
              <a:endCxn id="3" idx="2"/>
            </p:cNvCxnSpPr>
            <p:nvPr/>
          </p:nvCxnSpPr>
          <p:spPr bwMode="auto">
            <a:xfrm rot="5400000" flipH="1">
              <a:off x="2250" y="1380"/>
              <a:ext cx="144" cy="504"/>
            </a:xfrm>
            <a:prstGeom prst="bentConnector3">
              <a:avLst>
                <a:gd name="adj1" fmla="val 18093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9" name="_s1029"/>
            <p:cNvCxnSpPr>
              <a:cxnSpLocks noChangeShapeType="1"/>
              <a:stCxn id="4" idx="0"/>
              <a:endCxn id="3" idx="2"/>
            </p:cNvCxnSpPr>
            <p:nvPr/>
          </p:nvCxnSpPr>
          <p:spPr bwMode="auto">
            <a:xfrm rot="16200000">
              <a:off x="1746" y="1380"/>
              <a:ext cx="144" cy="504"/>
            </a:xfrm>
            <a:prstGeom prst="bentConnector3">
              <a:avLst>
                <a:gd name="adj1" fmla="val 18093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1030"/>
            <p:cNvSpPr>
              <a:spLocks noChangeArrowheads="1"/>
            </p:cNvSpPr>
            <p:nvPr/>
          </p:nvSpPr>
          <p:spPr bwMode="auto">
            <a:xfrm>
              <a:off x="1638" y="1272"/>
              <a:ext cx="864" cy="288"/>
            </a:xfrm>
            <a:prstGeom prst="roundRect">
              <a:avLst>
                <a:gd name="adj" fmla="val 0"/>
              </a:avLst>
            </a:prstGeom>
            <a:solidFill>
              <a:schemeClr val="folHlink">
                <a:alpha val="22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30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Дисперсная система</a:t>
              </a:r>
            </a:p>
          </p:txBody>
        </p:sp>
        <p:sp>
          <p:nvSpPr>
            <p:cNvPr id="4" name="_s1031"/>
            <p:cNvSpPr>
              <a:spLocks noChangeArrowheads="1"/>
            </p:cNvSpPr>
            <p:nvPr/>
          </p:nvSpPr>
          <p:spPr bwMode="auto">
            <a:xfrm>
              <a:off x="1134" y="1704"/>
              <a:ext cx="864" cy="288"/>
            </a:xfrm>
            <a:prstGeom prst="roundRect">
              <a:avLst>
                <a:gd name="adj" fmla="val 0"/>
              </a:avLst>
            </a:prstGeom>
            <a:solidFill>
              <a:schemeClr val="folHlink">
                <a:alpha val="22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3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Дисперсионная </a:t>
              </a:r>
              <a:endParaRPr kumimoji="0" lang="en-US" altLang="ru-RU" sz="3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3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среда</a:t>
              </a:r>
            </a:p>
          </p:txBody>
        </p:sp>
        <p:sp>
          <p:nvSpPr>
            <p:cNvPr id="5" name="_s1032"/>
            <p:cNvSpPr>
              <a:spLocks noChangeArrowheads="1"/>
            </p:cNvSpPr>
            <p:nvPr/>
          </p:nvSpPr>
          <p:spPr bwMode="auto">
            <a:xfrm>
              <a:off x="2142" y="1704"/>
              <a:ext cx="864" cy="288"/>
            </a:xfrm>
            <a:prstGeom prst="roundRect">
              <a:avLst>
                <a:gd name="adj" fmla="val 0"/>
              </a:avLst>
            </a:prstGeom>
            <a:solidFill>
              <a:schemeClr val="folHlink">
                <a:alpha val="22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3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Дисперсная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3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фаза</a:t>
              </a:r>
            </a:p>
          </p:txBody>
        </p:sp>
      </p:grpSp>
    </p:spTree>
  </p:cSld>
  <p:clrMapOvr>
    <a:masterClrMapping/>
  </p:clrMapOvr>
  <p:transition spd="med" advClick="0" advTm="18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/>
          <p:cNvSpPr>
            <a:spLocks noGrp="1" noChangeArrowheads="1"/>
          </p:cNvSpPr>
          <p:nvPr>
            <p:ph idx="1"/>
          </p:nvPr>
        </p:nvSpPr>
        <p:spPr>
          <a:xfrm>
            <a:off x="468313" y="981075"/>
            <a:ext cx="8229600" cy="482441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800" b="1" i="1" smtClean="0">
                <a:solidFill>
                  <a:srgbClr val="CC0000"/>
                </a:solidFill>
              </a:rPr>
              <a:t>         </a:t>
            </a:r>
            <a:r>
              <a:rPr lang="ru-RU" sz="2800" b="1" i="1" smtClean="0">
                <a:solidFill>
                  <a:srgbClr val="CC0000"/>
                </a:solidFill>
              </a:rPr>
              <a:t>Дисперсионная среда</a:t>
            </a:r>
            <a:r>
              <a:rPr lang="ru-RU" sz="2800" b="1" i="1" smtClean="0"/>
              <a:t> - </a:t>
            </a:r>
            <a:r>
              <a:rPr lang="ru-RU" sz="2800" smtClean="0"/>
              <a:t>непрерывная фаза (тело), в объёме которой распределена другая (дисперсная) фаза в виде мелких твёрдых частиц, капелек жидкости или пузырьков газа</a:t>
            </a:r>
            <a:r>
              <a:rPr lang="en-US" sz="2800" smtClean="0"/>
              <a:t>.</a:t>
            </a:r>
            <a:r>
              <a:rPr lang="ru-RU" sz="2800" smtClean="0"/>
              <a:t> </a:t>
            </a:r>
            <a:endParaRPr lang="en-US" sz="2800" smtClean="0"/>
          </a:p>
          <a:p>
            <a:pPr eaLnBrk="1" hangingPunct="1">
              <a:buFont typeface="Wingdings" pitchFamily="2" charset="2"/>
              <a:buNone/>
            </a:pPr>
            <a:r>
              <a:rPr lang="en-US" sz="2800" b="1" i="1" smtClean="0">
                <a:solidFill>
                  <a:srgbClr val="CC0000"/>
                </a:solidFill>
              </a:rPr>
              <a:t>         </a:t>
            </a:r>
            <a:r>
              <a:rPr lang="ru-RU" sz="2800" b="1" i="1" smtClean="0">
                <a:solidFill>
                  <a:srgbClr val="CC0000"/>
                </a:solidFill>
              </a:rPr>
              <a:t>Дисперсная фаза</a:t>
            </a:r>
            <a:r>
              <a:rPr lang="ru-RU" smtClean="0"/>
              <a:t> - </a:t>
            </a:r>
            <a:r>
              <a:rPr lang="ru-RU" sz="2800" smtClean="0"/>
              <a:t>совокупность мелких однородных твёрдых частиц, капелек жидкости или пузырьков газа, равномерно распределённых в окружающей (дисперсионной) среде</a:t>
            </a:r>
            <a:r>
              <a:rPr lang="en-US" sz="2800" smtClean="0"/>
              <a:t>.</a:t>
            </a:r>
            <a:r>
              <a:rPr lang="ru-RU" smtClean="0"/>
              <a:t> </a:t>
            </a:r>
          </a:p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</p:txBody>
      </p:sp>
    </p:spTree>
  </p:cSld>
  <p:clrMapOvr>
    <a:masterClrMapping/>
  </p:clrMapOvr>
  <p:transition spd="med" advClick="0" advTm="22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844675"/>
            <a:ext cx="7464425" cy="369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5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703263"/>
          </a:xfrm>
        </p:spPr>
        <p:txBody>
          <a:bodyPr/>
          <a:lstStyle/>
          <a:p>
            <a:pPr eaLnBrk="1" hangingPunct="1"/>
            <a:r>
              <a:rPr lang="ru-RU" sz="3200" smtClean="0"/>
              <a:t>Классификация дисперсных систем</a:t>
            </a:r>
          </a:p>
        </p:txBody>
      </p:sp>
      <p:grpSp>
        <p:nvGrpSpPr>
          <p:cNvPr id="2" name="Organization Chart 8"/>
          <p:cNvGrpSpPr>
            <a:grpSpLocks noChangeAspect="1"/>
          </p:cNvGrpSpPr>
          <p:nvPr/>
        </p:nvGrpSpPr>
        <p:grpSpPr bwMode="auto">
          <a:xfrm>
            <a:off x="468313" y="1268413"/>
            <a:ext cx="8424862" cy="5113337"/>
            <a:chOff x="1134" y="1270"/>
            <a:chExt cx="5183" cy="2016"/>
          </a:xfrm>
        </p:grpSpPr>
        <p:cxnSp>
          <p:nvCxnSpPr>
            <p:cNvPr id="2052" name="_s2052"/>
            <p:cNvCxnSpPr>
              <a:cxnSpLocks noChangeShapeType="1"/>
              <a:stCxn id="14" idx="1"/>
              <a:endCxn id="6" idx="2"/>
            </p:cNvCxnSpPr>
            <p:nvPr/>
          </p:nvCxnSpPr>
          <p:spPr bwMode="auto">
            <a:xfrm rot="10800000">
              <a:off x="5309" y="1990"/>
              <a:ext cx="144" cy="1152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3" name="_s2053"/>
            <p:cNvCxnSpPr>
              <a:cxnSpLocks noChangeShapeType="1"/>
              <a:stCxn id="13" idx="3"/>
              <a:endCxn id="4" idx="2"/>
            </p:cNvCxnSpPr>
            <p:nvPr/>
          </p:nvCxnSpPr>
          <p:spPr bwMode="auto">
            <a:xfrm flipV="1">
              <a:off x="1997" y="1990"/>
              <a:ext cx="144" cy="720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4" name="_s2054"/>
            <p:cNvCxnSpPr>
              <a:cxnSpLocks noChangeShapeType="1"/>
              <a:stCxn id="12" idx="1"/>
              <a:endCxn id="4" idx="2"/>
            </p:cNvCxnSpPr>
            <p:nvPr/>
          </p:nvCxnSpPr>
          <p:spPr bwMode="auto">
            <a:xfrm rot="10800000">
              <a:off x="2141" y="1990"/>
              <a:ext cx="144" cy="288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5" name="_s2055"/>
            <p:cNvCxnSpPr>
              <a:cxnSpLocks noChangeShapeType="1"/>
              <a:stCxn id="11" idx="3"/>
              <a:endCxn id="4" idx="2"/>
            </p:cNvCxnSpPr>
            <p:nvPr/>
          </p:nvCxnSpPr>
          <p:spPr bwMode="auto">
            <a:xfrm flipV="1">
              <a:off x="1997" y="1990"/>
              <a:ext cx="144" cy="288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6" name="_s2056"/>
            <p:cNvCxnSpPr>
              <a:cxnSpLocks noChangeShapeType="1"/>
              <a:stCxn id="10" idx="1"/>
              <a:endCxn id="6" idx="2"/>
            </p:cNvCxnSpPr>
            <p:nvPr/>
          </p:nvCxnSpPr>
          <p:spPr bwMode="auto">
            <a:xfrm rot="10800000">
              <a:off x="5309" y="1990"/>
              <a:ext cx="144" cy="720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7" name="_s2057"/>
            <p:cNvCxnSpPr>
              <a:cxnSpLocks noChangeShapeType="1"/>
              <a:stCxn id="9" idx="1"/>
              <a:endCxn id="6" idx="2"/>
            </p:cNvCxnSpPr>
            <p:nvPr/>
          </p:nvCxnSpPr>
          <p:spPr bwMode="auto">
            <a:xfrm rot="10800000">
              <a:off x="5309" y="1990"/>
              <a:ext cx="144" cy="288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8" name="_s2058"/>
            <p:cNvCxnSpPr>
              <a:cxnSpLocks noChangeShapeType="1"/>
              <a:stCxn id="8" idx="0"/>
              <a:endCxn id="5" idx="2"/>
            </p:cNvCxnSpPr>
            <p:nvPr/>
          </p:nvCxnSpPr>
          <p:spPr bwMode="auto">
            <a:xfrm rot="5400000" flipH="1">
              <a:off x="4409" y="1810"/>
              <a:ext cx="144" cy="504"/>
            </a:xfrm>
            <a:prstGeom prst="bentConnector3">
              <a:avLst>
                <a:gd name="adj1" fmla="val 3130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9" name="_s2059"/>
            <p:cNvCxnSpPr>
              <a:cxnSpLocks noChangeShapeType="1"/>
              <a:stCxn id="7" idx="0"/>
              <a:endCxn id="5" idx="2"/>
            </p:cNvCxnSpPr>
            <p:nvPr/>
          </p:nvCxnSpPr>
          <p:spPr bwMode="auto">
            <a:xfrm rot="16200000">
              <a:off x="3905" y="1810"/>
              <a:ext cx="144" cy="504"/>
            </a:xfrm>
            <a:prstGeom prst="bentConnector3">
              <a:avLst>
                <a:gd name="adj1" fmla="val 3130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60" name="_s2060"/>
            <p:cNvCxnSpPr>
              <a:cxnSpLocks noChangeShapeType="1"/>
              <a:stCxn id="6" idx="0"/>
              <a:endCxn id="3" idx="2"/>
            </p:cNvCxnSpPr>
            <p:nvPr/>
          </p:nvCxnSpPr>
          <p:spPr bwMode="auto">
            <a:xfrm rot="5400000" flipH="1">
              <a:off x="4445" y="838"/>
              <a:ext cx="144" cy="1584"/>
            </a:xfrm>
            <a:prstGeom prst="bentConnector3">
              <a:avLst>
                <a:gd name="adj1" fmla="val 3130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61" name="_s2061"/>
            <p:cNvCxnSpPr>
              <a:cxnSpLocks noChangeShapeType="1"/>
              <a:stCxn id="5" idx="0"/>
              <a:endCxn id="3" idx="2"/>
            </p:cNvCxnSpPr>
            <p:nvPr/>
          </p:nvCxnSpPr>
          <p:spPr bwMode="auto">
            <a:xfrm rot="5400000" flipH="1">
              <a:off x="3905" y="1378"/>
              <a:ext cx="144" cy="504"/>
            </a:xfrm>
            <a:prstGeom prst="bentConnector3">
              <a:avLst>
                <a:gd name="adj1" fmla="val 3130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62" name="_s2062"/>
            <p:cNvCxnSpPr>
              <a:cxnSpLocks noChangeShapeType="1"/>
              <a:stCxn id="4" idx="0"/>
              <a:endCxn id="3" idx="2"/>
            </p:cNvCxnSpPr>
            <p:nvPr/>
          </p:nvCxnSpPr>
          <p:spPr bwMode="auto">
            <a:xfrm rot="16200000">
              <a:off x="2861" y="838"/>
              <a:ext cx="144" cy="1584"/>
            </a:xfrm>
            <a:prstGeom prst="bentConnector3">
              <a:avLst>
                <a:gd name="adj1" fmla="val 3130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2063"/>
            <p:cNvSpPr>
              <a:spLocks noChangeArrowheads="1"/>
            </p:cNvSpPr>
            <p:nvPr/>
          </p:nvSpPr>
          <p:spPr bwMode="auto">
            <a:xfrm>
              <a:off x="3293" y="1270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folHlink">
                <a:alpha val="22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0" i="1" u="sng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ДИСПЕРСНЫЕ СИСТЕМЫ</a:t>
              </a:r>
            </a:p>
          </p:txBody>
        </p:sp>
        <p:sp>
          <p:nvSpPr>
            <p:cNvPr id="4" name="_s2064"/>
            <p:cNvSpPr>
              <a:spLocks noChangeArrowheads="1"/>
            </p:cNvSpPr>
            <p:nvPr/>
          </p:nvSpPr>
          <p:spPr bwMode="auto">
            <a:xfrm>
              <a:off x="1709" y="1702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folHlink">
                <a:alpha val="22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0" i="1" u="sng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ГРУБОДИСПЕРСНЫЕ СИСТЕМЫ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Размеры частиц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&gt; 100 нм</a:t>
              </a:r>
            </a:p>
          </p:txBody>
        </p:sp>
        <p:sp>
          <p:nvSpPr>
            <p:cNvPr id="5" name="_s2065"/>
            <p:cNvSpPr>
              <a:spLocks noChangeArrowheads="1"/>
            </p:cNvSpPr>
            <p:nvPr/>
          </p:nvSpPr>
          <p:spPr bwMode="auto">
            <a:xfrm>
              <a:off x="3797" y="1702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folHlink">
                <a:alpha val="22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0" i="1" u="sng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КОЛЛОИДНЫЕ СИСТЕМЫ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Размеры частиц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1-10 нм</a:t>
              </a:r>
            </a:p>
          </p:txBody>
        </p:sp>
        <p:sp>
          <p:nvSpPr>
            <p:cNvPr id="6" name="_s2066"/>
            <p:cNvSpPr>
              <a:spLocks noChangeArrowheads="1"/>
            </p:cNvSpPr>
            <p:nvPr/>
          </p:nvSpPr>
          <p:spPr bwMode="auto">
            <a:xfrm>
              <a:off x="4877" y="1702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folHlink">
                <a:alpha val="22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0" i="1" u="sng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ИСТИННЫЕ РАСТВОРЫ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Размеры частиц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 &lt; 1 нм</a:t>
              </a:r>
            </a:p>
          </p:txBody>
        </p:sp>
        <p:sp>
          <p:nvSpPr>
            <p:cNvPr id="7" name="_s2067"/>
            <p:cNvSpPr>
              <a:spLocks noChangeArrowheads="1"/>
            </p:cNvSpPr>
            <p:nvPr/>
          </p:nvSpPr>
          <p:spPr bwMode="auto">
            <a:xfrm>
              <a:off x="3293" y="2134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folHlink">
                <a:alpha val="22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ЗОЛЬ</a:t>
              </a:r>
            </a:p>
          </p:txBody>
        </p:sp>
        <p:sp>
          <p:nvSpPr>
            <p:cNvPr id="8" name="_s2068"/>
            <p:cNvSpPr>
              <a:spLocks noChangeArrowheads="1"/>
            </p:cNvSpPr>
            <p:nvPr/>
          </p:nvSpPr>
          <p:spPr bwMode="auto">
            <a:xfrm>
              <a:off x="4301" y="2134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folHlink">
                <a:alpha val="22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ГЕЛЬ</a:t>
              </a:r>
            </a:p>
          </p:txBody>
        </p:sp>
        <p:sp>
          <p:nvSpPr>
            <p:cNvPr id="9" name="_s2069"/>
            <p:cNvSpPr>
              <a:spLocks noChangeArrowheads="1"/>
            </p:cNvSpPr>
            <p:nvPr/>
          </p:nvSpPr>
          <p:spPr bwMode="auto">
            <a:xfrm>
              <a:off x="5453" y="2134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folHlink">
                <a:alpha val="22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ИОННЫЕ</a:t>
              </a:r>
            </a:p>
          </p:txBody>
        </p:sp>
        <p:sp>
          <p:nvSpPr>
            <p:cNvPr id="10" name="_s2070"/>
            <p:cNvSpPr>
              <a:spLocks noChangeArrowheads="1"/>
            </p:cNvSpPr>
            <p:nvPr/>
          </p:nvSpPr>
          <p:spPr bwMode="auto">
            <a:xfrm>
              <a:off x="5453" y="2566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folHlink">
                <a:alpha val="22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МОЛЕКУЛЯРНЫЕ</a:t>
              </a:r>
            </a:p>
          </p:txBody>
        </p:sp>
        <p:sp>
          <p:nvSpPr>
            <p:cNvPr id="11" name="_s2071"/>
            <p:cNvSpPr>
              <a:spLocks noChangeArrowheads="1"/>
            </p:cNvSpPr>
            <p:nvPr/>
          </p:nvSpPr>
          <p:spPr bwMode="auto">
            <a:xfrm>
              <a:off x="1134" y="2134"/>
              <a:ext cx="863" cy="288"/>
            </a:xfrm>
            <a:prstGeom prst="roundRect">
              <a:avLst>
                <a:gd name="adj" fmla="val 16667"/>
              </a:avLst>
            </a:prstGeom>
            <a:solidFill>
              <a:schemeClr val="folHlink">
                <a:alpha val="24001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ЭМУЛЬСИЯ</a:t>
              </a:r>
            </a:p>
          </p:txBody>
        </p:sp>
        <p:sp>
          <p:nvSpPr>
            <p:cNvPr id="12" name="_s2072"/>
            <p:cNvSpPr>
              <a:spLocks noChangeArrowheads="1"/>
            </p:cNvSpPr>
            <p:nvPr/>
          </p:nvSpPr>
          <p:spPr bwMode="auto">
            <a:xfrm>
              <a:off x="2285" y="2134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folHlink">
                <a:alpha val="24001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СУСПЕНЗИИ</a:t>
              </a:r>
            </a:p>
          </p:txBody>
        </p:sp>
        <p:sp>
          <p:nvSpPr>
            <p:cNvPr id="13" name="_s2073"/>
            <p:cNvSpPr>
              <a:spLocks noChangeArrowheads="1"/>
            </p:cNvSpPr>
            <p:nvPr/>
          </p:nvSpPr>
          <p:spPr bwMode="auto">
            <a:xfrm>
              <a:off x="1134" y="2566"/>
              <a:ext cx="863" cy="288"/>
            </a:xfrm>
            <a:prstGeom prst="roundRect">
              <a:avLst>
                <a:gd name="adj" fmla="val 16667"/>
              </a:avLst>
            </a:prstGeom>
            <a:solidFill>
              <a:schemeClr val="folHlink">
                <a:alpha val="24001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АЭРОЗОЛИ</a:t>
              </a:r>
            </a:p>
          </p:txBody>
        </p:sp>
        <p:sp>
          <p:nvSpPr>
            <p:cNvPr id="14" name="_s2074"/>
            <p:cNvSpPr>
              <a:spLocks noChangeArrowheads="1"/>
            </p:cNvSpPr>
            <p:nvPr/>
          </p:nvSpPr>
          <p:spPr bwMode="auto">
            <a:xfrm>
              <a:off x="5453" y="2998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folHlink">
                <a:alpha val="22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МОЛЕКУЛЯРНО-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ИОННЫЕ</a:t>
              </a:r>
            </a:p>
          </p:txBody>
        </p:sp>
      </p:grpSp>
    </p:spTree>
  </p:cSld>
  <p:clrMapOvr>
    <a:masterClrMapping/>
  </p:clrMapOvr>
  <p:transition spd="med" advClick="0" advTm="47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76250"/>
            <a:ext cx="8064500" cy="649288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CC0000"/>
                </a:solidFill>
              </a:rPr>
              <a:t>Грубодисперсные системы (взвеси)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mtClean="0"/>
              <a:t>    </a:t>
            </a:r>
          </a:p>
        </p:txBody>
      </p:sp>
      <p:sp>
        <p:nvSpPr>
          <p:cNvPr id="8196" name="Rectangle 8"/>
          <p:cNvSpPr>
            <a:spLocks noChangeArrowheads="1"/>
          </p:cNvSpPr>
          <p:nvPr/>
        </p:nvSpPr>
        <p:spPr bwMode="auto">
          <a:xfrm>
            <a:off x="323850" y="1233488"/>
            <a:ext cx="8496300" cy="529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lvl="2">
              <a:buFont typeface="Wingdings" pitchFamily="2" charset="2"/>
              <a:buChar char="ь"/>
              <a:tabLst>
                <a:tab pos="1371600" algn="l"/>
              </a:tabLst>
            </a:pPr>
            <a:r>
              <a:rPr lang="ru-RU" b="1" i="1"/>
              <a:t>      </a:t>
            </a:r>
            <a:r>
              <a:rPr lang="ru-RU" sz="1900" i="1" u="sng">
                <a:solidFill>
                  <a:srgbClr val="CC0000"/>
                </a:solidFill>
              </a:rPr>
              <a:t>Эмульсии</a:t>
            </a:r>
            <a:r>
              <a:rPr lang="ru-RU" sz="1900" b="1" u="sng"/>
              <a:t> </a:t>
            </a:r>
            <a:r>
              <a:rPr lang="ru-RU" sz="1900"/>
              <a:t>— это дисперсные системы, в которых и дисперсная фаза и дисперсионная среда являются жидкостями, взаимно не смешивающимися. Из воды и масла можно приготовить эмульсию длительным встряхиванием смеси. Примером эмульсии является молоко, в котором мелкие шарики жира плавают в жидкости. </a:t>
            </a:r>
          </a:p>
          <a:p>
            <a:pPr lvl="2">
              <a:buFont typeface="Wingdings" pitchFamily="2" charset="2"/>
              <a:buChar char="ь"/>
              <a:tabLst>
                <a:tab pos="1371600" algn="l"/>
              </a:tabLst>
            </a:pPr>
            <a:r>
              <a:rPr lang="ru-RU" sz="1900" b="1" i="1"/>
              <a:t>      </a:t>
            </a:r>
            <a:r>
              <a:rPr lang="ru-RU" sz="1900" i="1" u="sng">
                <a:solidFill>
                  <a:srgbClr val="CC0000"/>
                </a:solidFill>
              </a:rPr>
              <a:t>Суспензии</a:t>
            </a:r>
            <a:r>
              <a:rPr lang="ru-RU" sz="1900" b="1"/>
              <a:t> </a:t>
            </a:r>
            <a:r>
              <a:rPr lang="ru-RU" sz="1900"/>
              <a:t>— это дисперсные системы, в которых дисперсной фазой является твердое вещество, а дисперсионной средой — жидкость, — причем твердое вещество практически нерастворимо в жидкости. Чтобы приготовить суспензию, надо вещество измельчить до тонкого порошка, высыпать в жидкость, в которой вещество не растворяется, и хорошо взболтать (например, взбалтывание глины в воде). Со временем частички выпадут на дно сосуда. Очевидно, чем меньше частички, тем дольше будет сохраняться суспензия.</a:t>
            </a:r>
          </a:p>
          <a:p>
            <a:pPr lvl="2">
              <a:buFont typeface="Wingdings" pitchFamily="2" charset="2"/>
              <a:buChar char="ь"/>
              <a:tabLst>
                <a:tab pos="1371600" algn="l"/>
              </a:tabLst>
            </a:pPr>
            <a:r>
              <a:rPr lang="ru-RU" sz="1900" b="1"/>
              <a:t>     </a:t>
            </a:r>
            <a:r>
              <a:rPr lang="en-US" sz="1900" b="1"/>
              <a:t> </a:t>
            </a:r>
            <a:r>
              <a:rPr lang="ru-RU" sz="1900" i="1" u="sng">
                <a:solidFill>
                  <a:srgbClr val="CC0000"/>
                </a:solidFill>
              </a:rPr>
              <a:t>Аэрозоли</a:t>
            </a:r>
            <a:r>
              <a:rPr lang="ru-RU" sz="1900" b="1"/>
              <a:t> </a:t>
            </a:r>
            <a:r>
              <a:rPr lang="ru-RU" sz="1900"/>
              <a:t>- взвеси в газе мелких частиц жидкостей</a:t>
            </a:r>
            <a:br>
              <a:rPr lang="ru-RU" sz="1900"/>
            </a:br>
            <a:r>
              <a:rPr lang="ru-RU" sz="1900"/>
              <a:t>или твёрдых веществ.</a:t>
            </a:r>
          </a:p>
        </p:txBody>
      </p:sp>
    </p:spTree>
  </p:cSld>
  <p:clrMapOvr>
    <a:masterClrMapping/>
  </p:clrMapOvr>
  <p:transition spd="med" advClick="0" advTm="69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476250"/>
            <a:ext cx="5483225" cy="811213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CC0000"/>
                </a:solidFill>
              </a:rPr>
              <a:t>Коллоидные растворы</a:t>
            </a:r>
            <a:r>
              <a:rPr lang="ru-RU" smtClean="0">
                <a:solidFill>
                  <a:srgbClr val="CC0000"/>
                </a:solidFill>
              </a:rPr>
              <a:t>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875"/>
            <a:ext cx="8229600" cy="4824413"/>
          </a:xfrm>
        </p:spPr>
        <p:txBody>
          <a:bodyPr/>
          <a:lstStyle/>
          <a:p>
            <a:pPr eaLnBrk="1" hangingPunct="1">
              <a:buFont typeface="Wingdings" pitchFamily="2" charset="2"/>
              <a:buChar char="ь"/>
            </a:pPr>
            <a:r>
              <a:rPr lang="ru-RU" sz="1900" i="1" u="sng" smtClean="0">
                <a:solidFill>
                  <a:srgbClr val="CC0000"/>
                </a:solidFill>
              </a:rPr>
              <a:t>Золи</a:t>
            </a:r>
            <a:r>
              <a:rPr lang="ru-RU" sz="1900" i="1" smtClean="0"/>
              <a:t> </a:t>
            </a:r>
            <a:r>
              <a:rPr lang="ru-RU" sz="1900" smtClean="0"/>
              <a:t>получают дисперсионными и конденсационными методами. Диспергирование чаще всего производят при помощи особых “коллоидных мельниц”. При конденсационном методе коллоидные частицы образуются</a:t>
            </a:r>
            <a:r>
              <a:rPr lang="ru-RU" sz="1900" b="1" smtClean="0"/>
              <a:t> </a:t>
            </a:r>
            <a:r>
              <a:rPr lang="ru-RU" sz="1900" smtClean="0"/>
              <a:t>за счет объединения атомов или молекул в агрегаты. При протекании многих химических реакций также происходит конденсация и образуются высокодисперсные системы (выпадение осадков, протекание гидролиза, окислительно-восстановительные реакции и т.д.) - кровь, лимфа…</a:t>
            </a:r>
          </a:p>
          <a:p>
            <a:pPr eaLnBrk="1" hangingPunct="1">
              <a:buFont typeface="Wingdings" pitchFamily="2" charset="2"/>
              <a:buChar char="ь"/>
            </a:pPr>
            <a:r>
              <a:rPr lang="ru-RU" sz="2100" i="1" u="sng" smtClean="0">
                <a:solidFill>
                  <a:srgbClr val="CC0000"/>
                </a:solidFill>
              </a:rPr>
              <a:t>Гели</a:t>
            </a:r>
            <a:r>
              <a:rPr lang="ru-RU" sz="2100" smtClean="0"/>
              <a:t>. При определенных условиях коагуляция (явление слипания коллоидных частиц и выпадения их  в осадок) золей приводит к образованию студенистой массы, называемой гелем. В этом случае вся масса коллоидных частиц, связывая растворитель, переходит в своеобразное полужидкое-полутвердое состояние. - желатин, желе, мармелад.</a:t>
            </a:r>
          </a:p>
          <a:p>
            <a:pPr eaLnBrk="1" hangingPunct="1"/>
            <a:endParaRPr lang="ru-RU" sz="2100" smtClean="0"/>
          </a:p>
        </p:txBody>
      </p:sp>
    </p:spTree>
  </p:cSld>
  <p:clrMapOvr>
    <a:masterClrMapping/>
  </p:clrMapOvr>
  <p:transition spd="med" advClick="0" advTm="56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9"/>
          <p:cNvSpPr>
            <a:spLocks noGrp="1" noChangeArrowheads="1"/>
          </p:cNvSpPr>
          <p:nvPr>
            <p:ph type="title"/>
          </p:nvPr>
        </p:nvSpPr>
        <p:spPr>
          <a:xfrm>
            <a:off x="2413000" y="549275"/>
            <a:ext cx="3598863" cy="719138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rgbClr val="CC0000"/>
                </a:solidFill>
              </a:rPr>
              <a:t>Эффект Тиндаля</a:t>
            </a:r>
          </a:p>
        </p:txBody>
      </p:sp>
      <p:sp>
        <p:nvSpPr>
          <p:cNvPr id="10242" name="Rectangle 8"/>
          <p:cNvSpPr>
            <a:spLocks noGrp="1" noChangeArrowheads="1"/>
          </p:cNvSpPr>
          <p:nvPr>
            <p:ph idx="1"/>
          </p:nvPr>
        </p:nvSpPr>
        <p:spPr>
          <a:xfrm>
            <a:off x="539750" y="1341438"/>
            <a:ext cx="8229600" cy="49657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i="1" smtClean="0"/>
              <a:t>         Эффект Тиндаля</a:t>
            </a:r>
            <a:r>
              <a:rPr lang="ru-RU" sz="2400" b="1" i="1" smtClean="0"/>
              <a:t> </a:t>
            </a:r>
            <a:r>
              <a:rPr lang="ru-RU" sz="2400" i="1" smtClean="0"/>
              <a:t>—оптический эффект, рассеяние света при прохождении светового пучка через оптически неоднородную среду. Обычно наблюдается в виде светящегося конуса (конус Тиндаля), видимого на тёмном фоне. Характерен для </a:t>
            </a:r>
            <a:r>
              <a:rPr lang="ru-RU" sz="2400" i="1" u="sng" smtClean="0"/>
              <a:t>растворов коллоидных систем</a:t>
            </a:r>
            <a:r>
              <a:rPr lang="ru-RU" sz="2400" i="1" smtClean="0"/>
              <a:t> (например, золей, металлов, разбавленных латексов, табачного дыма), в которых частицы и окружающая их среда различаются по показателю преломления. На эффекте Тиндаля основан ряд оптических методов определения размеров, формы и концентрации коллоидных частиц и макромолекул. Эффект Тиндаля назван по имени открывшего его Джона Тиндаля.</a:t>
            </a:r>
            <a:r>
              <a:rPr lang="ru-RU" sz="2400" smtClean="0"/>
              <a:t> </a:t>
            </a:r>
          </a:p>
        </p:txBody>
      </p:sp>
    </p:spTree>
  </p:cSld>
  <p:clrMapOvr>
    <a:masterClrMapping/>
  </p:clrMapOvr>
  <p:transition spd="med" advClick="0" advTm="37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>
          <a:xfrm>
            <a:off x="1042988" y="836613"/>
            <a:ext cx="6994525" cy="9429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smtClean="0"/>
              <a:t>Схематически процесс рассеяния света        выглядит так:</a:t>
            </a:r>
          </a:p>
        </p:txBody>
      </p:sp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2"/>
          <a:srcRect l="3972" t="19810" r="2777" b="3946"/>
          <a:stretch>
            <a:fillRect/>
          </a:stretch>
        </p:blipFill>
        <p:spPr bwMode="auto">
          <a:xfrm>
            <a:off x="1476375" y="1989138"/>
            <a:ext cx="5976938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7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231</TotalTime>
  <Words>791</Words>
  <Application>Microsoft Office PowerPoint</Application>
  <PresentationFormat>Экран (4:3)</PresentationFormat>
  <Paragraphs>76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Wingdings</vt:lpstr>
      <vt:lpstr>Arial Black</vt:lpstr>
      <vt:lpstr>Times New Roman</vt:lpstr>
      <vt:lpstr>Аспект</vt:lpstr>
      <vt:lpstr>   Дисперсные системы</vt:lpstr>
      <vt:lpstr>Презентация PowerPoint</vt:lpstr>
      <vt:lpstr>Презентация PowerPoint</vt:lpstr>
      <vt:lpstr>Презентация PowerPoint</vt:lpstr>
      <vt:lpstr>Классификация дисперсных систем</vt:lpstr>
      <vt:lpstr>Грубодисперсные системы (взвеси)</vt:lpstr>
      <vt:lpstr>Коллоидные растворы </vt:lpstr>
      <vt:lpstr>Эффект Тиндаля</vt:lpstr>
      <vt:lpstr>Презентация PowerPoint</vt:lpstr>
      <vt:lpstr>Истинные растворы</vt:lpstr>
      <vt:lpstr>  Классификация </vt:lpstr>
      <vt:lpstr>Дисперсная среда: твердое вещество</vt:lpstr>
      <vt:lpstr>Дисперсная среда: газ</vt:lpstr>
      <vt:lpstr>Дисперсная среда: жидкость</vt:lpstr>
      <vt:lpstr>Значение дисперсных систем</vt:lpstr>
    </vt:vector>
  </TitlesOfParts>
  <Company>MoBIL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Дисперсные системы</dc:title>
  <dc:creator>User</dc:creator>
  <cp:lastModifiedBy>Владислав</cp:lastModifiedBy>
  <cp:revision>20</cp:revision>
  <dcterms:created xsi:type="dcterms:W3CDTF">2009-10-21T12:46:30Z</dcterms:created>
  <dcterms:modified xsi:type="dcterms:W3CDTF">2018-10-16T15:21:36Z</dcterms:modified>
</cp:coreProperties>
</file>