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9" r:id="rId2"/>
    <p:sldId id="263" r:id="rId3"/>
    <p:sldId id="260" r:id="rId4"/>
    <p:sldId id="256" r:id="rId5"/>
    <p:sldId id="257" r:id="rId6"/>
    <p:sldId id="258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modifyVerifier cryptProviderType="rsaFull" cryptAlgorithmClass="hash" cryptAlgorithmType="typeAny" cryptAlgorithmSid="4" spinCount="50000" saltData="9O6BbuT+Ow1v8AlNT9I6oA" hashData="GiIYG3fil12zH6JlWM/SEfgQZ3A" cryptProvider="" algIdExt="0" algIdExtSource="" cryptProviderTypeExt="0" cryptProviderTypeExtSource="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E1EC1-DCBF-4B08-AAA5-E724D40A7E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47687-9701-49B0-9F50-5D4F0CAA4F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C6E99-76EE-4A3A-9B5A-1A76122630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B591F-46DD-4910-8233-9FF4D95457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E7608-74CF-4701-AC01-06C998488D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4E2B4-FE76-44E7-A8AD-77399511D8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2DAFA-504D-4260-B45D-C62EAB4685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AF5DA1-E9DD-4217-8EA6-1F3F7A9FDC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5FED5-C85F-4FC5-824C-071B29CE71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B8246-5B75-4141-8075-32A98366AF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B51B5-4EE1-4F73-B906-7030CBA568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EA516D5-7E11-4871-904B-6550AB3EE1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checker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2"/>
          <a:srcRect l="8820" r="10278"/>
          <a:stretch>
            <a:fillRect/>
          </a:stretch>
        </p:blipFill>
        <p:spPr bwMode="auto">
          <a:xfrm>
            <a:off x="611188" y="260350"/>
            <a:ext cx="7993062" cy="644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Содержимое 3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5472112"/>
          </a:xfrm>
        </p:spPr>
        <p:txBody>
          <a:bodyPr/>
          <a:lstStyle/>
          <a:p>
            <a:pPr eaLnBrk="1" hangingPunct="1"/>
            <a:r>
              <a:rPr lang="ru-RU" b="1" smtClean="0"/>
              <a:t>В «Толковом словаре» В.И. Даля дается такое оп­ределение милосердия (доброты) - «сердолюбие, сочувствие, любовь на деле, готовность сделать добро всякому, жалостливость».</a:t>
            </a:r>
          </a:p>
          <a:p>
            <a:pPr eaLnBrk="1" hangingPunct="1"/>
            <a:r>
              <a:rPr lang="ru-RU" b="1" smtClean="0">
                <a:solidFill>
                  <a:srgbClr val="008000"/>
                </a:solidFill>
              </a:rPr>
              <a:t>В словаре Сергея Ивановича Ожегова слово «доброта» определяется как «отзывчивость, душевное расположение к людям, стремление делать добро другим». Добро - все положительное, хорошее, полезное.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A2460-1B39-4252-80B1-17DED867A8EC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1495425" y="333375"/>
            <a:ext cx="6245225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libri"/>
                <a:cs typeface="Calibri"/>
              </a:rPr>
              <a:t>ДОБРОТА:</a:t>
            </a:r>
          </a:p>
        </p:txBody>
      </p:sp>
    </p:spTree>
  </p:cSld>
  <p:clrMapOvr>
    <a:masterClrMapping/>
  </p:clrMapOvr>
  <p:transition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/>
          </p:cNvSpPr>
          <p:nvPr>
            <p:ph type="body" idx="1"/>
          </p:nvPr>
        </p:nvSpPr>
        <p:spPr>
          <a:xfrm>
            <a:off x="250825" y="1125538"/>
            <a:ext cx="8893175" cy="5399087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300" b="1" smtClean="0"/>
              <a:t>«Доброта – это стремление человека дать полное счастье всем людям, всему человечеству»; 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300" b="1" smtClean="0"/>
              <a:t>«Стараясь о счастье других, мы находим своё собственное счастье» </a:t>
            </a:r>
            <a:r>
              <a:rPr lang="ru-RU" sz="2300" b="1" i="1" smtClean="0"/>
              <a:t>(Платон)</a:t>
            </a:r>
            <a:r>
              <a:rPr lang="ru-RU" sz="2300" b="1" smtClean="0"/>
              <a:t>; 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300" b="1" smtClean="0"/>
              <a:t>«Человек увеличивает своё счастье в той мере, в какой он доставляет его другим» </a:t>
            </a:r>
            <a:r>
              <a:rPr lang="ru-RU" sz="2300" b="1" i="1" smtClean="0"/>
              <a:t>(И.Бентам, английский писатель XVII в.)</a:t>
            </a:r>
            <a:r>
              <a:rPr lang="ru-RU" sz="2300" b="1" smtClean="0"/>
              <a:t>; 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300" b="1" smtClean="0"/>
              <a:t>«В жизни есть только одно несомненное счастье – жизнь для других» </a:t>
            </a:r>
            <a:r>
              <a:rPr lang="ru-RU" sz="2300" b="1" i="1" smtClean="0"/>
              <a:t>(Л.Н.Толстой)</a:t>
            </a:r>
            <a:r>
              <a:rPr lang="ru-RU" sz="2300" b="1" smtClean="0"/>
              <a:t>; 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300" b="1" smtClean="0"/>
              <a:t>«Против всего можно устоять, но не против доброты» </a:t>
            </a:r>
            <a:r>
              <a:rPr lang="ru-RU" sz="2300" b="1" i="1" smtClean="0"/>
              <a:t>(Ж-Ж.Руссо, французский мыслитель)</a:t>
            </a:r>
            <a:r>
              <a:rPr lang="ru-RU" sz="2300" b="1" smtClean="0"/>
              <a:t>; 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300" b="1" smtClean="0"/>
              <a:t>«Самая большая роскошь – это роскошь человеческого общения» </a:t>
            </a:r>
            <a:r>
              <a:rPr lang="ru-RU" sz="2300" b="1" i="1" smtClean="0"/>
              <a:t>(Антуан Сент Экзюпери)</a:t>
            </a:r>
            <a:r>
              <a:rPr lang="ru-RU" sz="2300" b="1" smtClean="0"/>
              <a:t>; 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300" b="1" smtClean="0"/>
              <a:t>«Помните, что дети ваши, будут обходиться с вами так же, как вы обходитесь со своими родителями» </a:t>
            </a:r>
            <a:r>
              <a:rPr lang="ru-RU" sz="2300" b="1" i="1" smtClean="0"/>
              <a:t>(Фалес, греческий философ)</a:t>
            </a:r>
            <a:r>
              <a:rPr lang="ru-RU" sz="2300" b="1" smtClean="0"/>
              <a:t>; 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300" b="1" smtClean="0"/>
              <a:t>«Человек, полюби человека, Только в этом спасенье твоё!»</a:t>
            </a:r>
            <a:r>
              <a:rPr lang="ru-RU" sz="2300" b="1" i="1" smtClean="0"/>
              <a:t> (П.Кобраков)</a:t>
            </a:r>
            <a:r>
              <a:rPr lang="ru-RU" sz="2300" b="1" smtClean="0"/>
              <a:t>. </a:t>
            </a:r>
          </a:p>
          <a:p>
            <a:pPr marL="609600" indent="-609600" eaLnBrk="1" hangingPunct="1">
              <a:lnSpc>
                <a:spcPct val="80000"/>
              </a:lnSpc>
              <a:buFont typeface="Arial" charset="0"/>
              <a:buNone/>
            </a:pPr>
            <a:endParaRPr lang="ru-RU" sz="2300" b="1" smtClean="0"/>
          </a:p>
        </p:txBody>
      </p:sp>
      <p:sp>
        <p:nvSpPr>
          <p:cNvPr id="4099" name="WordArt 4"/>
          <p:cNvSpPr>
            <a:spLocks noChangeArrowheads="1" noChangeShapeType="1" noTextEdit="1"/>
          </p:cNvSpPr>
          <p:nvPr/>
        </p:nvSpPr>
        <p:spPr bwMode="auto">
          <a:xfrm>
            <a:off x="1495425" y="333375"/>
            <a:ext cx="6245225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libri"/>
                <a:cs typeface="Calibri"/>
              </a:rPr>
              <a:t>О ДОБРОТЕ: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123" name="Rectang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/>
          <a:srcRect l="8987" r="8652" b="5333"/>
          <a:stretch>
            <a:fillRect/>
          </a:stretch>
        </p:blipFill>
        <p:spPr bwMode="auto">
          <a:xfrm>
            <a:off x="250825" y="260350"/>
            <a:ext cx="8640763" cy="645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/>
          <p:cNvPicPr>
            <a:picLocks noChangeAspect="1" noChangeArrowheads="1"/>
          </p:cNvPicPr>
          <p:nvPr/>
        </p:nvPicPr>
        <p:blipFill>
          <a:blip r:embed="rId2"/>
          <a:srcRect l="8260" r="8229" b="68889"/>
          <a:stretch>
            <a:fillRect/>
          </a:stretch>
        </p:blipFill>
        <p:spPr bwMode="auto">
          <a:xfrm>
            <a:off x="214313" y="2286000"/>
            <a:ext cx="8786812" cy="223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WordArt 7"/>
          <p:cNvSpPr>
            <a:spLocks noChangeArrowheads="1" noChangeShapeType="1" noTextEdit="1"/>
          </p:cNvSpPr>
          <p:nvPr/>
        </p:nvSpPr>
        <p:spPr bwMode="auto">
          <a:xfrm>
            <a:off x="2411413" y="476250"/>
            <a:ext cx="4413250" cy="12969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libri"/>
                <a:cs typeface="Calibri"/>
              </a:rPr>
              <a:t>ТЕСТ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/>
          <p:cNvPicPr>
            <a:picLocks noChangeAspect="1" noChangeArrowheads="1"/>
          </p:cNvPicPr>
          <p:nvPr/>
        </p:nvPicPr>
        <p:blipFill>
          <a:blip r:embed="rId2"/>
          <a:srcRect l="8893" r="8893" b="15825"/>
          <a:stretch>
            <a:fillRect/>
          </a:stretch>
        </p:blipFill>
        <p:spPr bwMode="auto">
          <a:xfrm>
            <a:off x="214313" y="785813"/>
            <a:ext cx="8712200" cy="583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WordArt 5"/>
          <p:cNvSpPr>
            <a:spLocks noChangeArrowheads="1" noChangeShapeType="1" noTextEdit="1"/>
          </p:cNvSpPr>
          <p:nvPr/>
        </p:nvSpPr>
        <p:spPr bwMode="auto">
          <a:xfrm>
            <a:off x="2411413" y="142875"/>
            <a:ext cx="4413250" cy="622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libri"/>
                <a:cs typeface="Calibri"/>
              </a:rPr>
              <a:t>ТЕСТ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val 5"/>
          <p:cNvSpPr>
            <a:spLocks noChangeArrowheads="1"/>
          </p:cNvSpPr>
          <p:nvPr/>
        </p:nvSpPr>
        <p:spPr bwMode="auto">
          <a:xfrm>
            <a:off x="3635375" y="2205038"/>
            <a:ext cx="2160588" cy="2016125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99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/>
              <a:t>ДОБРОТА</a:t>
            </a:r>
          </a:p>
        </p:txBody>
      </p:sp>
      <p:sp>
        <p:nvSpPr>
          <p:cNvPr id="8195" name="Oval 6"/>
          <p:cNvSpPr>
            <a:spLocks noChangeArrowheads="1"/>
          </p:cNvSpPr>
          <p:nvPr/>
        </p:nvSpPr>
        <p:spPr bwMode="auto">
          <a:xfrm>
            <a:off x="5830888" y="2781300"/>
            <a:ext cx="2628900" cy="935038"/>
          </a:xfrm>
          <a:prstGeom prst="ellipse">
            <a:avLst/>
          </a:prstGeom>
          <a:solidFill>
            <a:srgbClr val="CCFF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/>
              <a:t>БЕСКОРЫСТИЕ</a:t>
            </a:r>
          </a:p>
        </p:txBody>
      </p:sp>
      <p:sp>
        <p:nvSpPr>
          <p:cNvPr id="8196" name="Oval 7"/>
          <p:cNvSpPr>
            <a:spLocks noChangeArrowheads="1"/>
          </p:cNvSpPr>
          <p:nvPr/>
        </p:nvSpPr>
        <p:spPr bwMode="auto">
          <a:xfrm>
            <a:off x="971550" y="2781300"/>
            <a:ext cx="2630488" cy="935038"/>
          </a:xfrm>
          <a:prstGeom prst="ellipse">
            <a:avLst/>
          </a:prstGeom>
          <a:solidFill>
            <a:srgbClr val="CCFF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/>
              <a:t>ОБАЯТЕЛЬНЫЙ</a:t>
            </a:r>
          </a:p>
        </p:txBody>
      </p:sp>
      <p:sp>
        <p:nvSpPr>
          <p:cNvPr id="8197" name="Oval 8"/>
          <p:cNvSpPr>
            <a:spLocks noChangeArrowheads="1"/>
          </p:cNvSpPr>
          <p:nvPr/>
        </p:nvSpPr>
        <p:spPr bwMode="auto">
          <a:xfrm rot="5400000">
            <a:off x="3561557" y="4939506"/>
            <a:ext cx="2235200" cy="935037"/>
          </a:xfrm>
          <a:prstGeom prst="ellipse">
            <a:avLst/>
          </a:prstGeom>
          <a:solidFill>
            <a:srgbClr val="CCFF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/>
              <a:t>ПРИВЕТЛИВЫЙ</a:t>
            </a:r>
          </a:p>
        </p:txBody>
      </p:sp>
      <p:sp>
        <p:nvSpPr>
          <p:cNvPr id="8198" name="Oval 9"/>
          <p:cNvSpPr>
            <a:spLocks noChangeArrowheads="1"/>
          </p:cNvSpPr>
          <p:nvPr/>
        </p:nvSpPr>
        <p:spPr bwMode="auto">
          <a:xfrm rot="-5695942">
            <a:off x="3586163" y="671513"/>
            <a:ext cx="2046287" cy="935037"/>
          </a:xfrm>
          <a:prstGeom prst="ellipse">
            <a:avLst/>
          </a:prstGeom>
          <a:solidFill>
            <a:srgbClr val="CCFF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b"/>
          <a:lstStyle/>
          <a:p>
            <a:pPr algn="ctr"/>
            <a:r>
              <a:rPr lang="ru-RU" sz="2400" b="1"/>
              <a:t>ЧУТКОСТЬ</a:t>
            </a:r>
          </a:p>
        </p:txBody>
      </p:sp>
      <p:sp>
        <p:nvSpPr>
          <p:cNvPr id="8199" name="Oval 10"/>
          <p:cNvSpPr>
            <a:spLocks noChangeArrowheads="1"/>
          </p:cNvSpPr>
          <p:nvPr/>
        </p:nvSpPr>
        <p:spPr bwMode="auto">
          <a:xfrm rot="4205015">
            <a:off x="4498182" y="4723606"/>
            <a:ext cx="2235200" cy="935037"/>
          </a:xfrm>
          <a:prstGeom prst="ellipse">
            <a:avLst/>
          </a:prstGeom>
          <a:solidFill>
            <a:srgbClr val="CCFF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/>
              <a:t>ОТЗЫВЧИВЫЙ</a:t>
            </a:r>
          </a:p>
        </p:txBody>
      </p:sp>
      <p:sp>
        <p:nvSpPr>
          <p:cNvPr id="8200" name="Oval 11"/>
          <p:cNvSpPr>
            <a:spLocks noChangeArrowheads="1"/>
          </p:cNvSpPr>
          <p:nvPr/>
        </p:nvSpPr>
        <p:spPr bwMode="auto">
          <a:xfrm rot="2494637">
            <a:off x="5432425" y="3933825"/>
            <a:ext cx="2235200" cy="935038"/>
          </a:xfrm>
          <a:prstGeom prst="ellipse">
            <a:avLst/>
          </a:prstGeom>
          <a:solidFill>
            <a:srgbClr val="CCFF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/>
              <a:t>ТРУДОЛЮБИВЫЙ</a:t>
            </a:r>
          </a:p>
        </p:txBody>
      </p:sp>
      <p:sp>
        <p:nvSpPr>
          <p:cNvPr id="8201" name="Oval 12"/>
          <p:cNvSpPr>
            <a:spLocks noChangeArrowheads="1"/>
          </p:cNvSpPr>
          <p:nvPr/>
        </p:nvSpPr>
        <p:spPr bwMode="auto">
          <a:xfrm rot="1992006">
            <a:off x="1216025" y="1674813"/>
            <a:ext cx="2595563" cy="935037"/>
          </a:xfrm>
          <a:prstGeom prst="ellipse">
            <a:avLst/>
          </a:prstGeom>
          <a:solidFill>
            <a:srgbClr val="CCFF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/>
              <a:t>БЛАГОРОДНЫЙ</a:t>
            </a:r>
          </a:p>
        </p:txBody>
      </p:sp>
      <p:sp>
        <p:nvSpPr>
          <p:cNvPr id="8202" name="Oval 13"/>
          <p:cNvSpPr>
            <a:spLocks noChangeArrowheads="1"/>
          </p:cNvSpPr>
          <p:nvPr/>
        </p:nvSpPr>
        <p:spPr bwMode="auto">
          <a:xfrm rot="3079603">
            <a:off x="2267744" y="983456"/>
            <a:ext cx="2235200" cy="935038"/>
          </a:xfrm>
          <a:prstGeom prst="ellipse">
            <a:avLst/>
          </a:prstGeom>
          <a:solidFill>
            <a:srgbClr val="CCFF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/>
              <a:t>СЕРДЕЧНЫЙ</a:t>
            </a:r>
          </a:p>
        </p:txBody>
      </p:sp>
      <p:sp>
        <p:nvSpPr>
          <p:cNvPr id="8203" name="Oval 14"/>
          <p:cNvSpPr>
            <a:spLocks noChangeArrowheads="1"/>
          </p:cNvSpPr>
          <p:nvPr/>
        </p:nvSpPr>
        <p:spPr bwMode="auto">
          <a:xfrm rot="-3308740">
            <a:off x="2482057" y="4580731"/>
            <a:ext cx="2235200" cy="935037"/>
          </a:xfrm>
          <a:prstGeom prst="ellipse">
            <a:avLst/>
          </a:prstGeom>
          <a:solidFill>
            <a:srgbClr val="CCFF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/>
              <a:t>СКРОМНЫЙ</a:t>
            </a:r>
          </a:p>
        </p:txBody>
      </p:sp>
      <p:sp>
        <p:nvSpPr>
          <p:cNvPr id="8204" name="Oval 15"/>
          <p:cNvSpPr>
            <a:spLocks noChangeArrowheads="1"/>
          </p:cNvSpPr>
          <p:nvPr/>
        </p:nvSpPr>
        <p:spPr bwMode="auto">
          <a:xfrm rot="8429847">
            <a:off x="1763713" y="3933825"/>
            <a:ext cx="2235200" cy="935038"/>
          </a:xfrm>
          <a:prstGeom prst="ellipse">
            <a:avLst/>
          </a:prstGeom>
          <a:solidFill>
            <a:srgbClr val="CCFF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ru-RU" sz="2400" b="1"/>
              <a:t>ПОСЛУШНЫЙ</a:t>
            </a:r>
          </a:p>
        </p:txBody>
      </p:sp>
      <p:sp>
        <p:nvSpPr>
          <p:cNvPr id="8205" name="Oval 17"/>
          <p:cNvSpPr>
            <a:spLocks noChangeArrowheads="1"/>
          </p:cNvSpPr>
          <p:nvPr/>
        </p:nvSpPr>
        <p:spPr bwMode="auto">
          <a:xfrm rot="8511187">
            <a:off x="5505450" y="1557338"/>
            <a:ext cx="2235200" cy="935037"/>
          </a:xfrm>
          <a:prstGeom prst="ellipse">
            <a:avLst/>
          </a:prstGeom>
          <a:solidFill>
            <a:srgbClr val="CCFF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ru-RU" sz="2400" b="1"/>
              <a:t>МИЛОСЕРДИЕ</a:t>
            </a:r>
          </a:p>
        </p:txBody>
      </p:sp>
      <p:sp>
        <p:nvSpPr>
          <p:cNvPr id="8206" name="Oval 19"/>
          <p:cNvSpPr>
            <a:spLocks noChangeArrowheads="1"/>
          </p:cNvSpPr>
          <p:nvPr/>
        </p:nvSpPr>
        <p:spPr bwMode="auto">
          <a:xfrm rot="7742932">
            <a:off x="4787107" y="983456"/>
            <a:ext cx="2235200" cy="935037"/>
          </a:xfrm>
          <a:prstGeom prst="ellipse">
            <a:avLst/>
          </a:prstGeom>
          <a:solidFill>
            <a:srgbClr val="CCFF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ru-RU" sz="2400" b="1"/>
              <a:t>ТЕРПИМОСТЬ</a:t>
            </a:r>
          </a:p>
        </p:txBody>
      </p:sp>
    </p:spTree>
  </p:cSld>
  <p:clrMapOvr>
    <a:masterClrMapping/>
  </p:clrMapOvr>
  <p:transition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/>
          </p:cNvSpPr>
          <p:nvPr>
            <p:ph type="body" idx="1"/>
          </p:nvPr>
        </p:nvSpPr>
        <p:spPr>
          <a:xfrm>
            <a:off x="-71438" y="977900"/>
            <a:ext cx="8604251" cy="62372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b="1" smtClean="0"/>
              <a:t>	1. Спроси у жизни строгой, какой идти дорогой?</a:t>
            </a:r>
            <a:br>
              <a:rPr lang="ru-RU" sz="2800" b="1" smtClean="0"/>
            </a:br>
            <a:r>
              <a:rPr lang="ru-RU" sz="2800" b="1" smtClean="0"/>
              <a:t>Куда по свету белому отправиться с утра?</a:t>
            </a:r>
            <a:br>
              <a:rPr lang="ru-RU" sz="2800" b="1" smtClean="0"/>
            </a:br>
            <a:r>
              <a:rPr lang="ru-RU" sz="2800" b="1" smtClean="0"/>
              <a:t>Иди за солнцем следом, хоть этот путь неведом,</a:t>
            </a:r>
            <a:br>
              <a:rPr lang="ru-RU" sz="2800" b="1" smtClean="0"/>
            </a:br>
            <a:r>
              <a:rPr lang="ru-RU" sz="2800" b="1" smtClean="0"/>
              <a:t>Иди, мой друг, всегда иди дорогою добра. </a:t>
            </a:r>
            <a:br>
              <a:rPr lang="ru-RU" sz="2800" b="1" smtClean="0"/>
            </a:br>
            <a:r>
              <a:rPr lang="ru-RU" sz="2800" b="1" smtClean="0"/>
              <a:t/>
            </a:r>
            <a:br>
              <a:rPr lang="ru-RU" sz="2800" b="1" smtClean="0"/>
            </a:br>
            <a:r>
              <a:rPr lang="ru-RU" sz="2800" b="1" smtClean="0"/>
              <a:t>2. Забудь свои заботы, падения и взлеты,</a:t>
            </a:r>
            <a:br>
              <a:rPr lang="ru-RU" sz="2800" b="1" smtClean="0"/>
            </a:br>
            <a:r>
              <a:rPr lang="ru-RU" sz="2800" b="1" smtClean="0"/>
              <a:t>Не хнычь, когда судьба себя ведет не как сестра,</a:t>
            </a:r>
            <a:br>
              <a:rPr lang="ru-RU" sz="2800" b="1" smtClean="0"/>
            </a:br>
            <a:r>
              <a:rPr lang="ru-RU" sz="2800" b="1" smtClean="0"/>
              <a:t>Но если с другом худо, не уповай на чудо,</a:t>
            </a:r>
            <a:br>
              <a:rPr lang="ru-RU" sz="2800" b="1" smtClean="0"/>
            </a:br>
            <a:r>
              <a:rPr lang="ru-RU" sz="2800" b="1" smtClean="0"/>
              <a:t>Спеши к нему, всегда иди дорогою добра.</a:t>
            </a:r>
            <a:br>
              <a:rPr lang="ru-RU" sz="2800" b="1" smtClean="0"/>
            </a:br>
            <a:endParaRPr lang="ru-RU" sz="2800" b="1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b="1" smtClean="0"/>
              <a:t>	3. Ах, сколько будет разных сомнений и соблазнов,</a:t>
            </a:r>
            <a:br>
              <a:rPr lang="ru-RU" sz="2800" b="1" smtClean="0"/>
            </a:br>
            <a:r>
              <a:rPr lang="ru-RU" sz="2800" b="1" smtClean="0"/>
              <a:t>Не забывай, что эта жизнь - не детская игра.</a:t>
            </a:r>
            <a:br>
              <a:rPr lang="ru-RU" sz="2800" b="1" smtClean="0"/>
            </a:br>
            <a:r>
              <a:rPr lang="ru-RU" sz="2800" b="1" smtClean="0"/>
              <a:t>Ты прочь гони соблазны, усвой закон негласный,</a:t>
            </a:r>
            <a:br>
              <a:rPr lang="ru-RU" sz="2800" b="1" smtClean="0"/>
            </a:br>
            <a:r>
              <a:rPr lang="ru-RU" sz="2800" b="1" smtClean="0"/>
              <a:t>Иди, мой друг, всегда иди дорогою добра.</a:t>
            </a:r>
            <a:br>
              <a:rPr lang="ru-RU" sz="2800" b="1" smtClean="0"/>
            </a:br>
            <a:r>
              <a:rPr lang="ru-RU" sz="2800" b="1" smtClean="0"/>
              <a:t/>
            </a:r>
            <a:br>
              <a:rPr lang="ru-RU" sz="2800" b="1" smtClean="0"/>
            </a:br>
            <a:endParaRPr lang="ru-RU" sz="2800" b="1" smtClean="0"/>
          </a:p>
        </p:txBody>
      </p:sp>
      <p:sp>
        <p:nvSpPr>
          <p:cNvPr id="9219" name="WordArt 4"/>
          <p:cNvSpPr>
            <a:spLocks noChangeArrowheads="1" noChangeShapeType="1" noTextEdit="1"/>
          </p:cNvSpPr>
          <p:nvPr/>
        </p:nvSpPr>
        <p:spPr bwMode="auto">
          <a:xfrm>
            <a:off x="1470025" y="285750"/>
            <a:ext cx="6245225" cy="5540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libri"/>
                <a:cs typeface="Calibri"/>
              </a:rPr>
              <a:t>ДОРОГА ДОБРА: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аздник детский 1">
  <a:themeElements>
    <a:clrScheme name="Праздник детский 1 1">
      <a:dk1>
        <a:srgbClr val="99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82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Праздник детский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аздник детский 1 1">
        <a:dk1>
          <a:srgbClr val="99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82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Праздник детский 1</Template>
  <TotalTime>49</TotalTime>
  <Words>233</Words>
  <Application>Microsoft Office PowerPoint</Application>
  <PresentationFormat>Экран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Праздник детский 1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www.PHILka.RU</dc:creator>
  <cp:lastModifiedBy>Оксана</cp:lastModifiedBy>
  <cp:revision>13</cp:revision>
  <dcterms:created xsi:type="dcterms:W3CDTF">2013-01-23T21:15:04Z</dcterms:created>
  <dcterms:modified xsi:type="dcterms:W3CDTF">2019-06-12T11:11:28Z</dcterms:modified>
</cp:coreProperties>
</file>