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74" r:id="rId14"/>
    <p:sldId id="267" r:id="rId15"/>
    <p:sldId id="276" r:id="rId16"/>
    <p:sldId id="268" r:id="rId17"/>
    <p:sldId id="277" r:id="rId18"/>
    <p:sldId id="269" r:id="rId19"/>
    <p:sldId id="278" r:id="rId20"/>
    <p:sldId id="270" r:id="rId21"/>
    <p:sldId id="279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  <a:srgbClr val="663300"/>
    <a:srgbClr val="333300"/>
    <a:srgbClr val="CC00CC"/>
    <a:srgbClr val="0066FF"/>
    <a:srgbClr val="99330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30E1-E576-4A10-AFCA-AF29372A6260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C7C44-1648-4859-8E0E-0895A388B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DF55-9C01-4A83-8AB1-ECF6B2F90FC8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768F-F772-4707-8C09-9FD1F3D16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389A5-B782-48EF-B5D0-581A651695A4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6111-5005-4C84-BE6F-AAC4553F8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8140-289F-4F63-A2CB-29B215C36139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991F-CCF1-45DD-9402-74D9C450B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B2A1-9176-4797-AC86-69205BF68664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AC327-472A-43C0-806F-9A666A58E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4013D-0B5A-42B0-A01D-8B2FF983AE67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AA9A-F5A4-41F4-89CE-31385ED35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D215-FE1E-4148-9B98-AA8E19BCB5EE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1772-760A-4806-9246-344706995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8D10-A9FF-42F0-A24F-3781C282B8C9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080F-C80E-4F1D-898A-C538FD903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53F1-5752-4F3B-97DA-58DDB8316BE1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0D3F-BA95-4345-A0E2-3634D626B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1A600-28BF-4F48-8366-EB2D8FB96EF1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0C7A-837E-419E-8C6B-29B11D2AF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F4953-AD8E-4C1C-8FD5-90B5FDDC7857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5120-76D9-44DD-9B14-C2D5586D7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0F5CE8-CC21-4004-9715-428F9A196565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DC8148-F682-44D4-85A5-544FC99D8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E:\Картинки 6 класс\0001-001-Batye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800" y="765175"/>
            <a:ext cx="8280400" cy="11096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КАЛЕЙДОСКОП   ИСТОРИИ </a:t>
            </a:r>
            <a:endParaRPr lang="ru-RU" sz="54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2276475"/>
            <a:ext cx="5905500" cy="1752600"/>
          </a:xfrm>
        </p:spPr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</a:rPr>
              <a:t>(интеллектуальный турнир знатоков истории)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E:\Картинки 6 класс\software-architecture-ppt-templates-i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 «Личный вклад»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532" name="Группа 4"/>
          <p:cNvGrpSpPr>
            <a:grpSpLocks/>
          </p:cNvGrpSpPr>
          <p:nvPr/>
        </p:nvGrpSpPr>
        <p:grpSpPr bwMode="auto">
          <a:xfrm>
            <a:off x="457200" y="836613"/>
            <a:ext cx="3533775" cy="2403475"/>
            <a:chOff x="457200" y="836712"/>
            <a:chExt cx="3534223" cy="2403326"/>
          </a:xfrm>
        </p:grpSpPr>
        <p:pic>
          <p:nvPicPr>
            <p:cNvPr id="22542" name="Picture 6" descr="E:\Сергей\Для викторины\94e8011db4b0c99b91cc7efc02c6177f.jpg"/>
            <p:cNvPicPr>
              <a:picLocks noChangeAspect="1" noChangeArrowheads="1"/>
            </p:cNvPicPr>
            <p:nvPr/>
          </p:nvPicPr>
          <p:blipFill>
            <a:blip r:embed="rId3"/>
            <a:srcRect l="9755"/>
            <a:stretch>
              <a:fillRect/>
            </a:stretch>
          </p:blipFill>
          <p:spPr bwMode="auto">
            <a:xfrm>
              <a:off x="1115616" y="836712"/>
              <a:ext cx="2875807" cy="2403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3" name="Объект 2"/>
            <p:cNvSpPr txBox="1">
              <a:spLocks/>
            </p:cNvSpPr>
            <p:nvPr/>
          </p:nvSpPr>
          <p:spPr bwMode="auto">
            <a:xfrm>
              <a:off x="457200" y="836712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А)</a:t>
              </a:r>
            </a:p>
          </p:txBody>
        </p:sp>
      </p:grpSp>
      <p:grpSp>
        <p:nvGrpSpPr>
          <p:cNvPr id="22533" name="Группа 5"/>
          <p:cNvGrpSpPr>
            <a:grpSpLocks/>
          </p:cNvGrpSpPr>
          <p:nvPr/>
        </p:nvGrpSpPr>
        <p:grpSpPr bwMode="auto">
          <a:xfrm>
            <a:off x="4749800" y="865188"/>
            <a:ext cx="3567113" cy="2403475"/>
            <a:chOff x="4749893" y="865132"/>
            <a:chExt cx="3567102" cy="2403326"/>
          </a:xfrm>
        </p:grpSpPr>
        <p:pic>
          <p:nvPicPr>
            <p:cNvPr id="22540" name="Picture 2" descr="E:\Сергей\Для викторины\4f6e1bfb01ad1e44d8c958c58cd22051.jpg"/>
            <p:cNvPicPr>
              <a:picLocks noChangeAspect="1" noChangeArrowheads="1"/>
            </p:cNvPicPr>
            <p:nvPr/>
          </p:nvPicPr>
          <p:blipFill>
            <a:blip r:embed="rId4"/>
            <a:srcRect l="25079"/>
            <a:stretch>
              <a:fillRect/>
            </a:stretch>
          </p:blipFill>
          <p:spPr bwMode="auto">
            <a:xfrm>
              <a:off x="5436096" y="865132"/>
              <a:ext cx="2880899" cy="2403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1" name="Объект 2"/>
            <p:cNvSpPr txBox="1">
              <a:spLocks/>
            </p:cNvSpPr>
            <p:nvPr/>
          </p:nvSpPr>
          <p:spPr bwMode="auto">
            <a:xfrm>
              <a:off x="4749893" y="870833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Б)</a:t>
              </a:r>
            </a:p>
          </p:txBody>
        </p:sp>
      </p:grpSp>
      <p:grpSp>
        <p:nvGrpSpPr>
          <p:cNvPr id="22534" name="Группа 8"/>
          <p:cNvGrpSpPr>
            <a:grpSpLocks/>
          </p:cNvGrpSpPr>
          <p:nvPr/>
        </p:nvGrpSpPr>
        <p:grpSpPr bwMode="auto">
          <a:xfrm>
            <a:off x="457200" y="3392488"/>
            <a:ext cx="3533775" cy="2484437"/>
            <a:chOff x="457200" y="3391769"/>
            <a:chExt cx="3534224" cy="2484457"/>
          </a:xfrm>
        </p:grpSpPr>
        <p:pic>
          <p:nvPicPr>
            <p:cNvPr id="22538" name="Picture 7" descr="E:\Сергей\Для викторины\hello_html_69612579.jpg"/>
            <p:cNvPicPr>
              <a:picLocks noChangeAspect="1" noChangeArrowheads="1"/>
            </p:cNvPicPr>
            <p:nvPr/>
          </p:nvPicPr>
          <p:blipFill>
            <a:blip r:embed="rId5"/>
            <a:srcRect r="47031" b="35139"/>
            <a:stretch>
              <a:fillRect/>
            </a:stretch>
          </p:blipFill>
          <p:spPr bwMode="auto">
            <a:xfrm>
              <a:off x="1115616" y="3391769"/>
              <a:ext cx="2875808" cy="2484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Объект 2"/>
            <p:cNvSpPr txBox="1">
              <a:spLocks/>
            </p:cNvSpPr>
            <p:nvPr/>
          </p:nvSpPr>
          <p:spPr bwMode="auto">
            <a:xfrm>
              <a:off x="457200" y="3391769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В)</a:t>
              </a:r>
            </a:p>
          </p:txBody>
        </p:sp>
      </p:grpSp>
      <p:grpSp>
        <p:nvGrpSpPr>
          <p:cNvPr id="22535" name="Группа 9"/>
          <p:cNvGrpSpPr>
            <a:grpSpLocks/>
          </p:cNvGrpSpPr>
          <p:nvPr/>
        </p:nvGrpSpPr>
        <p:grpSpPr bwMode="auto">
          <a:xfrm>
            <a:off x="4778375" y="3392488"/>
            <a:ext cx="3538538" cy="2497137"/>
            <a:chOff x="4777611" y="3391769"/>
            <a:chExt cx="3539382" cy="2498587"/>
          </a:xfrm>
        </p:grpSpPr>
        <p:pic>
          <p:nvPicPr>
            <p:cNvPr id="22536" name="Picture 8" descr="E:\Сергей\Для викторины\img6.jpg"/>
            <p:cNvPicPr>
              <a:picLocks noChangeAspect="1" noChangeArrowheads="1"/>
            </p:cNvPicPr>
            <p:nvPr/>
          </p:nvPicPr>
          <p:blipFill>
            <a:blip r:embed="rId6"/>
            <a:srcRect l="5298" t="28322" r="53307" b="23360"/>
            <a:stretch>
              <a:fillRect/>
            </a:stretch>
          </p:blipFill>
          <p:spPr bwMode="auto">
            <a:xfrm>
              <a:off x="5436094" y="3391769"/>
              <a:ext cx="2880899" cy="2498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Объект 2"/>
            <p:cNvSpPr txBox="1">
              <a:spLocks/>
            </p:cNvSpPr>
            <p:nvPr/>
          </p:nvSpPr>
          <p:spPr bwMode="auto">
            <a:xfrm>
              <a:off x="4777611" y="3391769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Г)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Картинки 6 класс\software-architecture-ppt-templates-i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779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 «Личный вклад»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803" name="Группа 8"/>
          <p:cNvGrpSpPr>
            <a:grpSpLocks/>
          </p:cNvGrpSpPr>
          <p:nvPr/>
        </p:nvGrpSpPr>
        <p:grpSpPr bwMode="auto">
          <a:xfrm>
            <a:off x="1547813" y="1341438"/>
            <a:ext cx="5040312" cy="3455987"/>
            <a:chOff x="457200" y="3391769"/>
            <a:chExt cx="3534224" cy="2484457"/>
          </a:xfrm>
        </p:grpSpPr>
        <p:pic>
          <p:nvPicPr>
            <p:cNvPr id="33804" name="Picture 7" descr="E:\Сергей\Для викторины\hello_html_69612579.jpg"/>
            <p:cNvPicPr>
              <a:picLocks noChangeAspect="1" noChangeArrowheads="1"/>
            </p:cNvPicPr>
            <p:nvPr/>
          </p:nvPicPr>
          <p:blipFill>
            <a:blip r:embed="rId3"/>
            <a:srcRect r="47031" b="35139"/>
            <a:stretch>
              <a:fillRect/>
            </a:stretch>
          </p:blipFill>
          <p:spPr bwMode="auto">
            <a:xfrm>
              <a:off x="1115616" y="3391769"/>
              <a:ext cx="2875808" cy="2484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5" name="Объект 2"/>
            <p:cNvSpPr txBox="1">
              <a:spLocks/>
            </p:cNvSpPr>
            <p:nvPr/>
          </p:nvSpPr>
          <p:spPr bwMode="auto">
            <a:xfrm>
              <a:off x="457200" y="3391769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В)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E:\Картинки 6 класс\software-architecture-ppt-templates-i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 «Личный вклад»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556" name="Группа 8"/>
          <p:cNvGrpSpPr>
            <a:grpSpLocks/>
          </p:cNvGrpSpPr>
          <p:nvPr/>
        </p:nvGrpSpPr>
        <p:grpSpPr bwMode="auto">
          <a:xfrm>
            <a:off x="4778375" y="3392488"/>
            <a:ext cx="3516313" cy="2451100"/>
            <a:chOff x="4777611" y="3391769"/>
            <a:chExt cx="3516588" cy="2452598"/>
          </a:xfrm>
        </p:grpSpPr>
        <p:sp>
          <p:nvSpPr>
            <p:cNvPr id="23566" name="Объект 2"/>
            <p:cNvSpPr txBox="1">
              <a:spLocks/>
            </p:cNvSpPr>
            <p:nvPr/>
          </p:nvSpPr>
          <p:spPr bwMode="auto">
            <a:xfrm>
              <a:off x="4777611" y="3391769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Г)</a:t>
              </a:r>
            </a:p>
          </p:txBody>
        </p:sp>
        <p:pic>
          <p:nvPicPr>
            <p:cNvPr id="23567" name="Picture 2" descr="E:\Сергей\Для викторины\1386940431.jpg"/>
            <p:cNvPicPr>
              <a:picLocks noChangeAspect="1" noChangeArrowheads="1"/>
            </p:cNvPicPr>
            <p:nvPr/>
          </p:nvPicPr>
          <p:blipFill>
            <a:blip r:embed="rId3"/>
            <a:srcRect l="17966" t="10023" r="23882" b="2521"/>
            <a:stretch>
              <a:fillRect/>
            </a:stretch>
          </p:blipFill>
          <p:spPr bwMode="auto">
            <a:xfrm>
              <a:off x="5413299" y="3407065"/>
              <a:ext cx="2880900" cy="2437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7" name="Группа 6"/>
          <p:cNvGrpSpPr>
            <a:grpSpLocks/>
          </p:cNvGrpSpPr>
          <p:nvPr/>
        </p:nvGrpSpPr>
        <p:grpSpPr bwMode="auto">
          <a:xfrm>
            <a:off x="4749800" y="858838"/>
            <a:ext cx="3544888" cy="2427287"/>
            <a:chOff x="4749893" y="858507"/>
            <a:chExt cx="3544305" cy="2428041"/>
          </a:xfrm>
        </p:grpSpPr>
        <p:sp>
          <p:nvSpPr>
            <p:cNvPr id="23564" name="Объект 2"/>
            <p:cNvSpPr txBox="1">
              <a:spLocks/>
            </p:cNvSpPr>
            <p:nvPr/>
          </p:nvSpPr>
          <p:spPr bwMode="auto">
            <a:xfrm>
              <a:off x="4749893" y="870833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Б)</a:t>
              </a:r>
            </a:p>
          </p:txBody>
        </p:sp>
        <p:pic>
          <p:nvPicPr>
            <p:cNvPr id="23565" name="Picture 3" descr="E:\Сергей\Для викторины\hello_html_3857d7c.jpg"/>
            <p:cNvPicPr>
              <a:picLocks noChangeAspect="1" noChangeArrowheads="1"/>
            </p:cNvPicPr>
            <p:nvPr/>
          </p:nvPicPr>
          <p:blipFill>
            <a:blip r:embed="rId4"/>
            <a:srcRect t="13976" b="12613"/>
            <a:stretch>
              <a:fillRect/>
            </a:stretch>
          </p:blipFill>
          <p:spPr bwMode="auto">
            <a:xfrm>
              <a:off x="5413299" y="858507"/>
              <a:ext cx="2880899" cy="2428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8" name="Группа 3"/>
          <p:cNvGrpSpPr>
            <a:grpSpLocks/>
          </p:cNvGrpSpPr>
          <p:nvPr/>
        </p:nvGrpSpPr>
        <p:grpSpPr bwMode="auto">
          <a:xfrm>
            <a:off x="457200" y="836613"/>
            <a:ext cx="3565525" cy="2416175"/>
            <a:chOff x="457200" y="836712"/>
            <a:chExt cx="3565518" cy="2415413"/>
          </a:xfrm>
        </p:grpSpPr>
        <p:sp>
          <p:nvSpPr>
            <p:cNvPr id="23562" name="Объект 2"/>
            <p:cNvSpPr txBox="1">
              <a:spLocks/>
            </p:cNvSpPr>
            <p:nvPr/>
          </p:nvSpPr>
          <p:spPr bwMode="auto">
            <a:xfrm>
              <a:off x="457200" y="836712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А)</a:t>
              </a:r>
            </a:p>
          </p:txBody>
        </p:sp>
        <p:pic>
          <p:nvPicPr>
            <p:cNvPr id="23563" name="Picture 4" descr="E:\Сергей\Для викторины\109758494_3700b52d1a2373f6ad1d706745c4ca1f.jpg"/>
            <p:cNvPicPr>
              <a:picLocks noChangeAspect="1" noChangeArrowheads="1"/>
            </p:cNvPicPr>
            <p:nvPr/>
          </p:nvPicPr>
          <p:blipFill>
            <a:blip r:embed="rId5"/>
            <a:srcRect l="1843" t="1912" r="6252" b="13776"/>
            <a:stretch>
              <a:fillRect/>
            </a:stretch>
          </p:blipFill>
          <p:spPr bwMode="auto">
            <a:xfrm>
              <a:off x="1115616" y="858507"/>
              <a:ext cx="2907102" cy="2393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9" name="Группа 7"/>
          <p:cNvGrpSpPr>
            <a:grpSpLocks/>
          </p:cNvGrpSpPr>
          <p:nvPr/>
        </p:nvGrpSpPr>
        <p:grpSpPr bwMode="auto">
          <a:xfrm>
            <a:off x="457200" y="3392488"/>
            <a:ext cx="3565525" cy="2451100"/>
            <a:chOff x="457200" y="3391769"/>
            <a:chExt cx="3565518" cy="2452597"/>
          </a:xfrm>
        </p:grpSpPr>
        <p:sp>
          <p:nvSpPr>
            <p:cNvPr id="23560" name="Объект 2"/>
            <p:cNvSpPr txBox="1">
              <a:spLocks/>
            </p:cNvSpPr>
            <p:nvPr/>
          </p:nvSpPr>
          <p:spPr bwMode="auto">
            <a:xfrm>
              <a:off x="457200" y="3391769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В)</a:t>
              </a:r>
            </a:p>
          </p:txBody>
        </p:sp>
        <p:pic>
          <p:nvPicPr>
            <p:cNvPr id="23561" name="Picture 5" descr="E:\Сергей\Для викторины\sosedi.jpg"/>
            <p:cNvPicPr>
              <a:picLocks noChangeAspect="1" noChangeArrowheads="1"/>
            </p:cNvPicPr>
            <p:nvPr/>
          </p:nvPicPr>
          <p:blipFill>
            <a:blip r:embed="rId6"/>
            <a:srcRect t="11137" b="15073"/>
            <a:stretch>
              <a:fillRect/>
            </a:stretch>
          </p:blipFill>
          <p:spPr bwMode="auto">
            <a:xfrm>
              <a:off x="1104080" y="3407064"/>
              <a:ext cx="2918638" cy="2437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Картинки 6 класс\software-architecture-ppt-templates-i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779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 «Личный вклад»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773" name="Группа 8"/>
          <p:cNvGrpSpPr>
            <a:grpSpLocks/>
          </p:cNvGrpSpPr>
          <p:nvPr/>
        </p:nvGrpSpPr>
        <p:grpSpPr bwMode="auto">
          <a:xfrm>
            <a:off x="1692275" y="1484313"/>
            <a:ext cx="5184775" cy="3384550"/>
            <a:chOff x="4777611" y="3391769"/>
            <a:chExt cx="3516588" cy="2452598"/>
          </a:xfrm>
        </p:grpSpPr>
        <p:sp>
          <p:nvSpPr>
            <p:cNvPr id="32774" name="Объект 2"/>
            <p:cNvSpPr txBox="1">
              <a:spLocks/>
            </p:cNvSpPr>
            <p:nvPr/>
          </p:nvSpPr>
          <p:spPr bwMode="auto">
            <a:xfrm>
              <a:off x="4777611" y="3391769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Г)</a:t>
              </a:r>
            </a:p>
          </p:txBody>
        </p:sp>
        <p:pic>
          <p:nvPicPr>
            <p:cNvPr id="32775" name="Picture 2" descr="E:\Сергей\Для викторины\1386940431.jpg"/>
            <p:cNvPicPr>
              <a:picLocks noChangeAspect="1" noChangeArrowheads="1"/>
            </p:cNvPicPr>
            <p:nvPr/>
          </p:nvPicPr>
          <p:blipFill>
            <a:blip r:embed="rId3"/>
            <a:srcRect l="17966" t="10023" r="23882" b="2521"/>
            <a:stretch>
              <a:fillRect/>
            </a:stretch>
          </p:blipFill>
          <p:spPr bwMode="auto">
            <a:xfrm>
              <a:off x="5413299" y="3407065"/>
              <a:ext cx="2880900" cy="2437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E:\Картинки 6 класс\software-architecture-ppt-templates-i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 «Личный вклад»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580" name="Группа 4"/>
          <p:cNvGrpSpPr>
            <a:grpSpLocks/>
          </p:cNvGrpSpPr>
          <p:nvPr/>
        </p:nvGrpSpPr>
        <p:grpSpPr bwMode="auto">
          <a:xfrm>
            <a:off x="323850" y="881063"/>
            <a:ext cx="4073525" cy="2393950"/>
            <a:chOff x="323528" y="880798"/>
            <a:chExt cx="4074476" cy="2394762"/>
          </a:xfrm>
        </p:grpSpPr>
        <p:sp>
          <p:nvSpPr>
            <p:cNvPr id="24590" name="Объект 2"/>
            <p:cNvSpPr txBox="1">
              <a:spLocks/>
            </p:cNvSpPr>
            <p:nvPr/>
          </p:nvSpPr>
          <p:spPr bwMode="auto">
            <a:xfrm>
              <a:off x="323528" y="889732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А)</a:t>
              </a:r>
            </a:p>
          </p:txBody>
        </p:sp>
        <p:pic>
          <p:nvPicPr>
            <p:cNvPr id="24591" name="Picture 2" descr="E:\Сергей\Для викторины\Князь Ярослав.jpg"/>
            <p:cNvPicPr>
              <a:picLocks noChangeAspect="1" noChangeArrowheads="1"/>
            </p:cNvPicPr>
            <p:nvPr/>
          </p:nvPicPr>
          <p:blipFill>
            <a:blip r:embed="rId3"/>
            <a:srcRect l="3372" r="3436"/>
            <a:stretch>
              <a:fillRect/>
            </a:stretch>
          </p:blipFill>
          <p:spPr bwMode="auto">
            <a:xfrm>
              <a:off x="981944" y="880798"/>
              <a:ext cx="3416060" cy="2394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1" name="Группа 9"/>
          <p:cNvGrpSpPr>
            <a:grpSpLocks/>
          </p:cNvGrpSpPr>
          <p:nvPr/>
        </p:nvGrpSpPr>
        <p:grpSpPr bwMode="auto">
          <a:xfrm>
            <a:off x="323850" y="3432175"/>
            <a:ext cx="4073525" cy="2428875"/>
            <a:chOff x="323528" y="3432540"/>
            <a:chExt cx="4074477" cy="2428849"/>
          </a:xfrm>
        </p:grpSpPr>
        <p:sp>
          <p:nvSpPr>
            <p:cNvPr id="24588" name="Объект 2"/>
            <p:cNvSpPr txBox="1">
              <a:spLocks/>
            </p:cNvSpPr>
            <p:nvPr/>
          </p:nvSpPr>
          <p:spPr bwMode="auto">
            <a:xfrm>
              <a:off x="323528" y="3432540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В)</a:t>
              </a:r>
            </a:p>
          </p:txBody>
        </p:sp>
        <p:pic>
          <p:nvPicPr>
            <p:cNvPr id="24589" name="Picture 4" descr="E:\Сергей\Для викторины\Князь Рюрик.jpg"/>
            <p:cNvPicPr>
              <a:picLocks noChangeAspect="1" noChangeArrowheads="1"/>
            </p:cNvPicPr>
            <p:nvPr/>
          </p:nvPicPr>
          <p:blipFill>
            <a:blip r:embed="rId4"/>
            <a:srcRect l="2908" r="16220"/>
            <a:stretch>
              <a:fillRect/>
            </a:stretch>
          </p:blipFill>
          <p:spPr bwMode="auto">
            <a:xfrm>
              <a:off x="981944" y="3432540"/>
              <a:ext cx="3416061" cy="2428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3" name="Группа 5"/>
          <p:cNvGrpSpPr>
            <a:grpSpLocks/>
          </p:cNvGrpSpPr>
          <p:nvPr/>
        </p:nvGrpSpPr>
        <p:grpSpPr bwMode="auto">
          <a:xfrm>
            <a:off x="4702175" y="862013"/>
            <a:ext cx="4191000" cy="2413000"/>
            <a:chOff x="4702795" y="861409"/>
            <a:chExt cx="4004364" cy="2414151"/>
          </a:xfrm>
        </p:grpSpPr>
        <p:sp>
          <p:nvSpPr>
            <p:cNvPr id="24584" name="Объект 2"/>
            <p:cNvSpPr txBox="1">
              <a:spLocks/>
            </p:cNvSpPr>
            <p:nvPr/>
          </p:nvSpPr>
          <p:spPr bwMode="auto">
            <a:xfrm>
              <a:off x="4702795" y="889732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Б)</a:t>
              </a:r>
            </a:p>
          </p:txBody>
        </p:sp>
        <p:pic>
          <p:nvPicPr>
            <p:cNvPr id="24585" name="Picture 7" descr="E:\71927150.jpg"/>
            <p:cNvPicPr>
              <a:picLocks noChangeAspect="1" noChangeArrowheads="1"/>
            </p:cNvPicPr>
            <p:nvPr/>
          </p:nvPicPr>
          <p:blipFill>
            <a:blip r:embed="rId5"/>
            <a:srcRect r="3419"/>
            <a:stretch>
              <a:fillRect/>
            </a:stretch>
          </p:blipFill>
          <p:spPr bwMode="auto">
            <a:xfrm>
              <a:off x="5278318" y="861409"/>
              <a:ext cx="3428841" cy="241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4702175" y="3429000"/>
            <a:ext cx="4191000" cy="2447925"/>
            <a:chOff x="2962" y="2160"/>
            <a:chExt cx="2616" cy="1542"/>
          </a:xfrm>
        </p:grpSpPr>
        <p:sp>
          <p:nvSpPr>
            <p:cNvPr id="24586" name="Объект 2"/>
            <p:cNvSpPr txBox="1">
              <a:spLocks/>
            </p:cNvSpPr>
            <p:nvPr/>
          </p:nvSpPr>
          <p:spPr bwMode="auto">
            <a:xfrm>
              <a:off x="2962" y="2162"/>
              <a:ext cx="41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Г)</a:t>
              </a:r>
            </a:p>
          </p:txBody>
        </p:sp>
        <p:pic>
          <p:nvPicPr>
            <p:cNvPr id="24593" name="Picture 17" descr="0011-011-Veschij-Oleg"/>
            <p:cNvPicPr>
              <a:picLocks noChangeAspect="1" noChangeArrowheads="1"/>
            </p:cNvPicPr>
            <p:nvPr/>
          </p:nvPicPr>
          <p:blipFill>
            <a:blip r:embed="rId6"/>
            <a:srcRect b="46773"/>
            <a:stretch>
              <a:fillRect/>
            </a:stretch>
          </p:blipFill>
          <p:spPr bwMode="auto">
            <a:xfrm>
              <a:off x="3334" y="2160"/>
              <a:ext cx="2244" cy="15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Картинки 6 класс\software-architecture-ppt-templates-i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779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 «Личный вклад»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847" name="Группа 9"/>
          <p:cNvGrpSpPr>
            <a:grpSpLocks/>
          </p:cNvGrpSpPr>
          <p:nvPr/>
        </p:nvGrpSpPr>
        <p:grpSpPr bwMode="auto">
          <a:xfrm>
            <a:off x="1403350" y="1412875"/>
            <a:ext cx="5329238" cy="3240088"/>
            <a:chOff x="323528" y="3432540"/>
            <a:chExt cx="4074477" cy="2428849"/>
          </a:xfrm>
        </p:grpSpPr>
        <p:sp>
          <p:nvSpPr>
            <p:cNvPr id="35848" name="Объект 2"/>
            <p:cNvSpPr txBox="1">
              <a:spLocks/>
            </p:cNvSpPr>
            <p:nvPr/>
          </p:nvSpPr>
          <p:spPr bwMode="auto">
            <a:xfrm>
              <a:off x="323528" y="3432540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В)</a:t>
              </a:r>
            </a:p>
          </p:txBody>
        </p:sp>
        <p:pic>
          <p:nvPicPr>
            <p:cNvPr id="35849" name="Picture 4" descr="E:\Сергей\Для викторины\Князь Рюрик.jpg"/>
            <p:cNvPicPr>
              <a:picLocks noChangeAspect="1" noChangeArrowheads="1"/>
            </p:cNvPicPr>
            <p:nvPr/>
          </p:nvPicPr>
          <p:blipFill>
            <a:blip r:embed="rId3"/>
            <a:srcRect l="2908" r="16220"/>
            <a:stretch>
              <a:fillRect/>
            </a:stretch>
          </p:blipFill>
          <p:spPr bwMode="auto">
            <a:xfrm>
              <a:off x="981944" y="3432540"/>
              <a:ext cx="3416061" cy="2428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E:\Картинки 6 класс\software-architecture-ppt-templates-i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 «Личный вклад»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604" name="Группа 3"/>
          <p:cNvGrpSpPr>
            <a:grpSpLocks/>
          </p:cNvGrpSpPr>
          <p:nvPr/>
        </p:nvGrpSpPr>
        <p:grpSpPr bwMode="auto">
          <a:xfrm>
            <a:off x="323850" y="889000"/>
            <a:ext cx="4032250" cy="2333625"/>
            <a:chOff x="323528" y="889732"/>
            <a:chExt cx="4032448" cy="2333560"/>
          </a:xfrm>
        </p:grpSpPr>
        <p:sp>
          <p:nvSpPr>
            <p:cNvPr id="25614" name="Объект 2"/>
            <p:cNvSpPr txBox="1">
              <a:spLocks/>
            </p:cNvSpPr>
            <p:nvPr/>
          </p:nvSpPr>
          <p:spPr bwMode="auto">
            <a:xfrm>
              <a:off x="323528" y="889732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А)</a:t>
              </a:r>
            </a:p>
          </p:txBody>
        </p:sp>
        <p:pic>
          <p:nvPicPr>
            <p:cNvPr id="25615" name="Picture 2" descr="E:\sofiysobor.jpg"/>
            <p:cNvPicPr>
              <a:picLocks noChangeAspect="1" noChangeArrowheads="1"/>
            </p:cNvPicPr>
            <p:nvPr/>
          </p:nvPicPr>
          <p:blipFill>
            <a:blip r:embed="rId3"/>
            <a:srcRect l="1987" r="2225"/>
            <a:stretch>
              <a:fillRect/>
            </a:stretch>
          </p:blipFill>
          <p:spPr bwMode="auto">
            <a:xfrm>
              <a:off x="981944" y="889732"/>
              <a:ext cx="3374032" cy="2333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5" name="Группа 6"/>
          <p:cNvGrpSpPr>
            <a:grpSpLocks/>
          </p:cNvGrpSpPr>
          <p:nvPr/>
        </p:nvGrpSpPr>
        <p:grpSpPr bwMode="auto">
          <a:xfrm>
            <a:off x="323850" y="3432175"/>
            <a:ext cx="4032250" cy="2373313"/>
            <a:chOff x="323528" y="3432540"/>
            <a:chExt cx="4032448" cy="2372724"/>
          </a:xfrm>
        </p:grpSpPr>
        <p:sp>
          <p:nvSpPr>
            <p:cNvPr id="25612" name="Объект 2"/>
            <p:cNvSpPr txBox="1">
              <a:spLocks/>
            </p:cNvSpPr>
            <p:nvPr/>
          </p:nvSpPr>
          <p:spPr bwMode="auto">
            <a:xfrm>
              <a:off x="323528" y="3432540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В)</a:t>
              </a:r>
            </a:p>
          </p:txBody>
        </p:sp>
        <p:pic>
          <p:nvPicPr>
            <p:cNvPr id="25613" name="Picture 3" descr="E:\foto7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81944" y="3441303"/>
              <a:ext cx="3374032" cy="2363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6" name="Группа 7"/>
          <p:cNvGrpSpPr>
            <a:grpSpLocks/>
          </p:cNvGrpSpPr>
          <p:nvPr/>
        </p:nvGrpSpPr>
        <p:grpSpPr bwMode="auto">
          <a:xfrm>
            <a:off x="4702175" y="858838"/>
            <a:ext cx="3902075" cy="2395537"/>
            <a:chOff x="4702795" y="859318"/>
            <a:chExt cx="3901653" cy="2394387"/>
          </a:xfrm>
        </p:grpSpPr>
        <p:sp>
          <p:nvSpPr>
            <p:cNvPr id="25610" name="Объект 2"/>
            <p:cNvSpPr txBox="1">
              <a:spLocks/>
            </p:cNvSpPr>
            <p:nvPr/>
          </p:nvSpPr>
          <p:spPr bwMode="auto">
            <a:xfrm>
              <a:off x="4702795" y="889732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Б)</a:t>
              </a:r>
            </a:p>
          </p:txBody>
        </p:sp>
        <p:pic>
          <p:nvPicPr>
            <p:cNvPr id="25611" name="Picture 4" descr="E:\image526.jpg"/>
            <p:cNvPicPr>
              <a:picLocks noChangeAspect="1" noChangeArrowheads="1"/>
            </p:cNvPicPr>
            <p:nvPr/>
          </p:nvPicPr>
          <p:blipFill>
            <a:blip r:embed="rId5"/>
            <a:srcRect t="8437" b="3255"/>
            <a:stretch>
              <a:fillRect/>
            </a:stretch>
          </p:blipFill>
          <p:spPr bwMode="auto">
            <a:xfrm>
              <a:off x="5278318" y="859318"/>
              <a:ext cx="3326130" cy="2394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7" name="Группа 8"/>
          <p:cNvGrpSpPr>
            <a:grpSpLocks/>
          </p:cNvGrpSpPr>
          <p:nvPr/>
        </p:nvGrpSpPr>
        <p:grpSpPr bwMode="auto">
          <a:xfrm>
            <a:off x="4702175" y="3432175"/>
            <a:ext cx="3902075" cy="2390775"/>
            <a:chOff x="4702795" y="3432539"/>
            <a:chExt cx="3901653" cy="2390125"/>
          </a:xfrm>
        </p:grpSpPr>
        <p:sp>
          <p:nvSpPr>
            <p:cNvPr id="25608" name="Объект 2"/>
            <p:cNvSpPr txBox="1">
              <a:spLocks/>
            </p:cNvSpPr>
            <p:nvPr/>
          </p:nvSpPr>
          <p:spPr bwMode="auto">
            <a:xfrm>
              <a:off x="4702795" y="3432540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Г)</a:t>
              </a:r>
            </a:p>
          </p:txBody>
        </p:sp>
        <p:pic>
          <p:nvPicPr>
            <p:cNvPr id="25609" name="Picture 6" descr="E:\svyato_uspesnkaya-kievo_pecherskaya-lavra.jpg"/>
            <p:cNvPicPr>
              <a:picLocks noChangeAspect="1" noChangeArrowheads="1"/>
            </p:cNvPicPr>
            <p:nvPr/>
          </p:nvPicPr>
          <p:blipFill>
            <a:blip r:embed="rId6"/>
            <a:srcRect l="2773" t="5659" r="4742"/>
            <a:stretch>
              <a:fillRect/>
            </a:stretch>
          </p:blipFill>
          <p:spPr bwMode="auto">
            <a:xfrm>
              <a:off x="5278318" y="3432539"/>
              <a:ext cx="3326130" cy="239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Картинки 6 класс\software-architecture-ppt-templates-i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779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 «Личный вклад»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871" name="Группа 6"/>
          <p:cNvGrpSpPr>
            <a:grpSpLocks/>
          </p:cNvGrpSpPr>
          <p:nvPr/>
        </p:nvGrpSpPr>
        <p:grpSpPr bwMode="auto">
          <a:xfrm>
            <a:off x="1258888" y="1484313"/>
            <a:ext cx="5761037" cy="3384550"/>
            <a:chOff x="323528" y="3432540"/>
            <a:chExt cx="4032448" cy="2372724"/>
          </a:xfrm>
        </p:grpSpPr>
        <p:sp>
          <p:nvSpPr>
            <p:cNvPr id="36872" name="Объект 2"/>
            <p:cNvSpPr txBox="1">
              <a:spLocks/>
            </p:cNvSpPr>
            <p:nvPr/>
          </p:nvSpPr>
          <p:spPr bwMode="auto">
            <a:xfrm>
              <a:off x="323528" y="3432540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В)</a:t>
              </a:r>
            </a:p>
          </p:txBody>
        </p:sp>
        <p:pic>
          <p:nvPicPr>
            <p:cNvPr id="36873" name="Picture 3" descr="E:\foto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81944" y="3441303"/>
              <a:ext cx="3374032" cy="2363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E:\Картинки 6 класс\software-architecture-ppt-templates-i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79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 «Личный вклад»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628" name="Группа 5"/>
          <p:cNvGrpSpPr>
            <a:grpSpLocks/>
          </p:cNvGrpSpPr>
          <p:nvPr/>
        </p:nvGrpSpPr>
        <p:grpSpPr bwMode="auto">
          <a:xfrm>
            <a:off x="4702175" y="889000"/>
            <a:ext cx="4017963" cy="2365375"/>
            <a:chOff x="4702795" y="889732"/>
            <a:chExt cx="4017483" cy="2363972"/>
          </a:xfrm>
        </p:grpSpPr>
        <p:sp>
          <p:nvSpPr>
            <p:cNvPr id="26638" name="Объект 2"/>
            <p:cNvSpPr txBox="1">
              <a:spLocks/>
            </p:cNvSpPr>
            <p:nvPr/>
          </p:nvSpPr>
          <p:spPr bwMode="auto">
            <a:xfrm>
              <a:off x="4702795" y="889732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Б)</a:t>
              </a:r>
            </a:p>
          </p:txBody>
        </p:sp>
        <p:pic>
          <p:nvPicPr>
            <p:cNvPr id="26639" name="Picture 4" descr="E:\Сергей\Для викторины\286497_original.jpg"/>
            <p:cNvPicPr>
              <a:picLocks noChangeAspect="1" noChangeArrowheads="1"/>
            </p:cNvPicPr>
            <p:nvPr/>
          </p:nvPicPr>
          <p:blipFill>
            <a:blip r:embed="rId3"/>
            <a:srcRect l="4173" r="5128"/>
            <a:stretch>
              <a:fillRect/>
            </a:stretch>
          </p:blipFill>
          <p:spPr bwMode="auto">
            <a:xfrm>
              <a:off x="5278318" y="889732"/>
              <a:ext cx="3441960" cy="2363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9" name="Группа 6"/>
          <p:cNvGrpSpPr>
            <a:grpSpLocks/>
          </p:cNvGrpSpPr>
          <p:nvPr/>
        </p:nvGrpSpPr>
        <p:grpSpPr bwMode="auto">
          <a:xfrm>
            <a:off x="323850" y="3432175"/>
            <a:ext cx="4043363" cy="2462213"/>
            <a:chOff x="323528" y="3432540"/>
            <a:chExt cx="4044161" cy="2462535"/>
          </a:xfrm>
        </p:grpSpPr>
        <p:sp>
          <p:nvSpPr>
            <p:cNvPr id="26636" name="Объект 2"/>
            <p:cNvSpPr txBox="1">
              <a:spLocks/>
            </p:cNvSpPr>
            <p:nvPr/>
          </p:nvSpPr>
          <p:spPr bwMode="auto">
            <a:xfrm>
              <a:off x="323528" y="3432540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В)</a:t>
              </a:r>
            </a:p>
          </p:txBody>
        </p:sp>
        <p:pic>
          <p:nvPicPr>
            <p:cNvPr id="26637" name="Picture 5" descr="E:\hello_html_m651cf57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53708" y="3448389"/>
              <a:ext cx="3413981" cy="2446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30" name="Группа 7"/>
          <p:cNvGrpSpPr>
            <a:grpSpLocks/>
          </p:cNvGrpSpPr>
          <p:nvPr/>
        </p:nvGrpSpPr>
        <p:grpSpPr bwMode="auto">
          <a:xfrm>
            <a:off x="4702175" y="3432175"/>
            <a:ext cx="3978275" cy="2462213"/>
            <a:chOff x="4702795" y="3432540"/>
            <a:chExt cx="3978075" cy="2462535"/>
          </a:xfrm>
        </p:grpSpPr>
        <p:sp>
          <p:nvSpPr>
            <p:cNvPr id="26634" name="Объект 2"/>
            <p:cNvSpPr txBox="1">
              <a:spLocks/>
            </p:cNvSpPr>
            <p:nvPr/>
          </p:nvSpPr>
          <p:spPr bwMode="auto">
            <a:xfrm>
              <a:off x="4702795" y="3432540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Г)</a:t>
              </a:r>
            </a:p>
          </p:txBody>
        </p:sp>
        <p:pic>
          <p:nvPicPr>
            <p:cNvPr id="26635" name="Picture 6" descr="E:\Сергей\Для викторины\Voin-2.jpg"/>
            <p:cNvPicPr>
              <a:picLocks noChangeAspect="1" noChangeArrowheads="1"/>
            </p:cNvPicPr>
            <p:nvPr/>
          </p:nvPicPr>
          <p:blipFill>
            <a:blip r:embed="rId5"/>
            <a:srcRect r="1711"/>
            <a:stretch>
              <a:fillRect/>
            </a:stretch>
          </p:blipFill>
          <p:spPr bwMode="auto">
            <a:xfrm>
              <a:off x="5278318" y="3448389"/>
              <a:ext cx="3402552" cy="2446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31" name="Группа 4"/>
          <p:cNvGrpSpPr>
            <a:grpSpLocks/>
          </p:cNvGrpSpPr>
          <p:nvPr/>
        </p:nvGrpSpPr>
        <p:grpSpPr bwMode="auto">
          <a:xfrm>
            <a:off x="323850" y="889000"/>
            <a:ext cx="4043363" cy="2365375"/>
            <a:chOff x="323528" y="889732"/>
            <a:chExt cx="4044161" cy="2363973"/>
          </a:xfrm>
        </p:grpSpPr>
        <p:sp>
          <p:nvSpPr>
            <p:cNvPr id="26632" name="Объект 2"/>
            <p:cNvSpPr txBox="1">
              <a:spLocks/>
            </p:cNvSpPr>
            <p:nvPr/>
          </p:nvSpPr>
          <p:spPr bwMode="auto">
            <a:xfrm>
              <a:off x="323528" y="889732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А)</a:t>
              </a:r>
            </a:p>
          </p:txBody>
        </p:sp>
        <p:pic>
          <p:nvPicPr>
            <p:cNvPr id="26633" name="Picture 7" descr="E:\Сергей\Для викторины\644.jpg"/>
            <p:cNvPicPr>
              <a:picLocks noChangeAspect="1" noChangeArrowheads="1"/>
            </p:cNvPicPr>
            <p:nvPr/>
          </p:nvPicPr>
          <p:blipFill>
            <a:blip r:embed="rId6"/>
            <a:srcRect r="8884" b="5518"/>
            <a:stretch>
              <a:fillRect/>
            </a:stretch>
          </p:blipFill>
          <p:spPr bwMode="auto">
            <a:xfrm>
              <a:off x="983486" y="889733"/>
              <a:ext cx="3384203" cy="2363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Картинки 6 класс\software-architecture-ppt-templates-i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7794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 «Личный вклад»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895" name="Группа 6"/>
          <p:cNvGrpSpPr>
            <a:grpSpLocks/>
          </p:cNvGrpSpPr>
          <p:nvPr/>
        </p:nvGrpSpPr>
        <p:grpSpPr bwMode="auto">
          <a:xfrm>
            <a:off x="1116013" y="1268413"/>
            <a:ext cx="6121400" cy="3816350"/>
            <a:chOff x="323528" y="3432540"/>
            <a:chExt cx="4044161" cy="2462535"/>
          </a:xfrm>
        </p:grpSpPr>
        <p:sp>
          <p:nvSpPr>
            <p:cNvPr id="37896" name="Объект 2"/>
            <p:cNvSpPr txBox="1">
              <a:spLocks/>
            </p:cNvSpPr>
            <p:nvPr/>
          </p:nvSpPr>
          <p:spPr bwMode="auto">
            <a:xfrm>
              <a:off x="323528" y="3432540"/>
              <a:ext cx="65841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4000" b="1">
                  <a:solidFill>
                    <a:srgbClr val="663300"/>
                  </a:solidFill>
                  <a:latin typeface="Calibri" pitchFamily="34" charset="0"/>
                </a:rPr>
                <a:t>В)</a:t>
              </a:r>
            </a:p>
          </p:txBody>
        </p:sp>
        <p:pic>
          <p:nvPicPr>
            <p:cNvPr id="37897" name="Picture 5" descr="E:\hello_html_m651cf57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3708" y="3448389"/>
              <a:ext cx="3413981" cy="2446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E:\Картинки 6 класс\0001-001-Batye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  ТУРНИРА</a:t>
            </a:r>
            <a:r>
              <a:rPr lang="ru-RU" b="1" smtClean="0">
                <a:solidFill>
                  <a:srgbClr val="984807"/>
                </a:solidFill>
              </a:rPr>
              <a:t> 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582613" y="2205038"/>
            <a:ext cx="5113337" cy="32400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CC0000"/>
                </a:solidFill>
              </a:rPr>
              <a:t>1. «Разминка»;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CC0000"/>
                </a:solidFill>
              </a:rPr>
              <a:t>2. «Общее дело»;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CC0000"/>
                </a:solidFill>
              </a:rPr>
              <a:t>3. «Личный вклад»;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CC0000"/>
                </a:solidFill>
              </a:rPr>
              <a:t>4. «Числовой»;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CC0000"/>
                </a:solidFill>
              </a:rPr>
              <a:t>5. «Народная мудрость».</a:t>
            </a:r>
          </a:p>
          <a:p>
            <a:pPr marL="0" indent="0">
              <a:buFont typeface="Arial" charset="0"/>
              <a:buNone/>
            </a:pPr>
            <a:endParaRPr lang="ru-RU" smtClean="0">
              <a:solidFill>
                <a:srgbClr val="CC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1125538"/>
            <a:ext cx="24479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(конкурсы)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E:\Сергей\Аппликация для обоев\Обои (1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8"/>
            <a:ext cx="9142413" cy="68564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777875"/>
          </a:xfrm>
        </p:spPr>
        <p:txBody>
          <a:bodyPr>
            <a:normAutofit/>
          </a:bodyPr>
          <a:lstStyle/>
          <a:p>
            <a:r>
              <a:rPr lang="ru-RU" sz="4800" b="1" smtClean="0">
                <a:solidFill>
                  <a:srgbClr val="4A452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Конкурс «Числовой»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916238" y="4941888"/>
            <a:ext cx="1439862" cy="1223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33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7300" y="1735138"/>
            <a:ext cx="2030413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882</a:t>
            </a:r>
            <a:endParaRPr lang="ru-RU" sz="72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325" y="4629150"/>
            <a:ext cx="22320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945</a:t>
            </a:r>
            <a:endParaRPr lang="ru-RU" sz="7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125" y="2708275"/>
            <a:ext cx="2032000" cy="1201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988</a:t>
            </a:r>
            <a:endParaRPr lang="ru-RU" sz="7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1500" y="1123950"/>
            <a:ext cx="2647950" cy="1201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1016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5950" y="3308350"/>
            <a:ext cx="2805113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1051</a:t>
            </a:r>
            <a:endParaRPr lang="ru-RU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Сергей\Аппликация для обоев\Обои (1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8"/>
            <a:ext cx="9142413" cy="6856412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51050" y="188913"/>
            <a:ext cx="6635750" cy="777875"/>
          </a:xfrm>
        </p:spPr>
        <p:txBody>
          <a:bodyPr>
            <a:normAutofit/>
          </a:bodyPr>
          <a:lstStyle/>
          <a:p>
            <a:r>
              <a:rPr lang="ru-RU" sz="4800" b="1" smtClean="0">
                <a:solidFill>
                  <a:srgbClr val="4A452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Конкурс «Числовой»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27313" y="981075"/>
            <a:ext cx="630078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33 года</a:t>
            </a: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правил князь Олег</a:t>
            </a:r>
          </a:p>
          <a:p>
            <a:r>
              <a:rPr lang="ru-RU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882 год</a:t>
            </a: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условная дата образования Древнерусского государства</a:t>
            </a:r>
          </a:p>
          <a:p>
            <a:r>
              <a:rPr lang="ru-RU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945 год</a:t>
            </a: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год смерти князя Игоря</a:t>
            </a:r>
          </a:p>
          <a:p>
            <a:r>
              <a:rPr lang="ru-RU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988 год</a:t>
            </a: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Крещение Руси</a:t>
            </a:r>
          </a:p>
          <a:p>
            <a:r>
              <a:rPr lang="ru-RU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1016 год</a:t>
            </a: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издание сборника «Русская правда»</a:t>
            </a:r>
          </a:p>
          <a:p>
            <a:r>
              <a:rPr lang="ru-RU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1051 год</a:t>
            </a:r>
            <a:r>
              <a:rPr lang="ru-RU" sz="3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возведение Киево-Печерской Лавры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E:\Сергей\Аппликация для обоев\Обои (58).jpg"/>
          <p:cNvPicPr>
            <a:picLocks noChangeAspect="1" noChangeArrowheads="1"/>
          </p:cNvPicPr>
          <p:nvPr/>
        </p:nvPicPr>
        <p:blipFill>
          <a:blip r:embed="rId2"/>
          <a:srcRect l="1038" t="2516" r="1888" b="23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115888"/>
            <a:ext cx="8362950" cy="865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«Народная мудрость»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750" y="1196975"/>
            <a:ext cx="3960813" cy="514508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b="1" dirty="0">
                <a:solidFill>
                  <a:srgbClr val="333300"/>
                </a:solidFill>
              </a:rPr>
              <a:t>Плох тот народ, </a:t>
            </a:r>
            <a:r>
              <a:rPr lang="ru-RU" sz="3100" b="1" dirty="0" smtClean="0">
                <a:solidFill>
                  <a:srgbClr val="333300"/>
                </a:solidFill>
              </a:rPr>
              <a:t>который…</a:t>
            </a:r>
            <a:endParaRPr lang="ru-RU" sz="3100" b="1" dirty="0">
              <a:solidFill>
                <a:srgbClr val="3333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b="1" dirty="0" smtClean="0">
                <a:solidFill>
                  <a:srgbClr val="333300"/>
                </a:solidFill>
              </a:rPr>
              <a:t>История </a:t>
            </a:r>
            <a:r>
              <a:rPr lang="ru-RU" sz="3100" b="1" dirty="0">
                <a:solidFill>
                  <a:srgbClr val="333300"/>
                </a:solidFill>
              </a:rPr>
              <a:t>– это фонарь в будущее, </a:t>
            </a:r>
            <a:r>
              <a:rPr lang="ru-RU" sz="3100" b="1" dirty="0" smtClean="0">
                <a:solidFill>
                  <a:srgbClr val="333300"/>
                </a:solidFill>
              </a:rPr>
              <a:t>который…</a:t>
            </a:r>
            <a:endParaRPr lang="ru-RU" sz="3100" b="1" dirty="0">
              <a:solidFill>
                <a:srgbClr val="3333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b="1" dirty="0" smtClean="0">
                <a:solidFill>
                  <a:srgbClr val="333300"/>
                </a:solidFill>
              </a:rPr>
              <a:t>История </a:t>
            </a:r>
            <a:r>
              <a:rPr lang="ru-RU" sz="3100" b="1" dirty="0">
                <a:solidFill>
                  <a:srgbClr val="333300"/>
                </a:solidFill>
              </a:rPr>
              <a:t>– самый лучший учитель, у </a:t>
            </a:r>
            <a:r>
              <a:rPr lang="ru-RU" sz="3100" b="1" dirty="0" smtClean="0">
                <a:solidFill>
                  <a:srgbClr val="333300"/>
                </a:solidFill>
              </a:rPr>
              <a:t>которого…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100" b="1" dirty="0">
                <a:solidFill>
                  <a:srgbClr val="333300"/>
                </a:solidFill>
              </a:rPr>
              <a:t>История – не учительница, она надзирательница, она никогда ничему не учит, но всегда наказывает за…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100" b="1" dirty="0">
              <a:solidFill>
                <a:srgbClr val="3333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4760913" y="1125538"/>
            <a:ext cx="38163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rgbClr val="CC0000"/>
                </a:solidFill>
                <a:latin typeface="Calibri" pitchFamily="34" charset="0"/>
              </a:rPr>
              <a:t>не помнит, не ценит и не любит своей истории.</a:t>
            </a:r>
          </a:p>
          <a:p>
            <a:endParaRPr lang="ru-RU" sz="2800" b="1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ru-RU" sz="2600" b="1">
                <a:solidFill>
                  <a:srgbClr val="CC0000"/>
                </a:solidFill>
                <a:latin typeface="Calibri" pitchFamily="34" charset="0"/>
              </a:rPr>
              <a:t>светит нам из прошлого.</a:t>
            </a:r>
          </a:p>
          <a:p>
            <a:endParaRPr lang="ru-RU" sz="2600" b="1">
              <a:solidFill>
                <a:srgbClr val="CC0000"/>
              </a:solidFill>
              <a:latin typeface="Calibri" pitchFamily="34" charset="0"/>
            </a:endParaRPr>
          </a:p>
          <a:p>
            <a:endParaRPr lang="ru-RU" sz="2400" b="1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ru-RU" sz="2600" b="1">
                <a:solidFill>
                  <a:srgbClr val="CC0000"/>
                </a:solidFill>
                <a:latin typeface="Calibri" pitchFamily="34" charset="0"/>
              </a:rPr>
              <a:t>самые плохие ученики.</a:t>
            </a:r>
          </a:p>
          <a:p>
            <a:endParaRPr lang="ru-RU" sz="2600" b="1">
              <a:solidFill>
                <a:srgbClr val="CC0000"/>
              </a:solidFill>
              <a:latin typeface="Calibri" pitchFamily="34" charset="0"/>
            </a:endParaRPr>
          </a:p>
          <a:p>
            <a:endParaRPr lang="ru-RU" sz="2600" b="1">
              <a:solidFill>
                <a:srgbClr val="CC0000"/>
              </a:solidFill>
              <a:latin typeface="Calibri" pitchFamily="34" charset="0"/>
            </a:endParaRPr>
          </a:p>
          <a:p>
            <a:endParaRPr lang="ru-RU" sz="2600" b="1">
              <a:solidFill>
                <a:srgbClr val="CC0000"/>
              </a:solidFill>
              <a:latin typeface="Calibri" pitchFamily="34" charset="0"/>
            </a:endParaRPr>
          </a:p>
          <a:p>
            <a:endParaRPr lang="ru-RU" sz="1600" b="1">
              <a:solidFill>
                <a:srgbClr val="CC0000"/>
              </a:solidFill>
              <a:latin typeface="Calibri" pitchFamily="34" charset="0"/>
            </a:endParaRPr>
          </a:p>
          <a:p>
            <a:endParaRPr lang="ru-RU" sz="1900" b="1">
              <a:solidFill>
                <a:srgbClr val="CC0000"/>
              </a:solidFill>
              <a:latin typeface="Calibri" pitchFamily="34" charset="0"/>
            </a:endParaRPr>
          </a:p>
          <a:p>
            <a:r>
              <a:rPr lang="ru-RU" sz="2600" b="1">
                <a:solidFill>
                  <a:srgbClr val="CC0000"/>
                </a:solidFill>
                <a:latin typeface="Calibri" pitchFamily="34" charset="0"/>
              </a:rPr>
              <a:t>незнание уроков.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E:\Картинки 6 класс\0001-001-Batye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765175"/>
            <a:ext cx="5688012" cy="5040313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Историю следует помнить не потому, что она ушла, а потому, что, уходя, она не смогла избавить нас от последствий.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E:\Сергей\Аппликация для обоев\Обои (4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8400" y="549275"/>
            <a:ext cx="5265738" cy="45259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участие!</a:t>
            </a:r>
            <a:endParaRPr lang="ru-RU" sz="8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E:\pergamin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1963" y="476250"/>
            <a:ext cx="8229600" cy="1008063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Конкурс «Разминка»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557338"/>
            <a:ext cx="7848600" cy="4525962"/>
          </a:xfrm>
        </p:spPr>
        <p:txBody>
          <a:bodyPr rtlCol="0">
            <a:normAutofit fontScale="850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663300"/>
                </a:solidFill>
              </a:rPr>
              <a:t>1. Назовите третий (последний) период каменного века.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b="1" dirty="0" smtClean="0">
              <a:solidFill>
                <a:srgbClr val="66330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663300"/>
                </a:solidFill>
              </a:rPr>
              <a:t>2. В каком городе призванный славянами Рюрик начал своё княжение?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300" b="1" dirty="0" smtClean="0">
              <a:solidFill>
                <a:srgbClr val="66330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663300"/>
                </a:solidFill>
              </a:rPr>
              <a:t>3. Как называют народное собрание у славян, решавшее важнейшие вопросы?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300" b="1" dirty="0" smtClean="0">
              <a:solidFill>
                <a:srgbClr val="66330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663300"/>
                </a:solidFill>
              </a:rPr>
              <a:t>4. Как называется форма правления, при которой власть передаётся по наследству?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1" dirty="0" smtClean="0">
              <a:solidFill>
                <a:srgbClr val="66330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663300"/>
                </a:solidFill>
              </a:rPr>
              <a:t>5. Какое название столица Византии – Константинополь – имел у восточных славян?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E:\pergamin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1963" y="476250"/>
            <a:ext cx="8229600" cy="1008063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Конкурс «Разминка»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484313"/>
            <a:ext cx="7848600" cy="4525962"/>
          </a:xfrm>
        </p:spPr>
        <p:txBody>
          <a:bodyPr rtlCol="0">
            <a:normAutofit fontScale="850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663300"/>
                </a:solidFill>
              </a:rPr>
              <a:t>6. Сколько лет по подсчётам летописца правил на Руси князь Олег?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300" b="1" dirty="0" smtClean="0">
              <a:solidFill>
                <a:srgbClr val="66330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663300"/>
                </a:solidFill>
              </a:rPr>
              <a:t>7. Как называется лодка с парусами в Древней Руси?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300" b="1" dirty="0" smtClean="0">
              <a:solidFill>
                <a:srgbClr val="66330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663300"/>
                </a:solidFill>
              </a:rPr>
              <a:t>8. Назовите имя князя – Крестителя Руси.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300" b="1" dirty="0" smtClean="0">
              <a:solidFill>
                <a:srgbClr val="66330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663300"/>
                </a:solidFill>
              </a:rPr>
              <a:t>9. Какой город называют «матерью городов русских»?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300" b="1" dirty="0" smtClean="0">
              <a:solidFill>
                <a:srgbClr val="663300"/>
              </a:solidFill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663300"/>
                </a:solidFill>
              </a:rPr>
              <a:t>10. Назовите родовой знак династии Рюриковичей, который изображали на монетах.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E:\Сергей\Аппликация для обоев\classic-metal-pattern-ppt-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«Общее дело»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1. Укажите имя летописца, автора «Повести временных лет»:</a:t>
            </a:r>
          </a:p>
          <a:p>
            <a:pPr marL="0" indent="0">
              <a:buFont typeface="Arial" charset="0"/>
              <a:buNone/>
            </a:pPr>
            <a:endParaRPr lang="ru-RU" sz="1100" b="1" smtClean="0">
              <a:solidFill>
                <a:srgbClr val="33330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А) Прокопий;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Б) Нестор;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В) Юстиниан;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Г) Трувор.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E:\Сергей\Аппликация для обоев\classic-metal-pattern-ppt-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«Общее дело»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2. Укажите имя бога грома и молнии у восточных славян:</a:t>
            </a:r>
          </a:p>
          <a:p>
            <a:pPr marL="0" indent="0">
              <a:buFont typeface="Arial" charset="0"/>
              <a:buNone/>
            </a:pPr>
            <a:endParaRPr lang="ru-RU" sz="1100" b="1" smtClean="0">
              <a:solidFill>
                <a:srgbClr val="33330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А) Стрибог;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Б) Ярило;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В) Велес;</a:t>
            </a:r>
          </a:p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Г) Перун.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E:\Сергей\Аппликация для обоев\classic-metal-pattern-ppt-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«Общее дело»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3. Натуральный или денежный побор с покорённых племён и народов называется: </a:t>
            </a:r>
          </a:p>
          <a:p>
            <a:pPr marL="0" indent="0" algn="just">
              <a:buFont typeface="Arial" charset="0"/>
              <a:buNone/>
            </a:pPr>
            <a:endParaRPr lang="ru-RU" sz="1100" b="1" smtClean="0">
              <a:solidFill>
                <a:srgbClr val="333300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А) дань;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Б) взятка;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В) подать;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Г) налог.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E:\Сергей\Аппликация для обоев\classic-metal-pattern-ppt-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«Общее дело»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4. Кто из Киевских князей первым принял христианство?</a:t>
            </a:r>
          </a:p>
          <a:p>
            <a:pPr marL="0" indent="0" algn="just">
              <a:buFont typeface="Arial" charset="0"/>
              <a:buNone/>
            </a:pPr>
            <a:endParaRPr lang="ru-RU" sz="1100" b="1" smtClean="0">
              <a:solidFill>
                <a:srgbClr val="333300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А) Дир и Аскольд;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Б) Ольга;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В) Святослав;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Г) Владимир.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E:\Сергей\Аппликация для обоев\classic-metal-pattern-ppt-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«Общее дело»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5. Князь Ярослав Мудрый стал великим киевским князем:</a:t>
            </a:r>
          </a:p>
          <a:p>
            <a:pPr marL="0" indent="0" algn="just">
              <a:buFont typeface="Arial" charset="0"/>
              <a:buNone/>
            </a:pPr>
            <a:endParaRPr lang="ru-RU" sz="1100" b="1" smtClean="0">
              <a:solidFill>
                <a:srgbClr val="333300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А) в 1015 г.;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Б) в 1019 г.;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В) в 1036 г.;</a:t>
            </a:r>
          </a:p>
          <a:p>
            <a:pPr marL="0" indent="0" algn="just">
              <a:buFont typeface="Arial" charset="0"/>
              <a:buNone/>
            </a:pPr>
            <a:r>
              <a:rPr lang="ru-RU" b="1" smtClean="0">
                <a:solidFill>
                  <a:srgbClr val="333300"/>
                </a:solidFill>
              </a:rPr>
              <a:t>	Г) в 1054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398</Words>
  <Application>Microsoft Office PowerPoint</Application>
  <PresentationFormat>Экран (4:3)</PresentationFormat>
  <Paragraphs>132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Calibri</vt:lpstr>
      <vt:lpstr>Arial</vt:lpstr>
      <vt:lpstr>Arial Black</vt:lpstr>
      <vt:lpstr>Тема Office</vt:lpstr>
      <vt:lpstr>КАЛЕЙДОСКОП   ИСТОРИИ </vt:lpstr>
      <vt:lpstr>ПРОГРАММА  ТУРНИРА </vt:lpstr>
      <vt:lpstr>Конкурс «Разминка» </vt:lpstr>
      <vt:lpstr>Конкурс «Разминка» </vt:lpstr>
      <vt:lpstr>Конкурс «Общее дело»</vt:lpstr>
      <vt:lpstr>Конкурс «Общее дело»</vt:lpstr>
      <vt:lpstr>Конкурс «Общее дело»</vt:lpstr>
      <vt:lpstr>Конкурс «Общее дело»</vt:lpstr>
      <vt:lpstr>Конкурс «Общее дело»</vt:lpstr>
      <vt:lpstr>Конкурс  «Личный вклад»</vt:lpstr>
      <vt:lpstr>Конкурс  «Личный вклад»</vt:lpstr>
      <vt:lpstr>Конкурс  «Личный вклад»</vt:lpstr>
      <vt:lpstr>Конкурс  «Личный вклад»</vt:lpstr>
      <vt:lpstr>Конкурс  «Личный вклад»</vt:lpstr>
      <vt:lpstr>Конкурс  «Личный вклад»</vt:lpstr>
      <vt:lpstr>Конкурс  «Личный вклад»</vt:lpstr>
      <vt:lpstr>Конкурс  «Личный вклад»</vt:lpstr>
      <vt:lpstr>Конкурс  «Личный вклад»</vt:lpstr>
      <vt:lpstr>Конкурс  «Личный вклад»</vt:lpstr>
      <vt:lpstr>Конкурс «Числовой»</vt:lpstr>
      <vt:lpstr>Конкурс «Числовой»</vt:lpstr>
      <vt:lpstr>Конкурс «Народная мудрость»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Калейдоскоп истории</dc:title>
  <dc:creator>Сергей-ПК</dc:creator>
  <cp:lastModifiedBy>Пользователь</cp:lastModifiedBy>
  <cp:revision>22</cp:revision>
  <dcterms:created xsi:type="dcterms:W3CDTF">2016-11-16T15:43:29Z</dcterms:created>
  <dcterms:modified xsi:type="dcterms:W3CDTF">2016-12-09T09:22:48Z</dcterms:modified>
</cp:coreProperties>
</file>