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9" r:id="rId3"/>
    <p:sldId id="257" r:id="rId4"/>
    <p:sldId id="258" r:id="rId5"/>
    <p:sldId id="268" r:id="rId6"/>
    <p:sldId id="260" r:id="rId7"/>
    <p:sldId id="269" r:id="rId8"/>
    <p:sldId id="270" r:id="rId9"/>
    <p:sldId id="261" r:id="rId10"/>
    <p:sldId id="262" r:id="rId11"/>
    <p:sldId id="271" r:id="rId12"/>
    <p:sldId id="272" r:id="rId13"/>
    <p:sldId id="264" r:id="rId14"/>
    <p:sldId id="27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4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07.10.2018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07.10.2018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07.10.2018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07.10.2018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10" Type="http://schemas.openxmlformats.org/officeDocument/2006/relationships/image" Target="../media/image24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00043"/>
            <a:ext cx="7772400" cy="1500197"/>
          </a:xfrm>
        </p:spPr>
        <p:txBody>
          <a:bodyPr>
            <a:normAutofit/>
          </a:bodyPr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АВТОНОМНОЕ УЧРЕЖДЕНИЕ</a:t>
            </a:r>
            <a:b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ДОПОЛНИТЕЛЬНОГО ОБРАЗОВАНИЯ</a:t>
            </a:r>
            <a:b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«ДЕТСКАЯ ШКОЛА ИСКУССТВ ИМЕНИ П.И. ЧАЙКОВСКОГО»</a:t>
            </a:r>
            <a:b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город Ноябрьск</a:t>
            </a:r>
            <a:b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/>
              <a:t> </a:t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857364"/>
            <a:ext cx="6400800" cy="4714908"/>
          </a:xfrm>
        </p:spPr>
        <p:txBody>
          <a:bodyPr>
            <a:normAutofit fontScale="55000" lnSpcReduction="20000"/>
          </a:bodyPr>
          <a:lstStyle/>
          <a:p>
            <a:pPr algn="ctr"/>
            <a:r>
              <a:rPr lang="ru-RU" sz="2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Методическое пособие.</a:t>
            </a:r>
          </a:p>
          <a:p>
            <a:pPr algn="ctr"/>
            <a:r>
              <a:rPr lang="ru-RU" sz="2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  Ритм в станковой композиции. Сельский пейзаж со стаффажем.  «Лето», «Лето в деревне». </a:t>
            </a:r>
          </a:p>
          <a:p>
            <a:pPr algn="ctr"/>
            <a:r>
              <a:rPr lang="ru-RU" sz="2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ru-RU" sz="2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(5 –летней программе) и 6(8-летней  программе) классов.</a:t>
            </a:r>
          </a:p>
          <a:p>
            <a:pPr algn="ctr"/>
            <a:r>
              <a:rPr lang="ru-RU" sz="2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учебному предмету ПО.01. УП 03 Композиция станковая</a:t>
            </a:r>
          </a:p>
          <a:p>
            <a:pPr algn="ctr"/>
            <a:r>
              <a:rPr lang="ru-RU" sz="2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 дополнительной предпрофессиональной общеобразовательной программе в области изобразительного искусства «Живопись»</a:t>
            </a:r>
          </a:p>
          <a:p>
            <a:pPr algn="ctr"/>
            <a:r>
              <a:rPr lang="ru-RU" sz="2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МАУ ДО ДШИ им. П.И. Чайковского </a:t>
            </a:r>
          </a:p>
          <a:p>
            <a:pPr algn="ctr"/>
            <a:r>
              <a:rPr lang="ru-RU" sz="29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Ноябрьск</a:t>
            </a:r>
          </a:p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 </a:t>
            </a: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endParaRPr lang="ru-RU" dirty="0" smtClean="0">
              <a:solidFill>
                <a:schemeClr val="tx1"/>
              </a:solidFill>
            </a:endParaRPr>
          </a:p>
          <a:p>
            <a:pPr algn="l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Учебный год: 2018 – 2019 г.</a:t>
            </a:r>
          </a:p>
          <a:p>
            <a:pPr algn="l"/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Преподаватель: Круглова Светлана Александровна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500034" y="285728"/>
            <a:ext cx="8229600" cy="6143668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Тема 1</a:t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 Ритм в станковой композиции. Сельский пейзаж со стаффажем.  «Лето», «Лето в деревне». </a:t>
            </a:r>
          </a:p>
          <a:p>
            <a:pPr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Упражнение 4.</a:t>
            </a:r>
          </a:p>
          <a:p>
            <a:pPr algn="ctr">
              <a:buNone/>
            </a:pP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Выполнить эскиз в цвете с использованием линейной и воздушной перспективы.</a:t>
            </a:r>
          </a:p>
          <a:p>
            <a:pPr algn="ctr">
              <a:buNone/>
            </a:pPr>
            <a:endParaRPr lang="ru-RU" sz="16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700" b="1" u="sng" dirty="0" smtClean="0">
                <a:latin typeface="Times New Roman" pitchFamily="18" charset="0"/>
                <a:cs typeface="Times New Roman" pitchFamily="18" charset="0"/>
              </a:rPr>
              <a:t>Первый закон перспективы</a:t>
            </a: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 говорит о том, что чем дальше от нас находится предмет, тем он нам кажется меньше. Значит, таким его и надо изображать под небольшим углом друг к другу. Кроме того, нужно учитывать, что цвет предмета меняется в зависимости от расстояния: отдаленные предметы кажутся нам слегка голубоватыми и не такими яркими. Дело в том, что воздух смягчает цвета. Это правило было впервые подмечено и применено Леонардо да Винчи. Называется этот эффект приемом </a:t>
            </a: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воздушной перспективы. </a:t>
            </a:r>
          </a:p>
          <a:p>
            <a:pPr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Воздушная среда, особенно если воздух наполнен дымкой или туманом, помогает в рисунке передать пространство, подчеркивает плановость в композиции. В творческой работе необходимо учитывать перспективные изменения воздушной среды, благодаря которым дальние планы кажутся светлее, теряют четкость. Особенно это заметно в горах или на равнине, проросшей лесом. Это явление носит название «воздушной перспективы».</a:t>
            </a:r>
          </a:p>
          <a:p>
            <a:pPr>
              <a:buNone/>
            </a:pPr>
            <a:r>
              <a:rPr lang="ru-RU" sz="1700" b="1" u="sng" dirty="0" smtClean="0">
                <a:latin typeface="Times New Roman" pitchFamily="18" charset="0"/>
                <a:cs typeface="Times New Roman" pitchFamily="18" charset="0"/>
              </a:rPr>
              <a:t>Основные закономерности линейной перспективы</a:t>
            </a:r>
            <a:endParaRPr lang="ru-RU" sz="17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Предметы равные по величине, по мере удаления, кажутся всё меньше и меньше, и на линии горизонта сходятся в одной точке (т.с.).</a:t>
            </a:r>
          </a:p>
          <a:p>
            <a:pPr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>Удаляющиеся в глубину параллельные линии (рельсы) зрительно воспринимаются сближающимися.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400" dirty="0" smtClean="0">
                <a:effectLst/>
                <a:latin typeface="Times New Roman" pitchFamily="18" charset="0"/>
                <a:cs typeface="Times New Roman" pitchFamily="18" charset="0"/>
              </a:rPr>
              <a:t>Тема 1</a:t>
            </a:r>
            <a:br>
              <a:rPr lang="ru-RU" sz="14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400" u="sng" dirty="0" smtClean="0">
                <a:effectLst/>
                <a:latin typeface="Times New Roman" pitchFamily="18" charset="0"/>
                <a:cs typeface="Times New Roman" pitchFamily="18" charset="0"/>
              </a:rPr>
              <a:t> Ритм в станковой композиции. Сельский пейзаж со стаффажем.  «Лето», «Лето в деревне». </a:t>
            </a:r>
            <a:br>
              <a:rPr lang="ru-RU" sz="1400" u="sng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effectLst/>
                <a:latin typeface="Times New Roman" pitchFamily="18" charset="0"/>
                <a:cs typeface="Times New Roman" pitchFamily="18" charset="0"/>
              </a:rPr>
              <a:t>1 этап. Перенос на формат.</a:t>
            </a:r>
            <a:r>
              <a:rPr lang="ru-RU" sz="14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400" u="sng" dirty="0" smtClean="0">
                <a:effectLst/>
                <a:latin typeface="Times New Roman" pitchFamily="18" charset="0"/>
                <a:cs typeface="Times New Roman" pitchFamily="18" charset="0"/>
              </a:rPr>
              <a:t>Выполнить </a:t>
            </a:r>
            <a:r>
              <a:rPr lang="ru-RU" sz="1400" u="sng" dirty="0" smtClean="0">
                <a:effectLst/>
                <a:latin typeface="Times New Roman" pitchFamily="18" charset="0"/>
                <a:cs typeface="Times New Roman" pitchFamily="18" charset="0"/>
              </a:rPr>
              <a:t>перенос рисунка и выполнить заливки  </a:t>
            </a:r>
            <a:r>
              <a:rPr lang="ru-RU" sz="1400" u="sng" dirty="0" smtClean="0">
                <a:effectLst/>
                <a:latin typeface="Times New Roman" pitchFamily="18" charset="0"/>
                <a:cs typeface="Times New Roman" pitchFamily="18" charset="0"/>
              </a:rPr>
              <a:t>в цвете с использованием линейной и воздушной перспективы.</a:t>
            </a:r>
            <a:br>
              <a:rPr lang="ru-RU" sz="1400" u="sng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effectLst/>
            </a:endParaRPr>
          </a:p>
        </p:txBody>
      </p:sp>
      <p:pic>
        <p:nvPicPr>
          <p:cNvPr id="7170" name="Picture 2" descr="C:\Users\sk201\Desktop\IMG_20181001_1217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3973172"/>
            <a:ext cx="3750957" cy="2668478"/>
          </a:xfrm>
          <a:prstGeom prst="rect">
            <a:avLst/>
          </a:prstGeom>
          <a:noFill/>
        </p:spPr>
      </p:pic>
      <p:pic>
        <p:nvPicPr>
          <p:cNvPr id="7171" name="Picture 3" descr="C:\Users\sk201\Desktop\IMG_20181001_122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428736"/>
            <a:ext cx="3448503" cy="2286016"/>
          </a:xfrm>
          <a:prstGeom prst="rect">
            <a:avLst/>
          </a:prstGeom>
          <a:noFill/>
        </p:spPr>
      </p:pic>
      <p:pic>
        <p:nvPicPr>
          <p:cNvPr id="7172" name="Picture 4" descr="C:\Users\sk201\Desktop\IMG_20181001_1218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1428736"/>
            <a:ext cx="3071834" cy="2221416"/>
          </a:xfrm>
          <a:prstGeom prst="rect">
            <a:avLst/>
          </a:prstGeom>
          <a:noFill/>
        </p:spPr>
      </p:pic>
      <p:pic>
        <p:nvPicPr>
          <p:cNvPr id="7173" name="Picture 5" descr="C:\Users\sk201\Desktop\IMG_20181001_12194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3975695"/>
            <a:ext cx="4110592" cy="26680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1400" dirty="0" smtClean="0">
                <a:effectLst/>
                <a:latin typeface="Times New Roman" pitchFamily="18" charset="0"/>
                <a:cs typeface="Times New Roman" pitchFamily="18" charset="0"/>
              </a:rPr>
              <a:t>Тема 1</a:t>
            </a:r>
            <a:br>
              <a:rPr lang="ru-RU" sz="14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400" u="sng" dirty="0" smtClean="0">
                <a:effectLst/>
                <a:latin typeface="Times New Roman" pitchFamily="18" charset="0"/>
                <a:cs typeface="Times New Roman" pitchFamily="18" charset="0"/>
              </a:rPr>
              <a:t> Ритм в станковой композиции. Сельский пейзаж со стаффажем.  «Лето», «Лето в деревне». </a:t>
            </a:r>
            <a:br>
              <a:rPr lang="ru-RU" sz="1400" u="sng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effectLst/>
                <a:latin typeface="Times New Roman" pitchFamily="18" charset="0"/>
                <a:cs typeface="Times New Roman" pitchFamily="18" charset="0"/>
              </a:rPr>
              <a:t>2 этап. Ведение работы в технике лессировке.</a:t>
            </a:r>
            <a:r>
              <a:rPr lang="ru-RU" sz="14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400" u="sng" dirty="0" smtClean="0">
                <a:effectLst/>
                <a:latin typeface="Times New Roman" pitchFamily="18" charset="0"/>
                <a:cs typeface="Times New Roman" pitchFamily="18" charset="0"/>
              </a:rPr>
              <a:t>Выполнить несколько слоев  заливки  </a:t>
            </a:r>
            <a:r>
              <a:rPr lang="ru-RU" sz="1400" u="sng" dirty="0" smtClean="0">
                <a:effectLst/>
                <a:latin typeface="Times New Roman" pitchFamily="18" charset="0"/>
                <a:cs typeface="Times New Roman" pitchFamily="18" charset="0"/>
              </a:rPr>
              <a:t>в цвете </a:t>
            </a:r>
            <a:r>
              <a:rPr lang="ru-RU" sz="1400" u="sng" dirty="0" smtClean="0">
                <a:effectLst/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ru-RU" sz="1400" u="sng" dirty="0" err="1" smtClean="0">
                <a:effectLst/>
                <a:latin typeface="Times New Roman" pitchFamily="18" charset="0"/>
                <a:cs typeface="Times New Roman" pitchFamily="18" charset="0"/>
              </a:rPr>
              <a:t>использыванием</a:t>
            </a:r>
            <a:r>
              <a:rPr lang="ru-RU" sz="1400" u="sng" dirty="0" smtClean="0">
                <a:effectLst/>
                <a:latin typeface="Times New Roman" pitchFamily="18" charset="0"/>
                <a:cs typeface="Times New Roman" pitchFamily="18" charset="0"/>
              </a:rPr>
              <a:t> линейной </a:t>
            </a:r>
            <a:r>
              <a:rPr lang="ru-RU" sz="1400" u="sng" dirty="0" smtClean="0">
                <a:effectLst/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u="sng" dirty="0" smtClean="0">
                <a:effectLst/>
                <a:latin typeface="Times New Roman" pitchFamily="18" charset="0"/>
                <a:cs typeface="Times New Roman" pitchFamily="18" charset="0"/>
              </a:rPr>
              <a:t>воздушной перспективы,</a:t>
            </a:r>
            <a:br>
              <a:rPr lang="ru-RU" sz="1400" u="sng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400" u="sng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u="sng" dirty="0" smtClean="0">
                <a:effectLst/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1400" u="sng" dirty="0" smtClean="0">
                <a:effectLst/>
                <a:latin typeface="Times New Roman" pitchFamily="18" charset="0"/>
                <a:cs typeface="Times New Roman" pitchFamily="18" charset="0"/>
              </a:rPr>
              <a:t>остигая солнечного освещения  и тени собственной,  а так же падающей.</a:t>
            </a:r>
            <a:endParaRPr lang="ru-RU" sz="1400" dirty="0"/>
          </a:p>
        </p:txBody>
      </p:sp>
      <p:pic>
        <p:nvPicPr>
          <p:cNvPr id="8194" name="Picture 2" descr="F:\детские работы\IMG_20181008_0810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571612"/>
            <a:ext cx="2540770" cy="1714512"/>
          </a:xfrm>
          <a:prstGeom prst="rect">
            <a:avLst/>
          </a:prstGeom>
          <a:noFill/>
        </p:spPr>
      </p:pic>
      <p:pic>
        <p:nvPicPr>
          <p:cNvPr id="8195" name="Picture 3" descr="F:\детские работы\IMG_20181012_0816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1571612"/>
            <a:ext cx="2381250" cy="1709738"/>
          </a:xfrm>
          <a:prstGeom prst="rect">
            <a:avLst/>
          </a:prstGeom>
          <a:noFill/>
        </p:spPr>
      </p:pic>
      <p:pic>
        <p:nvPicPr>
          <p:cNvPr id="8196" name="Picture 4" descr="F:\детские работы\IMG_20181012_08214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87181" y="3500438"/>
            <a:ext cx="2608813" cy="1714512"/>
          </a:xfrm>
          <a:prstGeom prst="rect">
            <a:avLst/>
          </a:prstGeom>
          <a:noFill/>
        </p:spPr>
      </p:pic>
      <p:pic>
        <p:nvPicPr>
          <p:cNvPr id="8197" name="Picture 5" descr="F:\детские работы\IMG_20181012_10305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3500438"/>
            <a:ext cx="2351724" cy="2535278"/>
          </a:xfrm>
          <a:prstGeom prst="rect">
            <a:avLst/>
          </a:prstGeom>
          <a:noFill/>
        </p:spPr>
      </p:pic>
      <p:pic>
        <p:nvPicPr>
          <p:cNvPr id="8198" name="Picture 6" descr="F:\детские работы\IMG_20181013_07363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26901" y="1571612"/>
            <a:ext cx="2545297" cy="1714512"/>
          </a:xfrm>
          <a:prstGeom prst="rect">
            <a:avLst/>
          </a:prstGeom>
          <a:noFill/>
        </p:spPr>
      </p:pic>
      <p:pic>
        <p:nvPicPr>
          <p:cNvPr id="8199" name="Picture 7" descr="F:\детские работы\IMG_20181013_12092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48" y="3500438"/>
            <a:ext cx="2517248" cy="1714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793001"/>
          </a:xfrm>
        </p:spPr>
        <p:txBody>
          <a:bodyPr/>
          <a:lstStyle/>
          <a:p>
            <a:pPr algn="ctr">
              <a:buNone/>
            </a:pP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Сельский пейзаж со стаффажем.  «Лето», </a:t>
            </a:r>
          </a:p>
          <a:p>
            <a:pPr algn="ctr">
              <a:buNone/>
            </a:pP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«Лето в деревне».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9218" name="Picture 2" descr="F:\детские работы\IMG_20181013_1215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85861"/>
            <a:ext cx="3308107" cy="2143140"/>
          </a:xfrm>
          <a:prstGeom prst="rect">
            <a:avLst/>
          </a:prstGeom>
          <a:noFill/>
        </p:spPr>
      </p:pic>
      <p:pic>
        <p:nvPicPr>
          <p:cNvPr id="9219" name="Picture 3" descr="F:\детские работы\IMG_20181013_1128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1285860"/>
            <a:ext cx="3067681" cy="2143140"/>
          </a:xfrm>
          <a:prstGeom prst="rect">
            <a:avLst/>
          </a:prstGeom>
          <a:noFill/>
        </p:spPr>
      </p:pic>
      <p:pic>
        <p:nvPicPr>
          <p:cNvPr id="9220" name="Picture 4" descr="F:\детские работы\IMG_20181013_1128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1" y="1285860"/>
            <a:ext cx="1917091" cy="1428760"/>
          </a:xfrm>
          <a:prstGeom prst="rect">
            <a:avLst/>
          </a:prstGeom>
          <a:noFill/>
        </p:spPr>
      </p:pic>
      <p:pic>
        <p:nvPicPr>
          <p:cNvPr id="9221" name="Picture 5" descr="C:\Users\sk201\Desktop\IMG_20181001_12161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92" y="3714752"/>
            <a:ext cx="1906469" cy="1279880"/>
          </a:xfrm>
          <a:prstGeom prst="rect">
            <a:avLst/>
          </a:prstGeom>
          <a:noFill/>
        </p:spPr>
      </p:pic>
      <p:pic>
        <p:nvPicPr>
          <p:cNvPr id="9222" name="Picture 6" descr="C:\Users\sk201\Desktop\IMG_20181014_174715 (1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25750" y="3714752"/>
            <a:ext cx="3032265" cy="2071702"/>
          </a:xfrm>
          <a:prstGeom prst="rect">
            <a:avLst/>
          </a:prstGeom>
          <a:noFill/>
        </p:spPr>
      </p:pic>
      <p:pic>
        <p:nvPicPr>
          <p:cNvPr id="9223" name="Picture 7" descr="F:\детские работы\IMG_20181007_12452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4282" y="3571876"/>
            <a:ext cx="3249268" cy="2214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793001"/>
          </a:xfrm>
        </p:spPr>
        <p:txBody>
          <a:bodyPr/>
          <a:lstStyle/>
          <a:p>
            <a:pPr algn="ctr">
              <a:buNone/>
            </a:pP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Сельский пейзаж со стаффажем.  «Лето», </a:t>
            </a:r>
          </a:p>
          <a:p>
            <a:pPr algn="ctr">
              <a:buNone/>
            </a:pPr>
            <a:r>
              <a:rPr lang="ru-RU" sz="2800" b="1" u="sng" dirty="0" smtClean="0">
                <a:latin typeface="Times New Roman" pitchFamily="18" charset="0"/>
                <a:cs typeface="Times New Roman" pitchFamily="18" charset="0"/>
              </a:rPr>
              <a:t>«Лето в деревне».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10242" name="Picture 2" descr="F:\детские работы\IMG_20181013_1127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26" y="1357298"/>
            <a:ext cx="2381250" cy="1654493"/>
          </a:xfrm>
          <a:prstGeom prst="rect">
            <a:avLst/>
          </a:prstGeom>
          <a:noFill/>
        </p:spPr>
      </p:pic>
      <p:pic>
        <p:nvPicPr>
          <p:cNvPr id="10243" name="Picture 3" descr="F:\детские работы\IMG_20181013_1126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009" y="1357298"/>
            <a:ext cx="3053127" cy="4500594"/>
          </a:xfrm>
          <a:prstGeom prst="rect">
            <a:avLst/>
          </a:prstGeom>
          <a:noFill/>
        </p:spPr>
      </p:pic>
      <p:pic>
        <p:nvPicPr>
          <p:cNvPr id="10244" name="Picture 4" descr="F:\детские работы\IMG_20181013_1126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1357298"/>
            <a:ext cx="2363153" cy="1958340"/>
          </a:xfrm>
          <a:prstGeom prst="rect">
            <a:avLst/>
          </a:prstGeom>
          <a:noFill/>
        </p:spPr>
      </p:pic>
      <p:pic>
        <p:nvPicPr>
          <p:cNvPr id="10245" name="Picture 5" descr="F:\детские работы\IMG_20181013_07424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0" y="3500438"/>
            <a:ext cx="2366010" cy="1604010"/>
          </a:xfrm>
          <a:prstGeom prst="rect">
            <a:avLst/>
          </a:prstGeom>
          <a:noFill/>
        </p:spPr>
      </p:pic>
      <p:pic>
        <p:nvPicPr>
          <p:cNvPr id="10246" name="Picture 6" descr="F:\детские работы\IMG_20181013_07391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00826" y="3214686"/>
            <a:ext cx="2381250" cy="1662113"/>
          </a:xfrm>
          <a:prstGeom prst="rect">
            <a:avLst/>
          </a:prstGeom>
          <a:noFill/>
        </p:spPr>
      </p:pic>
      <p:pic>
        <p:nvPicPr>
          <p:cNvPr id="10247" name="Picture 7" descr="F:\детские работы\IMG_20181013_07394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00826" y="5072074"/>
            <a:ext cx="2381250" cy="16163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643602"/>
          </a:xfrm>
        </p:spPr>
        <p:txBody>
          <a:bodyPr>
            <a:normAutofit fontScale="70000" lnSpcReduction="20000"/>
          </a:bodyPr>
          <a:lstStyle/>
          <a:p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Теоретическая часть предполагает знакомство с теорией по предмету «Композиция станковая», включает в себя раздел аналитической работы с иллюстративным материалом, где проводится   беседа и анализ репродукций произведений мастеров искусства, и последующее закрепление на практике полученных знаний. Практические умения состоят из накапливания знаний, изобразительного навыка. Для  продуктивного результата сложилось систематическое обучения, которое состоит из последовательных упражнений, которые рассчитаны на изучение и применение основных законов композиции. Занятия  строятся, с учётом особенностей  пространственного мышления и возрастных особенностей детей. Упражнение по «Композиции станковой» тесно связанна с программами по рисунку, живописи и летней учебной практике «Пленэр».</a:t>
            </a:r>
          </a:p>
          <a:p>
            <a:pPr lvl="1">
              <a:buNone/>
            </a:pP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За время обучения учащийся должен получить следующие знания, умения и навыки: </a:t>
            </a:r>
          </a:p>
          <a:p>
            <a:pPr lvl="1"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- знание основных элементов композиции, закономерностей построения </a:t>
            </a:r>
            <a:r>
              <a:rPr lang="ru-RU" sz="21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художественной формы;</a:t>
            </a:r>
          </a:p>
          <a:p>
            <a:pPr lvl="1"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- знание принципов сбора и систематизации подготовительного материала и способов его применения для воплощения творческого замысла;</a:t>
            </a:r>
          </a:p>
          <a:p>
            <a:pPr lvl="1"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- знания законов линейной и воздушной перспективы; </a:t>
            </a:r>
          </a:p>
          <a:p>
            <a:pPr lvl="1"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- умение применять  законы на практике;</a:t>
            </a:r>
          </a:p>
          <a:p>
            <a:pPr lvl="1"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- умение применять полученные знания о выразительных средствах композиции – ритме, линии, силуэте, тональности и тональной пластике, цвете, контрасте – в композиционных работах;</a:t>
            </a:r>
          </a:p>
          <a:p>
            <a:pPr lvl="1"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- умение использовать средства живописи, их изобразительно-выразительные возможности;</a:t>
            </a:r>
          </a:p>
          <a:p>
            <a:pPr lvl="1"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- умение находить живописно-пластические решения для каждой творческой задачи;</a:t>
            </a:r>
          </a:p>
          <a:p>
            <a:pPr lvl="1"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- умения и навыки владения различными техниками работы в материале;</a:t>
            </a:r>
          </a:p>
          <a:p>
            <a:pPr lvl="1"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- умение передавать в работах эмоциональное отношение к явлениям окружающего мира; </a:t>
            </a:r>
          </a:p>
          <a:p>
            <a:pPr lvl="1"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- навыки заинтересованного наблюдения, художественного восприятия и отражения накопленных впечатлений реальной жизни через художественный образ.</a:t>
            </a:r>
          </a:p>
          <a:p>
            <a:pPr lvl="1"/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3500438"/>
          <a:ext cx="8229600" cy="25717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51861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№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Наименование раздела,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 темы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Вид учебного занятия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Общий объем времени (в часах).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86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Максимальная учебная нагрузка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Самостоятельная работа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Аудиторные занятия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5345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1.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Ритм в станковой композиции.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Сельский</a:t>
                      </a:r>
                      <a:r>
                        <a:rPr lang="ru-RU" sz="12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пейзаж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200" dirty="0" err="1">
                          <a:latin typeface="Times New Roman"/>
                          <a:ea typeface="Calibri"/>
                          <a:cs typeface="Times New Roman"/>
                        </a:rPr>
                        <a:t>пейзаж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 со стаффажем.  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«Лето»,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«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Лето</a:t>
                      </a:r>
                      <a:r>
                        <a:rPr lang="ru-RU" sz="12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в деревне</a:t>
                      </a: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».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Теоретическая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часть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r>
                        <a:rPr lang="ru-RU" sz="12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уроков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24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smtClean="0">
                          <a:latin typeface="Times New Roman"/>
                          <a:ea typeface="Calibri"/>
                          <a:cs typeface="Times New Roman"/>
                        </a:rPr>
                        <a:t>16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3297238"/>
          </a:xfrm>
        </p:spPr>
        <p:txBody>
          <a:bodyPr>
            <a:normAutofit/>
          </a:bodyPr>
          <a:lstStyle/>
          <a:p>
            <a:pPr algn="l"/>
            <a:r>
              <a:rPr lang="ru-RU" sz="13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Второй  год обучения.</a:t>
            </a:r>
            <a:br>
              <a:rPr lang="ru-RU" sz="13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3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Тема 1</a:t>
            </a:r>
            <a:br>
              <a:rPr lang="ru-RU" sz="13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300" b="0" u="sng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Ритм в станковой композиции. Сельский пейзаж пейзаж со стаффажем.  «Лето», «Лето в деревне».</a:t>
            </a:r>
            <a:r>
              <a:rPr lang="ru-RU" sz="13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3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3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Основные понятия:</a:t>
            </a:r>
            <a:br>
              <a:rPr lang="ru-RU" sz="13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3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1. Продолжение знакомства с жанром «пейзаж», особенности городского пейзажа;</a:t>
            </a:r>
            <a:br>
              <a:rPr lang="ru-RU" sz="13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3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2.Закрепление понятий «неделимость композиции», «пропорции тона», «состояние», «выделение главного»;</a:t>
            </a:r>
            <a:br>
              <a:rPr lang="ru-RU" sz="13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3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3.Выполнение графического листа в заданном материале при опоре на метод поэтапного выполнения станковой композиции;</a:t>
            </a:r>
            <a:br>
              <a:rPr lang="ru-RU" sz="13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3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4.Передача в композиции неглубокого </a:t>
            </a:r>
            <a:r>
              <a:rPr lang="ru-RU" sz="1300" b="0" dirty="0" err="1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двухпланового</a:t>
            </a:r>
            <a:r>
              <a:rPr lang="ru-RU" sz="13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пространства с учетом перспективных построений и соблюдением масштаба и соразмерности элементов пейзажа в их отношении друг к другу и к человеку;</a:t>
            </a:r>
            <a:br>
              <a:rPr lang="ru-RU" sz="13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3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5.Организации листа с помощью простейших видов и форм ритма, пропорций тональных отношений:</a:t>
            </a:r>
            <a:br>
              <a:rPr lang="ru-RU" sz="13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3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6.Выделение главного;</a:t>
            </a:r>
            <a:br>
              <a:rPr lang="ru-RU" sz="13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3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7. Понятие горизонтали и вертикали в станковой композиции.</a:t>
            </a:r>
            <a:br>
              <a:rPr lang="ru-RU" sz="13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3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8.Понятие диагонального направления.</a:t>
            </a:r>
            <a:br>
              <a:rPr lang="ru-RU" sz="13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3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Задание для самостоятельной работы: зарисовки по памяти учащимися летних впечатлений.</a:t>
            </a:r>
            <a:r>
              <a:rPr lang="ru-RU" sz="1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14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8544"/>
          </a:xfrm>
        </p:spPr>
        <p:txBody>
          <a:bodyPr>
            <a:normAutofit/>
          </a:bodyPr>
          <a:lstStyle/>
          <a:p>
            <a:pPr marL="0" indent="0" algn="ctr"/>
            <a:r>
              <a:rPr lang="ru-RU" sz="1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Тема 1</a:t>
            </a:r>
            <a:br>
              <a:rPr lang="ru-RU" sz="1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u="sng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Ритм в станковой композиции. Сельский пейзаж со стаффажем.  «Лето», «Лето в деревне». 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Упражнение 1.</a:t>
            </a:r>
            <a:br>
              <a:rPr lang="ru-RU" sz="1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Выполнить  серию зарисовок с натуры «Летний пленэр»,  «Домик в деревне»</a:t>
            </a:r>
            <a:br>
              <a:rPr lang="ru-RU" sz="1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Материал: карандаш, акварель, бумага.</a:t>
            </a:r>
            <a:br>
              <a:rPr lang="ru-RU" sz="1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Работы пленэр.</a:t>
            </a:r>
            <a:endParaRPr lang="ru-RU" sz="16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:\Users\sk201\Desktop\160x127x7.jpg.pagespeed.ic.brumOYf4j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304906"/>
            <a:ext cx="3140242" cy="2052788"/>
          </a:xfrm>
          <a:prstGeom prst="rect">
            <a:avLst/>
          </a:prstGeom>
          <a:noFill/>
        </p:spPr>
      </p:pic>
      <p:pic>
        <p:nvPicPr>
          <p:cNvPr id="4" name="Picture 3" descr="C:\Users\sk201\Desktop\suzdal-derevyannie-dom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4500570"/>
            <a:ext cx="3115342" cy="2071702"/>
          </a:xfrm>
          <a:prstGeom prst="rect">
            <a:avLst/>
          </a:prstGeom>
          <a:noFill/>
        </p:spPr>
      </p:pic>
      <p:pic>
        <p:nvPicPr>
          <p:cNvPr id="1026" name="Picture 2" descr="C:\Users\sk201\Desktop\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98913" y="2500306"/>
            <a:ext cx="2702243" cy="3848100"/>
          </a:xfrm>
          <a:prstGeom prst="rect">
            <a:avLst/>
          </a:prstGeom>
          <a:noFill/>
        </p:spPr>
      </p:pic>
      <p:pic>
        <p:nvPicPr>
          <p:cNvPr id="1027" name="Picture 3" descr="C:\Users\sk201\Desktop\IMG_20180926_08595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2313644"/>
            <a:ext cx="2620328" cy="42586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sk201\Desktop\IMG_20181004_123331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85728"/>
            <a:ext cx="3106103" cy="2221230"/>
          </a:xfrm>
          <a:prstGeom prst="rect">
            <a:avLst/>
          </a:prstGeom>
          <a:noFill/>
        </p:spPr>
      </p:pic>
      <p:pic>
        <p:nvPicPr>
          <p:cNvPr id="2051" name="Picture 3" descr="C:\Users\sk201\Desktop\IMG_20181004_123349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2319" y="285728"/>
            <a:ext cx="2217399" cy="1571636"/>
          </a:xfrm>
          <a:prstGeom prst="rect">
            <a:avLst/>
          </a:prstGeom>
          <a:noFill/>
        </p:spPr>
      </p:pic>
      <p:pic>
        <p:nvPicPr>
          <p:cNvPr id="2052" name="Picture 4" descr="C:\Users\sk201\Desktop\IMG_20181004_123354 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19" y="2643182"/>
            <a:ext cx="5087029" cy="3429024"/>
          </a:xfrm>
          <a:prstGeom prst="rect">
            <a:avLst/>
          </a:prstGeom>
          <a:noFill/>
        </p:spPr>
      </p:pic>
      <p:pic>
        <p:nvPicPr>
          <p:cNvPr id="2053" name="Picture 5" descr="C:\Users\sk201\Desktop\IMG_20181004_12340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43570" y="2000240"/>
            <a:ext cx="3181350" cy="2126933"/>
          </a:xfrm>
          <a:prstGeom prst="rect">
            <a:avLst/>
          </a:prstGeom>
          <a:noFill/>
        </p:spPr>
      </p:pic>
      <p:pic>
        <p:nvPicPr>
          <p:cNvPr id="2054" name="Picture 6" descr="C:\Users\sk201\Desktop\IMG_20181004_123409 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0694" y="4286256"/>
            <a:ext cx="3330893" cy="2229803"/>
          </a:xfrm>
          <a:prstGeom prst="rect">
            <a:avLst/>
          </a:prstGeom>
          <a:noFill/>
        </p:spPr>
      </p:pic>
      <p:pic>
        <p:nvPicPr>
          <p:cNvPr id="2055" name="Picture 7" descr="C:\Users\sk201\Desktop\IMG_20181004_123414 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14743" y="285728"/>
            <a:ext cx="2816421" cy="1928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511552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Тема 1</a:t>
            </a:r>
            <a:br>
              <a:rPr lang="ru-RU" sz="1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u="sng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Ритм в станковой композиции. Сельский пейзаж со стаффажем.  «Лето», «Лето в деревне». </a:t>
            </a:r>
            <a:r>
              <a:rPr lang="ru-RU" sz="1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Упражнение 2</a:t>
            </a:r>
            <a:r>
              <a:rPr lang="ru-RU" sz="1600" dirty="0" smtClean="0"/>
              <a:t>.</a:t>
            </a:r>
            <a:r>
              <a:rPr lang="ru-RU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отличие от орнаментального ритма, ритм в станковой композиции не носит математического характера. Важно понимание того, что повторение и чередование масс, форм, расстояний, насыщенностью деталями, направлений движения и пр. не должны восприниматься буквально. </a:t>
            </a:r>
            <a:br>
              <a:rPr lang="ru-RU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Учащимся предлагается выполнить композицию на тему: “Деревья”, “Сельское ограждение”, “Растения”, и пр. по выбору</a:t>
            </a:r>
            <a:r>
              <a:rPr lang="ru-RU" sz="1600" b="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Задача: выразительно использовать плоскость листа. Найти ритмичное расположение предметов. Сочинить уравновешенную композицию.</a:t>
            </a:r>
            <a:r>
              <a:rPr lang="ru-RU" sz="1600" b="0" dirty="0" smtClean="0"/>
              <a:t/>
            </a:r>
            <a:br>
              <a:rPr lang="ru-RU" sz="1600" b="0" dirty="0" smtClean="0"/>
            </a:br>
            <a:r>
              <a:rPr lang="ru-RU" sz="160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Материал: карандаш, акварель, бумага.</a:t>
            </a:r>
            <a:endParaRPr lang="ru-RU" sz="1600" dirty="0"/>
          </a:p>
        </p:txBody>
      </p:sp>
      <p:pic>
        <p:nvPicPr>
          <p:cNvPr id="3074" name="Picture 2" descr="G:\Яровенко\_MOS20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643314"/>
            <a:ext cx="2143140" cy="1600614"/>
          </a:xfrm>
          <a:prstGeom prst="rect">
            <a:avLst/>
          </a:prstGeom>
          <a:noFill/>
        </p:spPr>
      </p:pic>
      <p:pic>
        <p:nvPicPr>
          <p:cNvPr id="3075" name="Picture 3" descr="G:\Яровенко\_MOS20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3973998"/>
            <a:ext cx="1267968" cy="1741018"/>
          </a:xfrm>
          <a:prstGeom prst="rect">
            <a:avLst/>
          </a:prstGeom>
          <a:noFill/>
        </p:spPr>
      </p:pic>
      <p:pic>
        <p:nvPicPr>
          <p:cNvPr id="3076" name="Picture 4" descr="G:\Яровенко\_MOS20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35944" y="4000504"/>
            <a:ext cx="2393774" cy="1785950"/>
          </a:xfrm>
          <a:prstGeom prst="rect">
            <a:avLst/>
          </a:prstGeom>
          <a:noFill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496" y="4437717"/>
            <a:ext cx="2381250" cy="1777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600076" y="1558771"/>
            <a:ext cx="6708361" cy="337405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2844" y="615543"/>
            <a:ext cx="8955741" cy="1294985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993" y="704076"/>
            <a:ext cx="2199182" cy="1537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 descr="C:\Users\sk201\Desktop\работы мои\IMG_20181007_1244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00323" y="704075"/>
            <a:ext cx="1565817" cy="2199181"/>
          </a:xfrm>
          <a:prstGeom prst="rect">
            <a:avLst/>
          </a:prstGeom>
          <a:noFill/>
        </p:spPr>
      </p:pic>
      <p:pic>
        <p:nvPicPr>
          <p:cNvPr id="4100" name="Picture 4" descr="C:\Users\sk201\Desktop\работы мои\IMG_20181007_12445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6273" y="704076"/>
            <a:ext cx="1549983" cy="2199182"/>
          </a:xfrm>
          <a:prstGeom prst="rect">
            <a:avLst/>
          </a:prstGeom>
          <a:noFill/>
        </p:spPr>
      </p:pic>
      <p:pic>
        <p:nvPicPr>
          <p:cNvPr id="4101" name="Picture 5" descr="C:\Users\sk201\Desktop\работы мои\IMG_20181007_12432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9992" y="2561463"/>
            <a:ext cx="2243181" cy="3210329"/>
          </a:xfrm>
          <a:prstGeom prst="rect">
            <a:avLst/>
          </a:prstGeom>
          <a:noFill/>
        </p:spPr>
      </p:pic>
      <p:pic>
        <p:nvPicPr>
          <p:cNvPr id="4102" name="Picture 6" descr="C:\Users\sk201\Desktop\работы мои\IMG_20181007_12481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00322" y="3204406"/>
            <a:ext cx="1743116" cy="2563842"/>
          </a:xfrm>
          <a:prstGeom prst="rect">
            <a:avLst/>
          </a:prstGeom>
          <a:noFill/>
        </p:spPr>
      </p:pic>
      <p:pic>
        <p:nvPicPr>
          <p:cNvPr id="4103" name="Picture 7" descr="C:\Users\sk201\Desktop\работы мои\IMG_20181007_12485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00785" y="2490026"/>
            <a:ext cx="2228978" cy="1451470"/>
          </a:xfrm>
          <a:prstGeom prst="rect">
            <a:avLst/>
          </a:prstGeom>
          <a:noFill/>
        </p:spPr>
      </p:pic>
      <p:pic>
        <p:nvPicPr>
          <p:cNvPr id="4104" name="Picture 8" descr="C:\Users\sk201\Desktop\работы мои\IMG_20181007_124909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400785" y="4184839"/>
            <a:ext cx="2243181" cy="1601615"/>
          </a:xfrm>
          <a:prstGeom prst="rect">
            <a:avLst/>
          </a:prstGeom>
          <a:noFill/>
        </p:spPr>
      </p:pic>
      <p:pic>
        <p:nvPicPr>
          <p:cNvPr id="4105" name="Picture 9" descr="C:\Users\sk201\Desktop\работы мои\IMG_20181007_124955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429389" y="648922"/>
            <a:ext cx="2199182" cy="1540307"/>
          </a:xfrm>
          <a:prstGeom prst="rect">
            <a:avLst/>
          </a:prstGeom>
          <a:noFill/>
        </p:spPr>
      </p:pic>
      <p:pic>
        <p:nvPicPr>
          <p:cNvPr id="4106" name="Picture 10" descr="C:\Users\sk201\Desktop\работы мои\IMG_20181007_125333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841722" y="3204406"/>
            <a:ext cx="1414962" cy="25820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k201\Desktop\работы мои\IMG_20181007_1254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85728"/>
            <a:ext cx="1647642" cy="2280285"/>
          </a:xfrm>
          <a:prstGeom prst="rect">
            <a:avLst/>
          </a:prstGeom>
          <a:noFill/>
        </p:spPr>
      </p:pic>
      <p:pic>
        <p:nvPicPr>
          <p:cNvPr id="5123" name="Picture 3" descr="C:\Users\sk201\Desktop\работы мои\IMG_20181007_1256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5" y="2598959"/>
            <a:ext cx="1714512" cy="3401809"/>
          </a:xfrm>
          <a:prstGeom prst="rect">
            <a:avLst/>
          </a:prstGeom>
          <a:noFill/>
        </p:spPr>
      </p:pic>
      <p:pic>
        <p:nvPicPr>
          <p:cNvPr id="5124" name="Picture 4" descr="C:\Users\sk201\Desktop\работы мои\IMG_20181007_1255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4" y="1071546"/>
            <a:ext cx="1808924" cy="2928958"/>
          </a:xfrm>
          <a:prstGeom prst="rect">
            <a:avLst/>
          </a:prstGeom>
          <a:noFill/>
        </p:spPr>
      </p:pic>
      <p:pic>
        <p:nvPicPr>
          <p:cNvPr id="5125" name="Picture 5" descr="C:\Users\sk201\Desktop\работы мои\IMG_20181007_1258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43373" y="530347"/>
            <a:ext cx="2143140" cy="2470025"/>
          </a:xfrm>
          <a:prstGeom prst="rect">
            <a:avLst/>
          </a:prstGeom>
          <a:noFill/>
        </p:spPr>
      </p:pic>
      <p:pic>
        <p:nvPicPr>
          <p:cNvPr id="5126" name="Picture 6" descr="C:\Users\sk201\Desktop\работы мои\IMG_20181007_13010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3702" y="4313636"/>
            <a:ext cx="2056449" cy="1662356"/>
          </a:xfrm>
          <a:prstGeom prst="rect">
            <a:avLst/>
          </a:prstGeom>
          <a:noFill/>
        </p:spPr>
      </p:pic>
      <p:pic>
        <p:nvPicPr>
          <p:cNvPr id="5127" name="Picture 7" descr="C:\Users\sk201\Desktop\работы мои\IMG_20181007_13030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57950" y="285728"/>
            <a:ext cx="2318390" cy="3441790"/>
          </a:xfrm>
          <a:prstGeom prst="rect">
            <a:avLst/>
          </a:prstGeom>
          <a:noFill/>
        </p:spPr>
      </p:pic>
      <p:pic>
        <p:nvPicPr>
          <p:cNvPr id="5128" name="Picture 8" descr="C:\Users\sk201\Desktop\работы мои\IMG_20181007_13073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57422" y="4286256"/>
            <a:ext cx="2400843" cy="1737362"/>
          </a:xfrm>
          <a:prstGeom prst="rect">
            <a:avLst/>
          </a:prstGeom>
          <a:noFill/>
        </p:spPr>
      </p:pic>
      <p:pic>
        <p:nvPicPr>
          <p:cNvPr id="5129" name="Picture 9" descr="C:\Users\sk201\Desktop\работы мои\IMG_20181007_130222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57752" y="3714752"/>
            <a:ext cx="1699260" cy="22621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7215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Тема 1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u="sng" dirty="0" smtClean="0">
                <a:latin typeface="Times New Roman" pitchFamily="18" charset="0"/>
                <a:cs typeface="Times New Roman" pitchFamily="18" charset="0"/>
              </a:rPr>
              <a:t> Ритм в станковой композиции. Сельский пейзаж со стаффажем.  «Лето», «Лето в деревне».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Упражнение 3.</a:t>
            </a:r>
          </a:p>
          <a:p>
            <a:pPr algn="ctr">
              <a:buNone/>
            </a:pPr>
            <a:r>
              <a:rPr lang="ru-RU" sz="1600" b="1" u="sng" dirty="0" smtClean="0">
                <a:latin typeface="Times New Roman" pitchFamily="18" charset="0"/>
                <a:cs typeface="Times New Roman" pitchFamily="18" charset="0"/>
              </a:rPr>
              <a:t>Выполнить эскиз используя закон равновесия.</a:t>
            </a:r>
          </a:p>
          <a:p>
            <a:pPr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Законы равновесия определяются тремя источниками: натурой, её законами и свойствами (форма предмета, его цвет, положение в пространстве), законами зрительного восприятия натуры (целостность – композиционность виденья) и, наконец, законами картинной плоскости, её формата, предполагающими цельное изображение на плоскости. 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sk201\Desktop\IMG_20181001_1218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928934"/>
            <a:ext cx="2071702" cy="1659363"/>
          </a:xfrm>
          <a:prstGeom prst="rect">
            <a:avLst/>
          </a:prstGeom>
          <a:noFill/>
        </p:spPr>
      </p:pic>
      <p:pic>
        <p:nvPicPr>
          <p:cNvPr id="6147" name="Picture 3" descr="C:\Users\sk201\Desktop\IMG_20181001_1216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82182" y="2928934"/>
            <a:ext cx="2447470" cy="1643074"/>
          </a:xfrm>
          <a:prstGeom prst="rect">
            <a:avLst/>
          </a:prstGeom>
          <a:noFill/>
        </p:spPr>
      </p:pic>
      <p:pic>
        <p:nvPicPr>
          <p:cNvPr id="6148" name="Picture 4" descr="C:\Users\sk201\Desktop\IMG_20181001_1219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8196" y="2928934"/>
            <a:ext cx="2442498" cy="1643074"/>
          </a:xfrm>
          <a:prstGeom prst="rect">
            <a:avLst/>
          </a:prstGeom>
          <a:noFill/>
        </p:spPr>
      </p:pic>
      <p:pic>
        <p:nvPicPr>
          <p:cNvPr id="6149" name="Picture 5" descr="C:\Users\sk201\Desktop\IMG_20181001_12174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0" y="4643446"/>
            <a:ext cx="2428892" cy="18787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10649</TotalTime>
  <Words>352</Words>
  <PresentationFormat>Экран (4:3)</PresentationFormat>
  <Paragraphs>69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Открытая</vt:lpstr>
      <vt:lpstr>МУНИЦИПАЛЬНОЕ АВТОНОМНОЕ УЧРЕЖДЕНИЕ ДОПОЛНИТЕЛЬНОГО ОБРАЗОВАНИЯ «ДЕТСКАЯ ШКОЛА ИСКУССТВ ИМЕНИ П.И. ЧАЙКОВСКОГО» Муниципального образования город Ноябрьск   </vt:lpstr>
      <vt:lpstr>Слайд 2</vt:lpstr>
      <vt:lpstr>Второй  год обучения. Тема 1 Ритм в станковой композиции. Сельский пейзаж пейзаж со стаффажем.  «Лето», «Лето в деревне». Основные понятия: 1. Продолжение знакомства с жанром «пейзаж», особенности городского пейзажа; 2.Закрепление понятий «неделимость композиции», «пропорции тона», «состояние», «выделение главного»; 3.Выполнение графического листа в заданном материале при опоре на метод поэтапного выполнения станковой композиции; 4.Передача в композиции неглубокого двухпланового пространства с учетом перспективных построений и соблюдением масштаба и соразмерности элементов пейзажа в их отношении друг к другу и к человеку; 5.Организации листа с помощью простейших видов и форм ритма, пропорций тональных отношений: 6.Выделение главного; 7. Понятие горизонтали и вертикали в станковой композиции. 8.Понятие диагонального направления. Задание для самостоятельной работы: зарисовки по памяти учащимися летних впечатлений. </vt:lpstr>
      <vt:lpstr>Тема 1  Ритм в станковой композиции. Сельский пейзаж со стаффажем.  «Лето», «Лето в деревне».  Упражнение 1. Выполнить  серию зарисовок с натуры «Летний пленэр»,  «Домик в деревне» Материал: карандаш, акварель, бумага. Работы пленэр.</vt:lpstr>
      <vt:lpstr>Слайд 5</vt:lpstr>
      <vt:lpstr>Тема 1  Ритм в станковой композиции. Сельский пейзаж со стаффажем.  «Лето», «Лето в деревне».  Упражнение 2. В отличие от орнаментального ритма, ритм в станковой композиции не носит математического характера. Важно понимание того, что повторение и чередование масс, форм, расстояний, насыщенностью деталями, направлений движения и пр. не должны восприниматься буквально.  Учащимся предлагается выполнить композицию на тему: “Деревья”, “Сельское ограждение”, “Растения”, и пр. по выбору. Задача: выразительно использовать плоскость листа. Найти ритмичное расположение предметов. Сочинить уравновешенную композицию. Материал: карандаш, акварель, бумага.</vt:lpstr>
      <vt:lpstr> </vt:lpstr>
      <vt:lpstr>Слайд 8</vt:lpstr>
      <vt:lpstr>Слайд 9</vt:lpstr>
      <vt:lpstr>Слайд 10</vt:lpstr>
      <vt:lpstr>Тема 1  Ритм в станковой композиции. Сельский пейзаж со стаффажем.  «Лето», «Лето в деревне».   1 этап. Перенос на формат. Выполнить перенос рисунка и выполнить заливки  в цвете с использованием линейной и воздушной перспективы. </vt:lpstr>
      <vt:lpstr>Тема 1  Ритм в станковой композиции. Сельский пейзаж со стаффажем.  «Лето», «Лето в деревне».   2 этап. Ведение работы в технике лессировке. Выполнить несколько слоев  заливки  в цвете  с использыванием линейной и воздушной перспективы,  достигая солнечного освещения  и тени собственной,  а так же падающей.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sk201</dc:creator>
  <cp:lastModifiedBy>круглова</cp:lastModifiedBy>
  <cp:revision>28</cp:revision>
  <dcterms:created xsi:type="dcterms:W3CDTF">2017-09-20T16:44:45Z</dcterms:created>
  <dcterms:modified xsi:type="dcterms:W3CDTF">2018-10-14T13:05:52Z</dcterms:modified>
</cp:coreProperties>
</file>