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7" r:id="rId31"/>
    <p:sldId id="285" r:id="rId32"/>
    <p:sldId id="286" r:id="rId33"/>
    <p:sldId id="288" r:id="rId34"/>
    <p:sldId id="289" r:id="rId35"/>
    <p:sldId id="290" r:id="rId36"/>
    <p:sldId id="292" r:id="rId37"/>
    <p:sldId id="29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3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E29E-F6F9-4281-A1AF-9EEC5C17E697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FF7D12-BD92-420E-8B30-CFB45A36E8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E29E-F6F9-4281-A1AF-9EEC5C17E697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7D12-BD92-420E-8B30-CFB45A36E8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E29E-F6F9-4281-A1AF-9EEC5C17E697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7D12-BD92-420E-8B30-CFB45A36E8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E29E-F6F9-4281-A1AF-9EEC5C17E697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FF7D12-BD92-420E-8B30-CFB45A36E8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E29E-F6F9-4281-A1AF-9EEC5C17E697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7D12-BD92-420E-8B30-CFB45A36E83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E29E-F6F9-4281-A1AF-9EEC5C17E697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7D12-BD92-420E-8B30-CFB45A36E8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E29E-F6F9-4281-A1AF-9EEC5C17E697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BFF7D12-BD92-420E-8B30-CFB45A36E83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E29E-F6F9-4281-A1AF-9EEC5C17E697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7D12-BD92-420E-8B30-CFB45A36E8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E29E-F6F9-4281-A1AF-9EEC5C17E697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7D12-BD92-420E-8B30-CFB45A36E8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E29E-F6F9-4281-A1AF-9EEC5C17E697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7D12-BD92-420E-8B30-CFB45A36E8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E29E-F6F9-4281-A1AF-9EEC5C17E697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7D12-BD92-420E-8B30-CFB45A36E83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FFE29E-F6F9-4281-A1AF-9EEC5C17E697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BFF7D12-BD92-420E-8B30-CFB45A36E83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9.wdp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microsoft.com/office/2007/relationships/hdphoto" Target="../media/hdphoto13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>
            <a:noAutofit/>
          </a:bodyPr>
          <a:lstStyle/>
          <a:p>
            <a:r>
              <a:rPr lang="ru-RU" sz="6000" dirty="0" smtClean="0">
                <a:cs typeface="FreesiaUPC" panose="020B0604020202020204" pitchFamily="34" charset="-34"/>
              </a:rPr>
              <a:t>Здравствуй, Масленица!</a:t>
            </a:r>
            <a:endParaRPr lang="ru-RU" sz="6000" dirty="0">
              <a:cs typeface="FreesiaUPC" panose="020B0604020202020204" pitchFamily="34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373216"/>
            <a:ext cx="6400800" cy="913656"/>
          </a:xfrm>
        </p:spPr>
        <p:txBody>
          <a:bodyPr>
            <a:normAutofit lnSpcReduction="10000"/>
          </a:bodyPr>
          <a:lstStyle/>
          <a:p>
            <a:r>
              <a:rPr lang="ru-RU" sz="2800" smtClean="0">
                <a:solidFill>
                  <a:schemeClr val="tx1"/>
                </a:solidFill>
              </a:rPr>
              <a:t>МКДОУ №122 «Золотая рыбка» вторая младшая группа «Ромашка»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7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8"/>
    </mc:Choice>
    <mc:Fallback xmlns="">
      <p:transition spd="slow" advTm="381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3472"/>
            <a:ext cx="8712968" cy="6534726"/>
          </a:xfrm>
        </p:spPr>
      </p:pic>
    </p:spTree>
    <p:extLst>
      <p:ext uri="{BB962C8B-B14F-4D97-AF65-F5344CB8AC3E}">
        <p14:creationId xmlns:p14="http://schemas.microsoft.com/office/powerpoint/2010/main" val="233034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5"/>
    </mc:Choice>
    <mc:Fallback xmlns="">
      <p:transition spd="slow" advTm="353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04048"/>
          </a:xfrm>
        </p:spPr>
        <p:txBody>
          <a:bodyPr>
            <a:noAutofit/>
          </a:bodyPr>
          <a:lstStyle/>
          <a:p>
            <a:r>
              <a:rPr lang="ru-RU" sz="2500" dirty="0">
                <a:effectLst/>
              </a:rPr>
              <a:t>1.Ведущий: Молодцы ребята, поиграли, а теперь можно валенкам прощай сказать и до новой зимы их убрать.</a:t>
            </a:r>
            <a:br>
              <a:rPr lang="ru-RU" sz="2500" dirty="0">
                <a:effectLst/>
              </a:rPr>
            </a:br>
            <a:r>
              <a:rPr lang="ru-RU" sz="2500" dirty="0">
                <a:effectLst/>
              </a:rPr>
              <a:t>2.Ведущий: Поднимайся, настроение -</a:t>
            </a:r>
            <a:br>
              <a:rPr lang="ru-RU" sz="2500" dirty="0">
                <a:effectLst/>
              </a:rPr>
            </a:br>
            <a:r>
              <a:rPr lang="ru-RU" sz="2500" dirty="0">
                <a:effectLst/>
              </a:rPr>
              <a:t>К нам Масленица идет без промедления!</a:t>
            </a:r>
            <a:br>
              <a:rPr lang="ru-RU" sz="2500" dirty="0">
                <a:effectLst/>
              </a:rPr>
            </a:br>
            <a:r>
              <a:rPr lang="ru-RU" sz="2500" dirty="0">
                <a:effectLst/>
              </a:rPr>
              <a:t>Иди сюда, Масленица-</a:t>
            </a:r>
            <a:r>
              <a:rPr lang="ru-RU" sz="2500" dirty="0" err="1">
                <a:effectLst/>
              </a:rPr>
              <a:t>кривошейка</a:t>
            </a:r>
            <a:r>
              <a:rPr lang="ru-RU" sz="2500" dirty="0">
                <a:effectLst/>
              </a:rPr>
              <a:t>,</a:t>
            </a:r>
            <a:br>
              <a:rPr lang="ru-RU" sz="2500" dirty="0">
                <a:effectLst/>
              </a:rPr>
            </a:br>
            <a:r>
              <a:rPr lang="ru-RU" sz="2500" dirty="0">
                <a:effectLst/>
              </a:rPr>
              <a:t>Встретим тебя хорошенько!</a:t>
            </a:r>
            <a:br>
              <a:rPr lang="ru-RU" sz="2500" dirty="0">
                <a:effectLst/>
              </a:rPr>
            </a:br>
            <a:r>
              <a:rPr lang="ru-RU" sz="2500" dirty="0">
                <a:effectLst/>
              </a:rPr>
              <a:t>Под русскую народную мелодия – вносят чучело Масленицы</a:t>
            </a:r>
            <a:br>
              <a:rPr lang="ru-RU" sz="2500" dirty="0">
                <a:effectLst/>
              </a:rPr>
            </a:br>
            <a:r>
              <a:rPr lang="ru-RU" sz="800" dirty="0">
                <a:effectLst/>
              </a:rPr>
              <a:t/>
            </a:r>
            <a:br>
              <a:rPr lang="ru-RU" sz="800" dirty="0">
                <a:effectLst/>
              </a:rPr>
            </a:br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304800" y="6080125"/>
            <a:ext cx="8686800" cy="229195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5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0"/>
    </mc:Choice>
    <mc:Fallback xmlns="">
      <p:transition spd="slow" advTm="731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6358480" cy="3403848"/>
          </a:xfrm>
        </p:spPr>
        <p:txBody>
          <a:bodyPr>
            <a:noAutofit/>
          </a:bodyPr>
          <a:lstStyle/>
          <a:p>
            <a:r>
              <a:rPr lang="ru-RU" sz="2500" dirty="0">
                <a:effectLst/>
              </a:rPr>
              <a:t>Ребёнок (подготовительная группа)	</a:t>
            </a:r>
            <a:br>
              <a:rPr lang="ru-RU" sz="2500" dirty="0">
                <a:effectLst/>
              </a:rPr>
            </a:br>
            <a:r>
              <a:rPr lang="ru-RU" sz="2500" dirty="0">
                <a:effectLst/>
              </a:rPr>
              <a:t>Идет Масленица,</a:t>
            </a:r>
            <a:br>
              <a:rPr lang="ru-RU" sz="2500" dirty="0">
                <a:effectLst/>
              </a:rPr>
            </a:br>
            <a:r>
              <a:rPr lang="ru-RU" sz="2500" dirty="0">
                <a:effectLst/>
              </a:rPr>
              <a:t>Красна - </a:t>
            </a:r>
            <a:r>
              <a:rPr lang="ru-RU" sz="2500" dirty="0" err="1">
                <a:effectLst/>
              </a:rPr>
              <a:t>распрекрасна</a:t>
            </a:r>
            <a:r>
              <a:rPr lang="ru-RU" sz="2500" dirty="0">
                <a:effectLst/>
              </a:rPr>
              <a:t>!</a:t>
            </a:r>
            <a:br>
              <a:rPr lang="ru-RU" sz="2500" dirty="0">
                <a:effectLst/>
              </a:rPr>
            </a:br>
            <a:r>
              <a:rPr lang="ru-RU" sz="2500" dirty="0">
                <a:effectLst/>
              </a:rPr>
              <a:t>Масленица-</a:t>
            </a:r>
            <a:r>
              <a:rPr lang="ru-RU" sz="2500" dirty="0" err="1">
                <a:effectLst/>
              </a:rPr>
              <a:t>кривошейка</a:t>
            </a:r>
            <a:r>
              <a:rPr lang="ru-RU" sz="2500" dirty="0">
                <a:effectLst/>
              </a:rPr>
              <a:t>,</a:t>
            </a:r>
            <a:br>
              <a:rPr lang="ru-RU" sz="2500" dirty="0">
                <a:effectLst/>
              </a:rPr>
            </a:br>
            <a:r>
              <a:rPr lang="ru-RU" sz="2500" dirty="0">
                <a:effectLst/>
              </a:rPr>
              <a:t>Встретим тебя хорошенько!</a:t>
            </a:r>
            <a:br>
              <a:rPr lang="ru-RU" sz="2500" dirty="0">
                <a:effectLst/>
              </a:rPr>
            </a:br>
            <a:r>
              <a:rPr lang="ru-RU" sz="2500" dirty="0">
                <a:effectLst/>
              </a:rPr>
              <a:t>Сыром, маслом да яйцом,</a:t>
            </a:r>
            <a:br>
              <a:rPr lang="ru-RU" sz="2500" dirty="0">
                <a:effectLst/>
              </a:rPr>
            </a:br>
            <a:r>
              <a:rPr lang="ru-RU" sz="2500" dirty="0">
                <a:effectLst/>
              </a:rPr>
              <a:t>И румяным калачом!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 </a:t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8269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0"/>
    </mc:Choice>
    <mc:Fallback xmlns="">
      <p:transition spd="slow" advTm="713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276872"/>
            <a:ext cx="5640688" cy="3475856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effectLst/>
              </a:rPr>
              <a:t>Ребёнок (старшая группа)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Масленица! Масленица!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В гости к нам пришла!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Масленица! Масленица!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Счастья принесла!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Масленица! Масленица!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Зиму унеси!	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Масленица! Масленица!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К нам весна приди!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662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3"/>
    </mc:Choice>
    <mc:Fallback xmlns="">
      <p:transition spd="slow" advTm="667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486556"/>
            <a:ext cx="5422376" cy="3371444"/>
          </a:xfrm>
        </p:spPr>
        <p:txBody>
          <a:bodyPr>
            <a:noAutofit/>
          </a:bodyPr>
          <a:lstStyle/>
          <a:p>
            <a:r>
              <a:rPr lang="ru-RU" sz="2500" dirty="0">
                <a:effectLst/>
              </a:rPr>
              <a:t>Ребёнок (старшая группа)</a:t>
            </a:r>
            <a:br>
              <a:rPr lang="ru-RU" sz="2500" dirty="0">
                <a:effectLst/>
              </a:rPr>
            </a:br>
            <a:r>
              <a:rPr lang="ru-RU" sz="2500" dirty="0">
                <a:effectLst/>
              </a:rPr>
              <a:t>Едет Масленица дорогая,</a:t>
            </a:r>
            <a:br>
              <a:rPr lang="ru-RU" sz="2500" dirty="0">
                <a:effectLst/>
              </a:rPr>
            </a:br>
            <a:r>
              <a:rPr lang="ru-RU" sz="2500" dirty="0">
                <a:effectLst/>
              </a:rPr>
              <a:t>Наша гостьюшка годовая,</a:t>
            </a:r>
            <a:br>
              <a:rPr lang="ru-RU" sz="2500" dirty="0">
                <a:effectLst/>
              </a:rPr>
            </a:br>
            <a:r>
              <a:rPr lang="ru-RU" sz="2500" dirty="0">
                <a:effectLst/>
              </a:rPr>
              <a:t>Да на саночках расписных,</a:t>
            </a:r>
            <a:br>
              <a:rPr lang="ru-RU" sz="2500" dirty="0">
                <a:effectLst/>
              </a:rPr>
            </a:br>
            <a:r>
              <a:rPr lang="ru-RU" sz="2500" dirty="0">
                <a:effectLst/>
              </a:rPr>
              <a:t>Да на кониках вороных,</a:t>
            </a:r>
            <a:br>
              <a:rPr lang="ru-RU" sz="2500" dirty="0">
                <a:effectLst/>
              </a:rPr>
            </a:br>
            <a:r>
              <a:rPr lang="ru-RU" sz="2500" dirty="0">
                <a:effectLst/>
              </a:rPr>
              <a:t>Живет Масленица семь деньков,</a:t>
            </a:r>
            <a:br>
              <a:rPr lang="ru-RU" sz="2500" dirty="0">
                <a:effectLst/>
              </a:rPr>
            </a:br>
            <a:r>
              <a:rPr lang="ru-RU" sz="2500" dirty="0">
                <a:effectLst/>
              </a:rPr>
              <a:t>Оставайся семь годков.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98134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20"/>
    </mc:Choice>
    <mc:Fallback xmlns="">
      <p:transition spd="slow" advTm="712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686800" cy="2664296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2.Ведущий: Каждый день на Масленицу имел свое определенное название, а вы знаете, как называются дни Масленичной недели?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17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0"/>
    </mc:Choice>
    <mc:Fallback xmlns="">
      <p:transition spd="slow" advTm="716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686800" cy="333184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1.Ведущий: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Веселись и радуйся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Утро, день и вечер!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Наступает первый день —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Понедельник…(встреча)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73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40"/>
    </mc:Choice>
    <mc:Fallback xmlns="">
      <p:transition spd="slow" advTm="734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7200800" cy="3960440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2.Ведущий: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А у меня ещё вопрос…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Понедельник пролетел,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Вот и вторник зашумел.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Звучит весёлый наигрыш,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А вторник у нас…(</a:t>
            </a:r>
            <a:r>
              <a:rPr lang="ru-RU" dirty="0" err="1">
                <a:effectLst/>
              </a:rPr>
              <a:t>заигрыш</a:t>
            </a:r>
            <a:r>
              <a:rPr lang="ru-RU" dirty="0">
                <a:effectLst/>
              </a:rPr>
              <a:t>)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12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0"/>
    </mc:Choice>
    <mc:Fallback xmlns="">
      <p:transition spd="slow" advTm="705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437" y="980728"/>
            <a:ext cx="8686800" cy="3835896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1.Ведущий: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Разгулялись, господа,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А на дворе уже среда.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Сладкая маковка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Под названием…(лакомка)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56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0"/>
    </mc:Choice>
    <mc:Fallback xmlns="">
      <p:transition spd="slow" advTm="67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686800" cy="4123928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2.Ведущий: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Он и чистый, и широкий –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То четверг уж на пороге.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 этот день ты не зевай,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Он зовётся…(разгуляй)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77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0"/>
    </mc:Choice>
    <mc:Fallback xmlns="">
      <p:transition spd="slow" advTm="646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77200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Масленица»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младшей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Филичева Наталья Германовна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93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0"/>
    </mc:Choice>
    <mc:Fallback xmlns="">
      <p:transition spd="slow" advTm="413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686800" cy="3979912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1.Ведущий: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Вот и пятница пришла,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Зятя в гости привела –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Есть блины, кататься с горки.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Это – (тёщины вечёрки)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36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3"/>
    </mc:Choice>
    <mc:Fallback xmlns="">
      <p:transition spd="slow" advTm="567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483968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2.Ведущий: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А теперь пришла суббота.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Сидеть девчатам дома неохота,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И резвятся, словно белки,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Это…(</a:t>
            </a:r>
            <a:r>
              <a:rPr lang="ru-RU" dirty="0" err="1">
                <a:effectLst/>
              </a:rPr>
              <a:t>золовкины</a:t>
            </a:r>
            <a:r>
              <a:rPr lang="ru-RU" dirty="0">
                <a:effectLst/>
              </a:rPr>
              <a:t> посиделки)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61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6"/>
    </mc:Choice>
    <mc:Fallback xmlns="">
      <p:transition spd="slow" advTm="5886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636096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1.Ведущий: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День последний подошёл,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Великий пост с собой привёл.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 последний день едим блины печёные,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А зовётся воскресенье…(прощёное)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18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4"/>
    </mc:Choice>
    <mc:Fallback xmlns="">
      <p:transition spd="slow" advTm="6104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284168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2.Ведущий: С вами мы поговорили, дни недели повторили.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А теперь все собирайтесь, на гулянье отправляйтесь!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Ждут вас игры, да забавы, развлечения на славу!	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Еще одна из традиций на Масленицу было принято кататься на лошадях.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Эй, мальчишки и девчонки,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Молодежь и детвора!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Поиграем мы в лошадки-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Нынче самая пора!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01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90"/>
    </mc:Choice>
    <mc:Fallback xmlns="">
      <p:transition spd="slow" advTm="749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Эстафета «Катание на лошадях»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24744"/>
            <a:ext cx="4248472" cy="5664630"/>
          </a:xfrm>
        </p:spPr>
      </p:pic>
    </p:spTree>
    <p:extLst>
      <p:ext uri="{BB962C8B-B14F-4D97-AF65-F5344CB8AC3E}">
        <p14:creationId xmlns:p14="http://schemas.microsoft.com/office/powerpoint/2010/main" val="309605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4"/>
    </mc:Choice>
    <mc:Fallback xmlns="">
      <p:transition spd="slow" advTm="4814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848" y="1554163"/>
            <a:ext cx="2484704" cy="4525962"/>
          </a:xfrm>
        </p:spPr>
      </p:pic>
    </p:spTree>
    <p:extLst>
      <p:ext uri="{BB962C8B-B14F-4D97-AF65-F5344CB8AC3E}">
        <p14:creationId xmlns:p14="http://schemas.microsoft.com/office/powerpoint/2010/main" val="390532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81"/>
    </mc:Choice>
    <mc:Fallback xmlns="">
      <p:transition spd="slow" advTm="24381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4109" objId="4"/>
        <p14:stopEvt time="24381" objId="4"/>
      </p14:showEvt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852120"/>
          </a:xfrm>
        </p:spPr>
        <p:txBody>
          <a:bodyPr>
            <a:normAutofit/>
          </a:bodyPr>
          <a:lstStyle/>
          <a:p>
            <a:r>
              <a:rPr lang="ru-RU" dirty="0" smtClean="0">
                <a:effectLst/>
              </a:rPr>
              <a:t>Ведущий: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Нету </a:t>
            </a:r>
            <a:r>
              <a:rPr lang="ru-RU" dirty="0">
                <a:effectLst/>
              </a:rPr>
              <a:t>без гармошки пляски,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Небылицы нет без сказки,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Посиделок – без подружки,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А веселья - без частушки! 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3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2"/>
    </mc:Choice>
    <mc:Fallback xmlns="">
      <p:transition spd="slow" advTm="6282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340768"/>
            <a:ext cx="2967046" cy="5401547"/>
          </a:xfrm>
        </p:spPr>
      </p:pic>
    </p:spTree>
    <p:extLst>
      <p:ext uri="{BB962C8B-B14F-4D97-AF65-F5344CB8AC3E}">
        <p14:creationId xmlns:p14="http://schemas.microsoft.com/office/powerpoint/2010/main" val="24065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4"/>
    </mc:Choice>
    <mc:Fallback xmlns="">
      <p:transition spd="slow" advTm="4154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96136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effectLst/>
              </a:rPr>
              <a:t>У меня четыре шали.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Пятая – пуховая,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Не одна я боевая-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Все мы здесь бедовые.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 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Сколько раз я зарекалась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Под гармошку песни петь.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А гармонь тут заиграла-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Как на месте усидеть.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 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Веселись честной народ,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Набивая свой живот.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Это масленица,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Праздна Масленица!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82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57"/>
    </mc:Choice>
    <mc:Fallback xmlns="">
      <p:transition spd="slow" advTm="2885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686" objId="5"/>
        <p14:pauseEvt time="2686" objId="5"/>
        <p14:seekEvt time="2686" objId="5" seek="101740"/>
        <p14:resumeEvt time="4762" objId="5"/>
        <p14:pauseEvt time="5697" objId="5"/>
        <p14:seekEvt time="5697" objId="5" seek="6782"/>
        <p14:resumeEvt time="5886" objId="5"/>
        <p14:stopEvt time="28857" objId="5"/>
      </p14:showEvt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Игра- забава «Перетягивание каната»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04800" y="2390775"/>
            <a:ext cx="4191000" cy="31432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  <p:extLst>
      <p:ext uri="{BB962C8B-B14F-4D97-AF65-F5344CB8AC3E}">
        <p14:creationId xmlns:p14="http://schemas.microsoft.com/office/powerpoint/2010/main" val="145373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1"/>
    </mc:Choice>
    <mc:Fallback xmlns="">
      <p:transition spd="slow" advTm="621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 и 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Описание: Данный материал может быть использован инструкторами по физической культуре, воспитателями, музыкальными руководителями детских дошкольных учреждений. </a:t>
            </a:r>
          </a:p>
          <a:p>
            <a:r>
              <a:rPr lang="ru-RU" dirty="0"/>
              <a:t>Цель: Приобщение детей дошкольного возраста к народным традициям. </a:t>
            </a:r>
          </a:p>
          <a:p>
            <a:r>
              <a:rPr lang="ru-RU" dirty="0" err="1"/>
              <a:t>Задачи:Создать</a:t>
            </a:r>
            <a:r>
              <a:rPr lang="ru-RU" dirty="0"/>
              <a:t> настроение торжества и веселья;</a:t>
            </a:r>
          </a:p>
          <a:p>
            <a:r>
              <a:rPr lang="ru-RU" dirty="0"/>
              <a:t>- совершенствовать двигательные умения и навыки детей;</a:t>
            </a:r>
          </a:p>
          <a:p>
            <a:r>
              <a:rPr lang="ru-RU" dirty="0"/>
              <a:t>- доставлять детям радость от народных игр, песен;</a:t>
            </a:r>
          </a:p>
          <a:p>
            <a:r>
              <a:rPr lang="ru-RU" dirty="0"/>
              <a:t>- воспитывать любовь к народным играм, традициям.</a:t>
            </a:r>
          </a:p>
          <a:p>
            <a:r>
              <a:rPr lang="ru-RU" dirty="0"/>
              <a:t>Оборудование:</a:t>
            </a:r>
          </a:p>
          <a:p>
            <a:r>
              <a:rPr lang="ru-RU" dirty="0"/>
              <a:t> 4 детских валенка, канат, 3 санок</a:t>
            </a:r>
          </a:p>
          <a:p>
            <a:r>
              <a:rPr lang="ru-RU" dirty="0"/>
              <a:t>Предварительная работа: чтение литературы, просмотр картин, иллюстраций, разучивание стихов, народных игр.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87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90"/>
    </mc:Choice>
    <mc:Fallback xmlns="">
      <p:transition spd="slow" advTm="839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18" y="1554163"/>
            <a:ext cx="8216163" cy="4525962"/>
          </a:xfrm>
        </p:spPr>
      </p:pic>
    </p:spTree>
    <p:extLst>
      <p:ext uri="{BB962C8B-B14F-4D97-AF65-F5344CB8AC3E}">
        <p14:creationId xmlns:p14="http://schemas.microsoft.com/office/powerpoint/2010/main" val="346232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94"/>
    </mc:Choice>
    <mc:Fallback xmlns="">
      <p:transition spd="slow" advTm="26194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3078" objId="4"/>
        <p14:stopEvt time="26194" objId="4"/>
      </p14:showEvtLst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08920"/>
            <a:ext cx="7800928" cy="841248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effectLst/>
              </a:rPr>
              <a:t>Хороводная игра «Блинок»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93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0"/>
    </mc:Choice>
    <mc:Fallback xmlns="">
      <p:transition spd="slow" advTm="51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18" y="1554163"/>
            <a:ext cx="8216163" cy="4525962"/>
          </a:xfrm>
        </p:spPr>
      </p:pic>
    </p:spTree>
    <p:extLst>
      <p:ext uri="{BB962C8B-B14F-4D97-AF65-F5344CB8AC3E}">
        <p14:creationId xmlns:p14="http://schemas.microsoft.com/office/powerpoint/2010/main" val="13667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25"/>
    </mc:Choice>
    <mc:Fallback xmlns="">
      <p:transition spd="slow" advTm="25025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510" objId="4"/>
        <p14:stopEvt time="25025" objId="4"/>
      </p14:showEvtLst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348880"/>
            <a:ext cx="6936832" cy="841248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effectLst/>
              </a:rPr>
              <a:t>Хороводная игра «Блинок»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94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1"/>
    </mc:Choice>
    <mc:Fallback xmlns="">
      <p:transition spd="slow" advTm="4011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18" y="1554163"/>
            <a:ext cx="8216163" cy="4525962"/>
          </a:xfrm>
        </p:spPr>
      </p:pic>
    </p:spTree>
    <p:extLst>
      <p:ext uri="{BB962C8B-B14F-4D97-AF65-F5344CB8AC3E}">
        <p14:creationId xmlns:p14="http://schemas.microsoft.com/office/powerpoint/2010/main" val="21349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440"/>
    </mc:Choice>
    <mc:Fallback xmlns="">
      <p:transition spd="slow" advTm="7744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336" objId="4"/>
        <p14:stopEvt time="77440" objId="4"/>
      </p14:showEvtLst>
    </p:ext>
  </p:extLs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Угощение блинами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3"/>
          <a:stretch/>
        </p:blipFill>
        <p:spPr>
          <a:xfrm>
            <a:off x="5209308" y="3573016"/>
            <a:ext cx="3706091" cy="28956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23527" y="1268760"/>
            <a:ext cx="5760641" cy="3240360"/>
          </a:xfrm>
        </p:spPr>
      </p:pic>
    </p:spTree>
    <p:extLst>
      <p:ext uri="{BB962C8B-B14F-4D97-AF65-F5344CB8AC3E}">
        <p14:creationId xmlns:p14="http://schemas.microsoft.com/office/powerpoint/2010/main" val="271022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2"/>
    </mc:Choice>
    <mc:Fallback xmlns="">
      <p:transition spd="slow" advTm="5062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7278"/>
            <a:ext cx="3672407" cy="6528725"/>
          </a:xfrm>
        </p:spPr>
      </p:pic>
    </p:spTree>
    <p:extLst>
      <p:ext uri="{BB962C8B-B14F-4D97-AF65-F5344CB8AC3E}">
        <p14:creationId xmlns:p14="http://schemas.microsoft.com/office/powerpoint/2010/main" val="384698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4"/>
    </mc:Choice>
    <mc:Fallback xmlns="">
      <p:transition spd="slow" advTm="4984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457200"/>
            <a:ext cx="6070448" cy="4772000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Масленица прощай!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А на тот год приезжай!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Масленица, воротись!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 новый год покажись!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Прощай Масленица!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91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30"/>
    </mc:Choice>
    <mc:Fallback xmlns="">
      <p:transition spd="slow" advTm="773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праздника: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Под народную музыку дети со всех участков собираются на площадке.</a:t>
            </a:r>
          </a:p>
          <a:p>
            <a:r>
              <a:rPr lang="ru-RU" dirty="0"/>
              <a:t>Ведущие, одеты в народные костюмы.</a:t>
            </a:r>
          </a:p>
          <a:p>
            <a:r>
              <a:rPr lang="ru-RU" dirty="0"/>
              <a:t>1.Ведущий: Здравствуйте, ребята дорогие, маленькие и большие!</a:t>
            </a:r>
          </a:p>
          <a:p>
            <a:r>
              <a:rPr lang="ru-RU" dirty="0"/>
              <a:t>2.Ведущий: Здравствуйте, гости, милости просим! </a:t>
            </a:r>
          </a:p>
          <a:p>
            <a:r>
              <a:rPr lang="ru-RU" dirty="0"/>
              <a:t>Мы зовем к себе всех тех,</a:t>
            </a:r>
          </a:p>
          <a:p>
            <a:r>
              <a:rPr lang="ru-RU" dirty="0"/>
              <a:t>Кто любит веселье и смех.</a:t>
            </a:r>
          </a:p>
          <a:p>
            <a:r>
              <a:rPr lang="ru-RU" dirty="0"/>
              <a:t>1.Ведущий: Мы зиму провожаем, весну встречаем! </a:t>
            </a:r>
          </a:p>
          <a:p>
            <a:r>
              <a:rPr lang="ru-RU" dirty="0"/>
              <a:t>Масленицу широкую открываем, веселье начинаем!</a:t>
            </a:r>
          </a:p>
          <a:p>
            <a:r>
              <a:rPr lang="ru-RU" dirty="0"/>
              <a:t>2.Ведущий: А сейчас по старинному обычаю нужно Зиму проводить, Весну - красную встретить.</a:t>
            </a:r>
          </a:p>
          <a:p>
            <a:r>
              <a:rPr lang="ru-RU" dirty="0"/>
              <a:t>Мы по кругу все пойдём,</a:t>
            </a:r>
          </a:p>
          <a:p>
            <a:r>
              <a:rPr lang="ru-RU" dirty="0"/>
              <a:t>Дружно спляшем и споём.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39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60"/>
    </mc:Choice>
    <mc:Fallback xmlns="">
      <p:transition spd="slow" advTm="816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075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НЭСТЕЙША\Desktop\фото\IMG-20190318-WA00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443" b="22350"/>
          <a:stretch/>
        </p:blipFill>
        <p:spPr bwMode="auto">
          <a:xfrm>
            <a:off x="323527" y="1658005"/>
            <a:ext cx="8544949" cy="360218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5"/>
    </mc:Choice>
    <mc:Fallback xmlns="">
      <p:transition spd="slow" advTm="446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996952"/>
            <a:ext cx="8686800" cy="1728192"/>
          </a:xfrm>
        </p:spPr>
        <p:txBody>
          <a:bodyPr>
            <a:noAutofit/>
          </a:bodyPr>
          <a:lstStyle/>
          <a:p>
            <a:pPr algn="ctr"/>
            <a:r>
              <a:rPr lang="ru-RU" sz="5000" dirty="0">
                <a:solidFill>
                  <a:schemeClr val="tx1"/>
                </a:solidFill>
                <a:effectLst/>
              </a:rPr>
              <a:t>Песня- </a:t>
            </a:r>
            <a:r>
              <a:rPr lang="ru-RU" sz="5000" dirty="0" smtClean="0">
                <a:solidFill>
                  <a:schemeClr val="tx1"/>
                </a:solidFill>
                <a:effectLst/>
              </a:rPr>
              <a:t>хоровод</a:t>
            </a:r>
            <a:br>
              <a:rPr lang="ru-RU" sz="5000" dirty="0" smtClean="0">
                <a:solidFill>
                  <a:schemeClr val="tx1"/>
                </a:solidFill>
                <a:effectLst/>
              </a:rPr>
            </a:br>
            <a:r>
              <a:rPr lang="ru-RU" sz="5000" dirty="0" smtClean="0">
                <a:solidFill>
                  <a:schemeClr val="tx1"/>
                </a:solidFill>
                <a:effectLst/>
              </a:rPr>
              <a:t>«Как на тоненький ледок»</a:t>
            </a:r>
            <a:endParaRPr lang="ru-R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4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5"/>
    </mc:Choice>
    <mc:Fallback xmlns="">
      <p:transition spd="slow" advTm="519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2. Русские Народные Песни - Как На Тоненький Ледо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4" y="1556792"/>
            <a:ext cx="7869292" cy="4525962"/>
          </a:xfrm>
        </p:spPr>
      </p:pic>
    </p:spTree>
    <p:extLst>
      <p:ext uri="{BB962C8B-B14F-4D97-AF65-F5344CB8AC3E}">
        <p14:creationId xmlns:p14="http://schemas.microsoft.com/office/powerpoint/2010/main" val="239398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16"/>
    </mc:Choice>
    <mc:Fallback xmlns="">
      <p:transition spd="slow" advTm="2791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314" objId="3"/>
        <p14:stopEvt time="27916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24128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1.Ведущий: Из </a:t>
            </a:r>
            <a:r>
              <a:rPr lang="ru-RU" dirty="0" err="1">
                <a:effectLst/>
              </a:rPr>
              <a:t>покон</a:t>
            </a:r>
            <a:r>
              <a:rPr lang="ru-RU" dirty="0">
                <a:effectLst/>
              </a:rPr>
              <a:t> веков зимой на Руси, чтобы не мёрзнуть, носили валенки. А на масленицу устраивали соревнования, кто дальше бросит валенок.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2.Ведущий: Ох, и холодно стоять, надо братцы поиграть!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Давайте валенки возьмём, да играть с ними начнём!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509120"/>
            <a:ext cx="8686800" cy="157100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45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0"/>
    </mc:Choice>
    <mc:Fallback xmlns="">
      <p:transition spd="slow" advTm="826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335367" cy="6251525"/>
          </a:xfrm>
        </p:spPr>
      </p:pic>
    </p:spTree>
    <p:extLst>
      <p:ext uri="{BB962C8B-B14F-4D97-AF65-F5344CB8AC3E}">
        <p14:creationId xmlns:p14="http://schemas.microsoft.com/office/powerpoint/2010/main" val="160843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7"/>
    </mc:Choice>
    <mc:Fallback xmlns="">
      <p:transition spd="slow" advTm="3687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165</TotalTime>
  <Words>357</Words>
  <Application>Microsoft Office PowerPoint</Application>
  <PresentationFormat>Экран (4:3)</PresentationFormat>
  <Paragraphs>49</Paragraphs>
  <Slides>37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Трек</vt:lpstr>
      <vt:lpstr>Здравствуй, Масленица!</vt:lpstr>
      <vt:lpstr>Праздник «Масленица» во второй младшей группе с родителями  Автор: Филичева Наталья Германовна</vt:lpstr>
      <vt:lpstr>Цели и задачи:</vt:lpstr>
      <vt:lpstr>Ход праздника:</vt:lpstr>
      <vt:lpstr>Презентация PowerPoint</vt:lpstr>
      <vt:lpstr>Песня- хоровод «Как на тоненький ледок»</vt:lpstr>
      <vt:lpstr>Презентация PowerPoint</vt:lpstr>
      <vt:lpstr>1.Ведущий: Из покон веков зимой на Руси, чтобы не мёрзнуть, носили валенки. А на масленицу устраивали соревнования, кто дальше бросит валенок. 2.Ведущий: Ох, и холодно стоять, надо братцы поиграть! Давайте валенки возьмём, да играть с ними начнём! </vt:lpstr>
      <vt:lpstr>Презентация PowerPoint</vt:lpstr>
      <vt:lpstr>Презентация PowerPoint</vt:lpstr>
      <vt:lpstr>1.Ведущий: Молодцы ребята, поиграли, а теперь можно валенкам прощай сказать и до новой зимы их убрать. 2.Ведущий: Поднимайся, настроение - К нам Масленица идет без промедления! Иди сюда, Масленица-кривошейка, Встретим тебя хорошенько! Под русскую народную мелодия – вносят чучело Масленицы  </vt:lpstr>
      <vt:lpstr>Ребёнок (подготовительная группа)  Идет Масленица, Красна - распрекрасна! Масленица-кривошейка, Встретим тебя хорошенько! Сыром, маслом да яйцом, И румяным калачом!   </vt:lpstr>
      <vt:lpstr>Ребёнок (старшая группа) Масленица! Масленица! В гости к нам пришла! Масленица! Масленица! Счастья принесла! Масленица! Масленица! Зиму унеси!  Масленица! Масленица! К нам весна приди!   </vt:lpstr>
      <vt:lpstr>Ребёнок (старшая группа) Едет Масленица дорогая, Наша гостьюшка годовая, Да на саночках расписных, Да на кониках вороных, Живет Масленица семь деньков, Оставайся семь годков.</vt:lpstr>
      <vt:lpstr>2.Ведущий: Каждый день на Масленицу имел свое определенное название, а вы знаете, как называются дни Масленичной недели? </vt:lpstr>
      <vt:lpstr>1.Ведущий: Веселись и радуйся Утро, день и вечер! Наступает первый день — Понедельник…(встреча) </vt:lpstr>
      <vt:lpstr>2.Ведущий: А у меня ещё вопрос… Понедельник пролетел, Вот и вторник зашумел. Звучит весёлый наигрыш, А вторник у нас…(заигрыш) </vt:lpstr>
      <vt:lpstr>1.Ведущий: Разгулялись, господа, А на дворе уже среда. Сладкая маковка Под названием…(лакомка) </vt:lpstr>
      <vt:lpstr>2.Ведущий: Он и чистый, и широкий – То четверг уж на пороге. В этот день ты не зевай, Он зовётся…(разгуляй) </vt:lpstr>
      <vt:lpstr>1.Ведущий: Вот и пятница пришла, Зятя в гости привела – Есть блины, кататься с горки. Это – (тёщины вечёрки) </vt:lpstr>
      <vt:lpstr>2.Ведущий: А теперь пришла суббота. Сидеть девчатам дома неохота, И резвятся, словно белки, Это…(золовкины посиделки) </vt:lpstr>
      <vt:lpstr>1.Ведущий: День последний подошёл, Великий пост с собой привёл. В последний день едим блины печёные, А зовётся воскресенье…(прощёное) </vt:lpstr>
      <vt:lpstr>2.Ведущий: С вами мы поговорили, дни недели повторили. А теперь все собирайтесь, на гулянье отправляйтесь! Ждут вас игры, да забавы, развлечения на славу!  Еще одна из традиций на Масленицу было принято кататься на лошадях.  Эй, мальчишки и девчонки, Молодежь и детвора! Поиграем мы в лошадки- Нынче самая пора! </vt:lpstr>
      <vt:lpstr>Эстафета «Катание на лошадях» </vt:lpstr>
      <vt:lpstr>Презентация PowerPoint</vt:lpstr>
      <vt:lpstr>Ведущий: Нету без гармошки пляски, Небылицы нет без сказки, Посиделок – без подружки, А веселья - без частушки!  </vt:lpstr>
      <vt:lpstr>Презентация PowerPoint</vt:lpstr>
      <vt:lpstr>У меня четыре шали. Пятая – пуховая, Не одна я боевая- Все мы здесь бедовые.   Сколько раз я зарекалась Под гармошку песни петь. А гармонь тут заиграла- Как на месте усидеть.   Веселись честной народ, Набивая свой живот. Это масленица, Праздна Масленица! </vt:lpstr>
      <vt:lpstr>Игра- забава «Перетягивание каната» </vt:lpstr>
      <vt:lpstr>Презентация PowerPoint</vt:lpstr>
      <vt:lpstr>Хороводная игра «Блинок» </vt:lpstr>
      <vt:lpstr>Презентация PowerPoint</vt:lpstr>
      <vt:lpstr>Хороводная игра «Блинок» </vt:lpstr>
      <vt:lpstr>Презентация PowerPoint</vt:lpstr>
      <vt:lpstr>Угощение блинами </vt:lpstr>
      <vt:lpstr>Презентация PowerPoint</vt:lpstr>
      <vt:lpstr>Масленица прощай! А на тот год приезжай! Масленица, воротись! В новый год покажись! Прощай Масленица!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Здравствуй, Масленица!</dc:title>
  <dc:creator>АНЭСТЕЙША</dc:creator>
  <cp:lastModifiedBy>АНЭСТЕЙША</cp:lastModifiedBy>
  <cp:revision>17</cp:revision>
  <dcterms:created xsi:type="dcterms:W3CDTF">2019-03-18T15:20:48Z</dcterms:created>
  <dcterms:modified xsi:type="dcterms:W3CDTF">2019-12-26T15:00:47Z</dcterms:modified>
</cp:coreProperties>
</file>