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8" r:id="rId4"/>
    <p:sldId id="259" r:id="rId5"/>
    <p:sldId id="260" r:id="rId6"/>
    <p:sldId id="261" r:id="rId7"/>
    <p:sldId id="263" r:id="rId8"/>
    <p:sldId id="276" r:id="rId9"/>
    <p:sldId id="277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4" d="100"/>
          <a:sy n="84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11E1-CD36-4D48-98FD-55257E8EC493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DF4AA-24CD-417F-A90A-ACC0B82F7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2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Классный</a:t>
            </a:r>
            <a:r>
              <a:rPr lang="ru-RU" baseline="0" dirty="0" smtClean="0"/>
              <a:t> час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6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2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Микеланджело, Рембрандта могут вызывать восхищение и радость созерцания или поклонение, то  работы Леонардо вызывают скорее интересе и почтительное любопытство. Это художник теоретиков и историков. Загадочность многих произведений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8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8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 предметов искусства и культуры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Абу-Даби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   своеобразным филиалом Лувра до 2037 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F4AA-24CD-417F-A90A-ACC0B82F7F2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4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2184405"/>
          </a:xfrm>
        </p:spPr>
        <p:txBody>
          <a:bodyPr/>
          <a:lstStyle/>
          <a:p>
            <a:r>
              <a:rPr lang="ru-RU" dirty="0" smtClean="0"/>
              <a:t>Шедевры Леонардо да Винчи в музеях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792961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ОГБПОУ «Рязанский колледж культуры»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28604"/>
            <a:ext cx="150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pic>
        <p:nvPicPr>
          <p:cNvPr id="1027" name="Picture 3" descr="C:\Users\warp\Desktop\il_1588xN.1584853215_14m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4357718" cy="454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«Благовещение». Уффици</a:t>
            </a:r>
            <a:endParaRPr lang="ru-RU" sz="3600" dirty="0"/>
          </a:p>
        </p:txBody>
      </p:sp>
      <p:pic>
        <p:nvPicPr>
          <p:cNvPr id="9218" name="Picture 2" descr="C:\Users\warp\Desktop\леонардо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142984"/>
            <a:ext cx="7572838" cy="54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«Поклонение волхвов». Уффици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warp\Desktop\леонардо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1766" y="1071546"/>
            <a:ext cx="7999324" cy="534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000" dirty="0" smtClean="0"/>
              <a:t>Тайная вечеря». Церковь Санта Мария деле Грация. Милан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warp\Desktop\леонардо\Новая папка\14 аSanta-Maria-delle-Graz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680229" cy="3119392"/>
          </a:xfrm>
          <a:prstGeom prst="rect">
            <a:avLst/>
          </a:prstGeom>
          <a:noFill/>
        </p:spPr>
      </p:pic>
      <p:pic>
        <p:nvPicPr>
          <p:cNvPr id="11267" name="Picture 3" descr="C:\Users\warp\Desktop\леонардо\Новая папка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899" y="1643050"/>
            <a:ext cx="5314101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8"/>
            <a:ext cx="385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Церковь Санта Мария </a:t>
            </a:r>
            <a:r>
              <a:rPr lang="ru-RU" dirty="0" err="1" smtClean="0"/>
              <a:t>делле</a:t>
            </a:r>
            <a:r>
              <a:rPr lang="ru-RU" dirty="0" smtClean="0"/>
              <a:t> </a:t>
            </a:r>
            <a:r>
              <a:rPr lang="ru-RU" dirty="0" err="1" smtClean="0"/>
              <a:t>Грацие</a:t>
            </a:r>
            <a:r>
              <a:rPr lang="ru-RU" dirty="0" smtClean="0"/>
              <a:t>   — главная церковь  доминиканского монастыря в западной части Милана. Построена в 15 в. В трапезной  этого храма находится одна из самых знаменитых работ Леонардо да Винчи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111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Библиотека и пинакотека </a:t>
            </a:r>
            <a:r>
              <a:rPr lang="ru-RU" sz="3600" dirty="0" err="1" smtClean="0"/>
              <a:t>Амброзиана</a:t>
            </a:r>
            <a:r>
              <a:rPr lang="ru-RU" sz="3600" dirty="0" smtClean="0"/>
              <a:t>. Милан</a:t>
            </a:r>
            <a:endParaRPr lang="ru-RU" sz="3600" dirty="0"/>
          </a:p>
        </p:txBody>
      </p:sp>
      <p:pic>
        <p:nvPicPr>
          <p:cNvPr id="3074" name="Picture 2" descr="C:\Users\warp\Desktop\леонардо\845f7c707e2c734917a38cf2945c7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000108"/>
            <a:ext cx="4786346" cy="4786346"/>
          </a:xfrm>
          <a:prstGeom prst="rect">
            <a:avLst/>
          </a:prstGeom>
          <a:noFill/>
        </p:spPr>
      </p:pic>
      <p:pic>
        <p:nvPicPr>
          <p:cNvPr id="3077" name="Picture 5" descr="C:\Users\warp\Desktop\леонардо\28374ef5-42e8-4a62-80e0-fe2298cf55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99726"/>
            <a:ext cx="4286248" cy="2858273"/>
          </a:xfrm>
          <a:prstGeom prst="rect">
            <a:avLst/>
          </a:prstGeom>
          <a:noFill/>
        </p:spPr>
      </p:pic>
      <p:pic>
        <p:nvPicPr>
          <p:cNvPr id="3078" name="Picture 6" descr="C:\Users\warp\Desktop\леонардо\Новая папка\15 амброи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063" y="785794"/>
            <a:ext cx="3666937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3571875"/>
            <a:ext cx="3786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Пинакотека </a:t>
            </a:r>
            <a:r>
              <a:rPr lang="ru-RU" dirty="0" err="1" smtClean="0"/>
              <a:t>Амброзиана</a:t>
            </a:r>
            <a:r>
              <a:rPr lang="ru-RU" dirty="0" smtClean="0"/>
              <a:t> - это основанный в 17 в. художественный музей, в который входят библиотека </a:t>
            </a:r>
            <a:r>
              <a:rPr lang="ru-RU" dirty="0" err="1" smtClean="0"/>
              <a:t>Амброзиана</a:t>
            </a:r>
            <a:r>
              <a:rPr lang="ru-RU" dirty="0" smtClean="0"/>
              <a:t> и собственно художественная коллекция. Этот комплекс назван в честь св. Амвросия, покровителя Милана. В библиотеке находятся 12 томов рукописей Леонардо, объединенных так называемый «Атлантический кодекс»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«Портрет музыканта»              </a:t>
            </a:r>
            <a:r>
              <a:rPr lang="ru-RU" sz="4000" dirty="0" err="1" smtClean="0"/>
              <a:t>Амброзиана</a:t>
            </a:r>
            <a:r>
              <a:rPr lang="ru-RU" sz="4000" dirty="0" smtClean="0"/>
              <a:t>. Милан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 descr="C:\Users\warp\Desktop\леонардо\Новая папк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593817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142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Витрувианский</a:t>
            </a:r>
            <a:r>
              <a:rPr lang="ru-RU" sz="3600" dirty="0" smtClean="0"/>
              <a:t> человек»             Галерея </a:t>
            </a:r>
            <a:r>
              <a:rPr lang="ru-RU" sz="3600" dirty="0" err="1" smtClean="0"/>
              <a:t>Академии.Венеция</a:t>
            </a:r>
            <a:endParaRPr lang="ru-RU" sz="3600" dirty="0"/>
          </a:p>
        </p:txBody>
      </p:sp>
      <p:pic>
        <p:nvPicPr>
          <p:cNvPr id="1026" name="Picture 2" descr="C:\Users\warp\Desktop\леонардо\CGjt6_tUYAARqH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84019" cy="35736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43512"/>
            <a:ext cx="4929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Галерея Академии -это  художественный музей, открытый в начале 19 в. на набережной Большого канала. В  основу легла коллекция живописи  венецианской Академии изящных искусств. Здесь  можно увидеть произведения всех венецианских художников 14-18 вв. </a:t>
            </a:r>
            <a:endParaRPr lang="ru-RU" dirty="0"/>
          </a:p>
        </p:txBody>
      </p:sp>
      <p:pic>
        <p:nvPicPr>
          <p:cNvPr id="3" name="Picture 2" descr="C:\Users\warp\Desktop\леонардо\Image00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489201" cy="1662275"/>
          </a:xfrm>
          <a:prstGeom prst="rect">
            <a:avLst/>
          </a:prstGeom>
          <a:noFill/>
        </p:spPr>
      </p:pic>
      <p:pic>
        <p:nvPicPr>
          <p:cNvPr id="7" name="Picture 3" descr="C:\Users\warp\Desktop\леонардо\Новая папка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2" y="2643182"/>
            <a:ext cx="4214818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785818"/>
          </a:xfrm>
        </p:spPr>
        <p:txBody>
          <a:bodyPr>
            <a:noAutofit/>
          </a:bodyPr>
          <a:lstStyle/>
          <a:p>
            <a:r>
              <a:rPr lang="ru-RU" sz="3600" dirty="0" smtClean="0"/>
              <a:t>«Святой </a:t>
            </a:r>
            <a:r>
              <a:rPr lang="ru-RU" sz="3600" dirty="0" err="1" smtClean="0"/>
              <a:t>Иероним</a:t>
            </a:r>
            <a:r>
              <a:rPr lang="ru-RU" sz="3600" dirty="0" smtClean="0"/>
              <a:t>»                                 </a:t>
            </a:r>
            <a:r>
              <a:rPr lang="ru-RU" sz="3600" b="1" dirty="0" smtClean="0"/>
              <a:t> </a:t>
            </a:r>
            <a:r>
              <a:rPr lang="ru-RU" sz="3600" dirty="0" err="1" smtClean="0"/>
              <a:t>Ватиканская</a:t>
            </a:r>
            <a:r>
              <a:rPr lang="ru-RU" sz="3600" dirty="0" smtClean="0"/>
              <a:t> пинакотека. Рим</a:t>
            </a:r>
            <a:endParaRPr lang="ru-RU" sz="3600" dirty="0"/>
          </a:p>
        </p:txBody>
      </p:sp>
      <p:pic>
        <p:nvPicPr>
          <p:cNvPr id="14338" name="Picture 2" descr="C:\Users\warp\Desktop\леонардо\Новая папка\18 а паникотека ватик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500561" cy="3482981"/>
          </a:xfrm>
          <a:prstGeom prst="rect">
            <a:avLst/>
          </a:prstGeom>
          <a:noFill/>
        </p:spPr>
      </p:pic>
      <p:pic>
        <p:nvPicPr>
          <p:cNvPr id="14339" name="Picture 3" descr="C:\Users\warp\Desktop\леонардо\Новая папка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171980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071546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Ватиканская</a:t>
            </a:r>
            <a:r>
              <a:rPr lang="ru-RU" dirty="0" smtClean="0"/>
              <a:t>  пинакотека – это богатейшая   коллекция    картин, преимущественно   итальянских, собранных   римскими     папами.        В 18 веке ее открыли для публики.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85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«Мадонна с гвоздикой»                                        Старая пинакотека. </a:t>
            </a:r>
            <a:r>
              <a:rPr lang="ru-RU" sz="3200" smtClean="0"/>
              <a:t>Мюнхен</a:t>
            </a:r>
            <a:endParaRPr lang="ru-RU" sz="3200" dirty="0"/>
          </a:p>
        </p:txBody>
      </p:sp>
      <p:pic>
        <p:nvPicPr>
          <p:cNvPr id="15362" name="Picture 2" descr="C:\Users\warp\Desktop\леонардо\Новая папка\19 а ст пинак мюн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642942" cy="3484224"/>
          </a:xfrm>
          <a:prstGeom prst="rect">
            <a:avLst/>
          </a:prstGeom>
          <a:noFill/>
        </p:spPr>
      </p:pic>
      <p:pic>
        <p:nvPicPr>
          <p:cNvPr id="2050" name="Picture 2" descr="C:\Users\warp\Desktop\леонардо\IMG_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53" y="1428736"/>
            <a:ext cx="4071947" cy="54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14884"/>
            <a:ext cx="50006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Старая Пинакотека в Мюнхене- музей мирового значения, основой  которого с 16 в. стали коллекции баварских правителей. Здание музея, открытого в первой половине 19 в., было возведено  по проекту архитектора Лео </a:t>
            </a:r>
            <a:r>
              <a:rPr lang="ru-RU" dirty="0" err="1" smtClean="0"/>
              <a:t>Кленце</a:t>
            </a:r>
            <a:r>
              <a:rPr lang="ru-RU" dirty="0" smtClean="0"/>
              <a:t>,  автора одного из корпусов  петербургского Эрмитажа.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«Дама с горностаем»                                                  </a:t>
            </a:r>
            <a:r>
              <a:rPr lang="ru-RU" sz="2800" dirty="0" err="1" smtClean="0"/>
              <a:t>Краковский</a:t>
            </a:r>
            <a:r>
              <a:rPr lang="ru-RU" sz="2800" dirty="0" smtClean="0"/>
              <a:t> Национальный музей                                          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1" name="Picture 3" descr="C:\Users\warp\Desktop\леонардо\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3141056" cy="2143116"/>
          </a:xfrm>
          <a:prstGeom prst="rect">
            <a:avLst/>
          </a:prstGeom>
          <a:noFill/>
        </p:spPr>
      </p:pic>
      <p:pic>
        <p:nvPicPr>
          <p:cNvPr id="16387" name="Picture 3" descr="C:\Users\warp\Desktop\леонардо\Новая папка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202" y="928670"/>
            <a:ext cx="3984798" cy="5429288"/>
          </a:xfrm>
          <a:prstGeom prst="rect">
            <a:avLst/>
          </a:prstGeom>
          <a:noFill/>
        </p:spPr>
      </p:pic>
      <p:pic>
        <p:nvPicPr>
          <p:cNvPr id="1026" name="Picture 2" descr="C:\Users\warp\Desktop\nacionalny-muzey-1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857496"/>
            <a:ext cx="3500430" cy="19917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480"/>
            <a:ext cx="221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714884"/>
            <a:ext cx="2000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Дворец Чарторыйских. В 2016 г. вошел в </a:t>
            </a:r>
            <a:r>
              <a:rPr lang="ru-RU" sz="1600" dirty="0" err="1" smtClean="0"/>
              <a:t>сос-тав</a:t>
            </a:r>
            <a:r>
              <a:rPr lang="ru-RU" sz="1600" dirty="0" smtClean="0"/>
              <a:t>  Национального музея. До 2017 г. «Дама с </a:t>
            </a:r>
            <a:r>
              <a:rPr lang="ru-RU" sz="1600" dirty="0" err="1" smtClean="0"/>
              <a:t>горноста-ем</a:t>
            </a:r>
            <a:r>
              <a:rPr lang="ru-RU" sz="1600" dirty="0" smtClean="0"/>
              <a:t>» входила в его коллекцию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1"/>
            <a:ext cx="5286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Краковский</a:t>
            </a:r>
            <a:r>
              <a:rPr lang="ru-RU" dirty="0" smtClean="0"/>
              <a:t> Национальный музей  был открыт  в 1879 г. Его основу составили пожертвования и частные собрания. Фонды музея  включают  живопись и скульптуру польских и европейских мастеров,  археологические и этнографические экспонаты, исторические документы.   Здесь с 2017 г. хранится «Дама с горностаем»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Портрет </a:t>
            </a:r>
            <a:r>
              <a:rPr lang="ru-RU" sz="3200" dirty="0" err="1" smtClean="0"/>
              <a:t>Джиневры</a:t>
            </a:r>
            <a:r>
              <a:rPr lang="ru-RU" sz="3200" dirty="0" smtClean="0"/>
              <a:t> </a:t>
            </a:r>
            <a:r>
              <a:rPr lang="ru-RU" sz="3200" dirty="0" err="1" smtClean="0"/>
              <a:t>деи</a:t>
            </a:r>
            <a:r>
              <a:rPr lang="ru-RU" sz="3200" dirty="0" smtClean="0"/>
              <a:t> Бенчи      Национальная галерея искусств. Вашингтон</a:t>
            </a:r>
            <a:endParaRPr lang="ru-RU" sz="3200" dirty="0"/>
          </a:p>
        </p:txBody>
      </p:sp>
      <p:pic>
        <p:nvPicPr>
          <p:cNvPr id="17410" name="Picture 2" descr="C:\Users\warp\Desktop\леонардо\Новая папка\21 а нац гал и-ва вашинг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069979" cy="2714644"/>
          </a:xfrm>
          <a:prstGeom prst="rect">
            <a:avLst/>
          </a:prstGeom>
          <a:noFill/>
        </p:spPr>
      </p:pic>
      <p:pic>
        <p:nvPicPr>
          <p:cNvPr id="17413" name="Picture 5" descr="C:\Users\warp\Desktop\леонардо\Новая папка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662" y="1785926"/>
            <a:ext cx="5332338" cy="4857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14819"/>
            <a:ext cx="3857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Национальная  галерея искусства</a:t>
            </a:r>
            <a:r>
              <a:rPr lang="ru-RU" u="sng" dirty="0" smtClean="0"/>
              <a:t> </a:t>
            </a:r>
            <a:r>
              <a:rPr lang="ru-RU" dirty="0" smtClean="0"/>
              <a:t>в Вашингтоне основана  в  </a:t>
            </a:r>
            <a:r>
              <a:rPr lang="ru-RU" u="sng" dirty="0" smtClean="0"/>
              <a:t> </a:t>
            </a:r>
            <a:r>
              <a:rPr lang="ru-RU" dirty="0" smtClean="0"/>
              <a:t>1937 г. Конгрессом США  на основе крупных частных коллекций. В галерее собрана превосходная коллекция произведений искусства, поэтому она входит в десятку самых посещаемых художественных музеев мира.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Государственный Эрмитаж. С.-Петербург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C:\Users\warp\Desktop\э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6357950" cy="3581943"/>
          </a:xfrm>
          <a:prstGeom prst="rect">
            <a:avLst/>
          </a:prstGeom>
          <a:noFill/>
        </p:spPr>
      </p:pic>
      <p:pic>
        <p:nvPicPr>
          <p:cNvPr id="7" name="Picture 2" descr="C:\Users\warp\Desktop\эр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4786314" cy="3187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00010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Государственный Эрмитаж считается вторым по величине художественным музеем мира. Основой его послужила коллекция картин, собранная императрицей Екатериной </a:t>
            </a:r>
            <a:r>
              <a:rPr lang="en-US" dirty="0" smtClean="0"/>
              <a:t>II</a:t>
            </a:r>
            <a:r>
              <a:rPr lang="ru-RU" dirty="0" smtClean="0"/>
              <a:t>. Первоначально картины размещались в небольшом флигеле –Эрмитаже, что и дало впоследствии название музею,  открытому в 1852 г.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Сегодня музей занимает целый комплекс зданий, главным из которых является Зимний дворец. Коллекция музея насчитывает около трёх миллионов произведений искусства и памятников мировой культуры, начиная с каменного  века до нашего столетия</a:t>
            </a:r>
            <a:r>
              <a:rPr lang="ru-RU" sz="1600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«Спаситель мира». Лувр </a:t>
            </a:r>
            <a:r>
              <a:rPr lang="ru-RU" sz="3200" dirty="0" err="1" smtClean="0"/>
              <a:t>Абу-Даби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8434" name="Picture 2" descr="C:\Users\warp\Desktop\леонардо\Новая папка\22 а абу даб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3547"/>
            <a:ext cx="4594582" cy="2584453"/>
          </a:xfrm>
          <a:prstGeom prst="rect">
            <a:avLst/>
          </a:prstGeom>
          <a:noFill/>
        </p:spPr>
      </p:pic>
      <p:pic>
        <p:nvPicPr>
          <p:cNvPr id="18435" name="Picture 3" descr="C:\Users\warp\Desktop\леонардо\Новая папка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2928958" cy="4309229"/>
          </a:xfrm>
          <a:prstGeom prst="rect">
            <a:avLst/>
          </a:prstGeom>
          <a:noFill/>
        </p:spPr>
      </p:pic>
      <p:pic>
        <p:nvPicPr>
          <p:cNvPr id="2050" name="Picture 2" descr="C:\Users\warp\Desktop\спаси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58" y="571480"/>
            <a:ext cx="4214842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478632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Картина, заменившая оригинал  на парижской выставке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929330"/>
            <a:ext cx="442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предметов искусства и культуры в </a:t>
            </a:r>
            <a:r>
              <a:rPr lang="ru-RU" dirty="0" err="1" smtClean="0"/>
              <a:t>Абу-Даби</a:t>
            </a:r>
            <a:r>
              <a:rPr lang="ru-RU" dirty="0" smtClean="0"/>
              <a:t> является    своеобразным филиалом Лувра до 2037 г.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Государственный Эрмитаж. С.-Петербург</a:t>
            </a: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143404" cy="52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warp\Desktop\леонардо\Новая папка\3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3513328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928670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«Мадонна </a:t>
            </a:r>
            <a:r>
              <a:rPr lang="ru-RU" sz="2400" dirty="0" err="1" smtClean="0"/>
              <a:t>Литта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85723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«Мадонна Бенуа»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Лувр. «</a:t>
            </a:r>
            <a:r>
              <a:rPr lang="ru-RU" sz="3600" dirty="0" err="1" smtClean="0"/>
              <a:t>Мона</a:t>
            </a:r>
            <a:r>
              <a:rPr lang="ru-RU" sz="3600" dirty="0" smtClean="0"/>
              <a:t> Лиза»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857232"/>
            <a:ext cx="4786314" cy="3182588"/>
          </a:xfr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3244" y="31708638"/>
            <a:ext cx="4728488" cy="71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warp\Desktop\леонардо\Новая папка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38" y="1000108"/>
            <a:ext cx="3500462" cy="52957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71942"/>
            <a:ext cx="5643570" cy="293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16 в. Лувр был великолепной королевской резиденцией. Во время Великой французской буржуазной революции Лувр был превращен в музей и открыт для  публики. Комплекс зданий музея сложился во второй половине  19 в. В 1989 г.  перед главным фасадом возвели стеклянную пирамиду, которая наряду с Эйфелевой башней стала одним из символов Парижа. Лувр - один из самых крупных художественных музеев мира, в коллекции которого хранятся артефакты всех времен и народов.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«Прекрасная </a:t>
            </a:r>
            <a:r>
              <a:rPr lang="ru-RU" dirty="0" err="1" smtClean="0"/>
              <a:t>ферроньера</a:t>
            </a:r>
            <a:r>
              <a:rPr lang="ru-RU" dirty="0" smtClean="0"/>
              <a:t>». Лувр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928670"/>
            <a:ext cx="4621281" cy="58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«Иоанн Креститель». Лувр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69142" y="1000108"/>
            <a:ext cx="45030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072066" cy="500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«Мадонна в скалах»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72663"/>
            <a:ext cx="3271218" cy="518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81930"/>
            <a:ext cx="3357586" cy="51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warp\Desktop\леонардо\Новая папка\10 а нац гал лонд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4000496" cy="3143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3214686"/>
            <a:ext cx="25002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Лондонская Национальная   галерея  была открыта  в 1838 г. в специально построенном здании. Коллекция музея состоит из западноевропейских произведений живописи XIII — начала XX века.  Сейчас  это   третий по посещаемости (после Лувра и Прадо) художественный музей в мире.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539552" y="646331"/>
            <a:ext cx="5153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857232"/>
            <a:ext cx="296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Национальная </a:t>
            </a:r>
          </a:p>
          <a:p>
            <a:r>
              <a:rPr lang="ru-RU" dirty="0" smtClean="0"/>
              <a:t>галерея. Лондон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00010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Лувр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ru-RU" dirty="0" smtClean="0"/>
              <a:t>Галерея Уффици. Зал Леонардо</a:t>
            </a:r>
            <a:endParaRPr lang="ru-RU" dirty="0"/>
          </a:p>
        </p:txBody>
      </p:sp>
      <p:pic>
        <p:nvPicPr>
          <p:cNvPr id="4" name="Picture 2" descr="C:\Users\warp\Desktop\леонардо\Новая папка\11 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5327944" cy="3000395"/>
          </a:xfrm>
          <a:prstGeom prst="rect">
            <a:avLst/>
          </a:prstGeom>
          <a:noFill/>
        </p:spPr>
      </p:pic>
      <p:pic>
        <p:nvPicPr>
          <p:cNvPr id="1026" name="Picture 2" descr="http://www.theflorentine.net/wp-content/uploads/2018/07/uffizi_leonardo_room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61107"/>
            <a:ext cx="4929190" cy="36968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Уффици во Флоренции – художественная галерея, созданная  </a:t>
            </a:r>
            <a:r>
              <a:rPr lang="ru-RU" dirty="0" err="1" smtClean="0"/>
              <a:t>Козимо</a:t>
            </a:r>
            <a:r>
              <a:rPr lang="ru-RU" dirty="0" smtClean="0"/>
              <a:t> Медичи в 15 в. Здание  галереи построено в 16 в. для административных учреждений,  отсюда и название  - Уффици. В музее, открытом здесь в 18 в., хранится лучшая  в мире  коллекция  итальянской  живописи эпохи Возрождения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785926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галерее Уффици целая комната посвящена работам молодого Леонардо, созданным до его отъезда в Милан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Андреа</a:t>
            </a:r>
            <a:r>
              <a:rPr lang="ru-RU" sz="3600" dirty="0" smtClean="0"/>
              <a:t> </a:t>
            </a:r>
            <a:r>
              <a:rPr lang="ru-RU" sz="3600" dirty="0" err="1" smtClean="0"/>
              <a:t>Вероккио</a:t>
            </a:r>
            <a:r>
              <a:rPr lang="ru-RU" sz="3600" dirty="0" smtClean="0"/>
              <a:t>. «Крещение Христа»     Уффици</a:t>
            </a:r>
            <a:endParaRPr lang="ru-RU" sz="3600" dirty="0"/>
          </a:p>
        </p:txBody>
      </p:sp>
      <p:pic>
        <p:nvPicPr>
          <p:cNvPr id="34819" name="Picture 3" descr="C:\Users\warp\Desktop\леонардо\68358_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2" y="2428869"/>
            <a:ext cx="5905508" cy="4429131"/>
          </a:xfrm>
          <a:prstGeom prst="rect">
            <a:avLst/>
          </a:prstGeom>
          <a:noFill/>
        </p:spPr>
      </p:pic>
      <p:pic>
        <p:nvPicPr>
          <p:cNvPr id="6" name="Picture 2" descr="C:\Users\warp\Desktop\леонардо\8d09a79287ffca681bf417ff68c2795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72000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712</Words>
  <Application>Microsoft Office PowerPoint</Application>
  <PresentationFormat>Экран (4:3)</PresentationFormat>
  <Paragraphs>58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Шедевры Леонардо да Винчи в музеях мира</vt:lpstr>
      <vt:lpstr>Государственный Эрмитаж. С.-Петербург </vt:lpstr>
      <vt:lpstr> Государственный Эрмитаж. С.-Петербург</vt:lpstr>
      <vt:lpstr>Лувр. «Мона Лиза» </vt:lpstr>
      <vt:lpstr> «Прекрасная ферроньера». Лувр </vt:lpstr>
      <vt:lpstr>«Иоанн Креститель». Лувр </vt:lpstr>
      <vt:lpstr>«Мадонна в скалах»</vt:lpstr>
      <vt:lpstr>Галерея Уффици. Зал Леонардо</vt:lpstr>
      <vt:lpstr>Андреа Вероккио. «Крещение Христа»     Уффици</vt:lpstr>
      <vt:lpstr>«Благовещение». Уффици</vt:lpstr>
      <vt:lpstr>«Поклонение волхвов». Уффици </vt:lpstr>
      <vt:lpstr> «Тайная вечеря». Церковь Санта Мария деле Грация. Милан </vt:lpstr>
      <vt:lpstr>Библиотека и пинакотека Амброзиана. Милан</vt:lpstr>
      <vt:lpstr>«Портрет музыканта»              Амброзиана. Милан</vt:lpstr>
      <vt:lpstr>«Витрувианский человек»             Галерея Академии.Венеция</vt:lpstr>
      <vt:lpstr>«Святой Иероним»                                  Ватиканская пинакотека. Рим</vt:lpstr>
      <vt:lpstr>«Мадонна с гвоздикой»                                        Старая пинакотека. Мюнхен</vt:lpstr>
      <vt:lpstr> «Дама с горностаем»                                                  Краковский Национальный музей                                                    </vt:lpstr>
      <vt:lpstr>Портрет Джиневры деи Бенчи      Национальная галерея искусств. Вашингтон</vt:lpstr>
      <vt:lpstr>«Спаситель мира». Лувр Абу-Даби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warp</dc:creator>
  <cp:lastModifiedBy>user5</cp:lastModifiedBy>
  <cp:revision>173</cp:revision>
  <dcterms:created xsi:type="dcterms:W3CDTF">2019-09-30T12:16:11Z</dcterms:created>
  <dcterms:modified xsi:type="dcterms:W3CDTF">2019-12-10T09:30:46Z</dcterms:modified>
</cp:coreProperties>
</file>