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9" r:id="rId5"/>
    <p:sldId id="260" r:id="rId6"/>
    <p:sldId id="261" r:id="rId7"/>
    <p:sldId id="262" r:id="rId8"/>
    <p:sldId id="270" r:id="rId9"/>
    <p:sldId id="271" r:id="rId10"/>
    <p:sldId id="272" r:id="rId11"/>
    <p:sldId id="273" r:id="rId12"/>
    <p:sldId id="263" r:id="rId13"/>
    <p:sldId id="265" r:id="rId14"/>
    <p:sldId id="266" r:id="rId15"/>
    <p:sldId id="274" r:id="rId16"/>
    <p:sldId id="275" r:id="rId17"/>
    <p:sldId id="276"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3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989A945-112C-4E36-A974-DEB7C9F9D7EE}" type="datetimeFigureOut">
              <a:rPr lang="ru-RU" smtClean="0"/>
              <a:pPr/>
              <a:t>12.12.2018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544B14-A8CB-40AB-98A3-DCB5B5F7F4B5}" type="slidenum">
              <a:rPr lang="ru-RU" smtClean="0"/>
              <a:pPr/>
              <a:t>‹#›</a:t>
            </a:fld>
            <a:endParaRPr lang="ru-RU"/>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9A945-112C-4E36-A974-DEB7C9F9D7EE}" type="datetimeFigureOut">
              <a:rPr lang="ru-RU" smtClean="0"/>
              <a:pPr/>
              <a:t>12.12.2018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544B14-A8CB-40AB-98A3-DCB5B5F7F4B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image002.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ctrTitle"/>
          </p:nvPr>
        </p:nvSpPr>
        <p:spPr>
          <a:xfrm rot="21266083">
            <a:off x="1312926" y="1040558"/>
            <a:ext cx="6357982" cy="3414270"/>
          </a:xfrm>
        </p:spPr>
        <p:txBody>
          <a:bodyPr>
            <a:normAutofit fontScale="90000"/>
          </a:bodyPr>
          <a:lstStyle/>
          <a:p>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solidFill>
                  <a:srgbClr val="FF0000"/>
                </a:solidFill>
                <a:latin typeface="Times New Roman" pitchFamily="18" charset="0"/>
                <a:cs typeface="Times New Roman" pitchFamily="18" charset="0"/>
              </a:rPr>
              <a:t>Рабочая </a:t>
            </a:r>
            <a:r>
              <a:rPr lang="ru-RU" sz="3600" dirty="0">
                <a:solidFill>
                  <a:srgbClr val="FF0000"/>
                </a:solidFill>
                <a:latin typeface="Times New Roman" pitchFamily="18" charset="0"/>
                <a:cs typeface="Times New Roman" pitchFamily="18" charset="0"/>
              </a:rPr>
              <a:t>программа</a:t>
            </a:r>
            <a:br>
              <a:rPr lang="ru-RU" sz="3600" dirty="0">
                <a:solidFill>
                  <a:srgbClr val="FF0000"/>
                </a:solidFill>
                <a:latin typeface="Times New Roman" pitchFamily="18" charset="0"/>
                <a:cs typeface="Times New Roman" pitchFamily="18" charset="0"/>
              </a:rPr>
            </a:br>
            <a:r>
              <a:rPr lang="ru-RU" sz="3600" dirty="0">
                <a:solidFill>
                  <a:srgbClr val="FF0000"/>
                </a:solidFill>
                <a:latin typeface="Times New Roman" pitchFamily="18" charset="0"/>
                <a:cs typeface="Times New Roman" pitchFamily="18" charset="0"/>
              </a:rPr>
              <a:t> по дополнительному образованию</a:t>
            </a:r>
            <a:br>
              <a:rPr lang="ru-RU" sz="3600" dirty="0">
                <a:solidFill>
                  <a:srgbClr val="FF0000"/>
                </a:solidFill>
                <a:latin typeface="Times New Roman" pitchFamily="18" charset="0"/>
                <a:cs typeface="Times New Roman" pitchFamily="18" charset="0"/>
              </a:rPr>
            </a:br>
            <a:r>
              <a:rPr lang="ru-RU" sz="3600" dirty="0">
                <a:solidFill>
                  <a:srgbClr val="FF0000"/>
                </a:solidFill>
                <a:latin typeface="Times New Roman" pitchFamily="18" charset="0"/>
                <a:cs typeface="Times New Roman" pitchFamily="18" charset="0"/>
              </a:rPr>
              <a:t> в </a:t>
            </a:r>
            <a:r>
              <a:rPr lang="ru-RU" sz="3600" dirty="0" smtClean="0">
                <a:solidFill>
                  <a:srgbClr val="FF0000"/>
                </a:solidFill>
                <a:latin typeface="Times New Roman" pitchFamily="18" charset="0"/>
                <a:cs typeface="Times New Roman" pitchFamily="18" charset="0"/>
              </a:rPr>
              <a:t>старшей </a:t>
            </a:r>
            <a:r>
              <a:rPr lang="ru-RU" sz="3600" dirty="0" smtClean="0">
                <a:solidFill>
                  <a:srgbClr val="FF0000"/>
                </a:solidFill>
                <a:latin typeface="Times New Roman" pitchFamily="18" charset="0"/>
                <a:cs typeface="Times New Roman" pitchFamily="18" charset="0"/>
              </a:rPr>
              <a:t>группе</a:t>
            </a:r>
            <a:br>
              <a:rPr lang="ru-RU" sz="3600" dirty="0" smtClean="0">
                <a:solidFill>
                  <a:srgbClr val="FF0000"/>
                </a:solidFill>
                <a:latin typeface="Times New Roman" pitchFamily="18" charset="0"/>
                <a:cs typeface="Times New Roman" pitchFamily="18" charset="0"/>
              </a:rPr>
            </a:br>
            <a:r>
              <a:rPr lang="ru-RU" sz="3600" dirty="0" smtClean="0">
                <a:solidFill>
                  <a:srgbClr val="FF0000"/>
                </a:solidFill>
                <a:latin typeface="Times New Roman" pitchFamily="18" charset="0"/>
                <a:cs typeface="Times New Roman" pitchFamily="18" charset="0"/>
              </a:rPr>
              <a:t> </a:t>
            </a:r>
            <a:r>
              <a:rPr lang="ru-RU" sz="3600" dirty="0" smtClean="0">
                <a:solidFill>
                  <a:srgbClr val="FF0000"/>
                </a:solidFill>
                <a:latin typeface="Times New Roman" pitchFamily="18" charset="0"/>
                <a:cs typeface="Times New Roman" pitchFamily="18" charset="0"/>
              </a:rPr>
              <a:t>5-6  </a:t>
            </a:r>
            <a:r>
              <a:rPr lang="ru-RU" sz="3600" dirty="0" smtClean="0">
                <a:solidFill>
                  <a:srgbClr val="FF0000"/>
                </a:solidFill>
                <a:latin typeface="Times New Roman" pitchFamily="18" charset="0"/>
                <a:cs typeface="Times New Roman" pitchFamily="18" charset="0"/>
              </a:rPr>
              <a:t>лет  ( по ПДД)</a:t>
            </a:r>
            <a:r>
              <a:rPr lang="ru-RU" sz="3600" dirty="0">
                <a:solidFill>
                  <a:srgbClr val="FF0000"/>
                </a:solidFill>
                <a:latin typeface="Times New Roman" pitchFamily="18" charset="0"/>
                <a:cs typeface="Times New Roman" pitchFamily="18" charset="0"/>
              </a:rPr>
              <a:t/>
            </a:r>
            <a:br>
              <a:rPr lang="ru-RU" sz="3600" dirty="0">
                <a:solidFill>
                  <a:srgbClr val="FF0000"/>
                </a:solidFill>
                <a:latin typeface="Times New Roman" pitchFamily="18" charset="0"/>
                <a:cs typeface="Times New Roman" pitchFamily="18" charset="0"/>
              </a:rPr>
            </a:br>
            <a:r>
              <a:rPr lang="ru-RU" sz="3600" dirty="0" smtClean="0">
                <a:solidFill>
                  <a:srgbClr val="FF0000"/>
                </a:solidFill>
                <a:latin typeface="Times New Roman" pitchFamily="18" charset="0"/>
                <a:cs typeface="Times New Roman" pitchFamily="18" charset="0"/>
              </a:rPr>
              <a:t>«Пальчики-ладошки» </a:t>
            </a:r>
            <a:br>
              <a:rPr lang="ru-RU" sz="3600" dirty="0" smtClean="0">
                <a:solidFill>
                  <a:srgbClr val="FF0000"/>
                </a:solidFill>
                <a:latin typeface="Times New Roman" pitchFamily="18" charset="0"/>
                <a:cs typeface="Times New Roman" pitchFamily="18" charset="0"/>
              </a:rPr>
            </a:br>
            <a:r>
              <a:rPr lang="ru-RU" sz="3600" dirty="0" smtClean="0">
                <a:solidFill>
                  <a:srgbClr val="FF0000"/>
                </a:solidFill>
                <a:latin typeface="Times New Roman" pitchFamily="18" charset="0"/>
                <a:cs typeface="Times New Roman" pitchFamily="18" charset="0"/>
              </a:rPr>
              <a:t>на </a:t>
            </a:r>
            <a:r>
              <a:rPr lang="ru-RU" sz="3600" dirty="0" smtClean="0">
                <a:solidFill>
                  <a:srgbClr val="FF0000"/>
                </a:solidFill>
                <a:latin typeface="Times New Roman" pitchFamily="18" charset="0"/>
                <a:cs typeface="Times New Roman" pitchFamily="18" charset="0"/>
              </a:rPr>
              <a:t>2018 </a:t>
            </a:r>
            <a:r>
              <a:rPr lang="ru-RU" sz="3600" dirty="0">
                <a:solidFill>
                  <a:srgbClr val="FF0000"/>
                </a:solidFill>
                <a:latin typeface="Times New Roman" pitchFamily="18" charset="0"/>
                <a:cs typeface="Times New Roman" pitchFamily="18" charset="0"/>
              </a:rPr>
              <a:t>– </a:t>
            </a:r>
            <a:r>
              <a:rPr lang="ru-RU" sz="3600" dirty="0" smtClean="0">
                <a:solidFill>
                  <a:srgbClr val="FF0000"/>
                </a:solidFill>
                <a:latin typeface="Times New Roman" pitchFamily="18" charset="0"/>
                <a:cs typeface="Times New Roman" pitchFamily="18" charset="0"/>
              </a:rPr>
              <a:t>2019 </a:t>
            </a:r>
            <a:r>
              <a:rPr lang="ru-RU" sz="3600" dirty="0" smtClean="0">
                <a:solidFill>
                  <a:srgbClr val="FF0000"/>
                </a:solidFill>
                <a:latin typeface="Times New Roman" pitchFamily="18" charset="0"/>
                <a:cs typeface="Times New Roman" pitchFamily="18" charset="0"/>
              </a:rPr>
              <a:t>учебный </a:t>
            </a:r>
            <a:r>
              <a:rPr lang="ru-RU" sz="3600" dirty="0">
                <a:solidFill>
                  <a:srgbClr val="FF0000"/>
                </a:solidFill>
                <a:latin typeface="Times New Roman" pitchFamily="18" charset="0"/>
                <a:cs typeface="Times New Roman" pitchFamily="18" charset="0"/>
              </a:rPr>
              <a:t>год</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Подзаголовок 2"/>
          <p:cNvSpPr>
            <a:spLocks noGrp="1"/>
          </p:cNvSpPr>
          <p:nvPr>
            <p:ph type="subTitle" idx="1"/>
          </p:nvPr>
        </p:nvSpPr>
        <p:spPr>
          <a:xfrm rot="21303183">
            <a:off x="1012267" y="4287077"/>
            <a:ext cx="4143404" cy="1231995"/>
          </a:xfrm>
        </p:spPr>
        <p:txBody>
          <a:bodyPr>
            <a:normAutofit lnSpcReduction="10000"/>
          </a:bodyPr>
          <a:lstStyle/>
          <a:p>
            <a:endParaRPr lang="ru-RU" sz="2400" dirty="0" smtClean="0">
              <a:solidFill>
                <a:srgbClr val="FF0000"/>
              </a:solidFill>
              <a:latin typeface="Times New Roman" pitchFamily="18" charset="0"/>
              <a:cs typeface="Times New Roman" pitchFamily="18" charset="0"/>
            </a:endParaRPr>
          </a:p>
          <a:p>
            <a:r>
              <a:rPr lang="ru-RU" sz="2400" dirty="0" smtClean="0">
                <a:solidFill>
                  <a:srgbClr val="FF0000"/>
                </a:solidFill>
                <a:latin typeface="Times New Roman" pitchFamily="18" charset="0"/>
                <a:cs typeface="Times New Roman" pitchFamily="18" charset="0"/>
              </a:rPr>
              <a:t>Воспитатель </a:t>
            </a:r>
            <a:r>
              <a:rPr lang="ru-RU" sz="2400" dirty="0">
                <a:solidFill>
                  <a:srgbClr val="FF0000"/>
                </a:solidFill>
                <a:latin typeface="Times New Roman" pitchFamily="18" charset="0"/>
                <a:cs typeface="Times New Roman" pitchFamily="18" charset="0"/>
              </a:rPr>
              <a:t>: </a:t>
            </a:r>
            <a:r>
              <a:rPr lang="ru-RU" sz="2400" dirty="0" smtClean="0">
                <a:solidFill>
                  <a:srgbClr val="FF0000"/>
                </a:solidFill>
                <a:latin typeface="Times New Roman" pitchFamily="18" charset="0"/>
                <a:cs typeface="Times New Roman" pitchFamily="18" charset="0"/>
              </a:rPr>
              <a:t>Калашникова Людмила Дмитриевна</a:t>
            </a:r>
            <a:endParaRPr lang="ru-RU" sz="2400" dirty="0">
              <a:solidFill>
                <a:srgbClr val="FF0000"/>
              </a:solidFill>
              <a:latin typeface="Times New Roman" pitchFamily="18" charset="0"/>
              <a:cs typeface="Times New Roman" pitchFamily="18" charset="0"/>
            </a:endParaRPr>
          </a:p>
          <a:p>
            <a:endParaRPr lang="ru-RU" dirty="0"/>
          </a:p>
        </p:txBody>
      </p:sp>
    </p:spTree>
  </p:cSld>
  <p:clrMapOvr>
    <a:masterClrMapping/>
  </p:clrMapOvr>
  <p:transition advTm="2000">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5530626"/>
          </a:xfrm>
        </p:spPr>
        <p:txBody>
          <a:bodyPr>
            <a:noAutofit/>
          </a:bodyPr>
          <a:lstStyle/>
          <a:p>
            <a:r>
              <a:rPr lang="ru-RU" sz="2000" i="1" dirty="0" smtClean="0">
                <a:solidFill>
                  <a:srgbClr val="7030A0"/>
                </a:solidFill>
              </a:rPr>
              <a:t/>
            </a:r>
            <a:br>
              <a:rPr lang="ru-RU" sz="2000" i="1" dirty="0" smtClean="0">
                <a:solidFill>
                  <a:srgbClr val="7030A0"/>
                </a:solidFill>
              </a:rPr>
            </a:br>
            <a:r>
              <a:rPr lang="ru-RU" sz="2400" i="1" dirty="0" smtClean="0">
                <a:solidFill>
                  <a:srgbClr val="FF0000"/>
                </a:solidFill>
              </a:rPr>
              <a:t>Коррекционные задачи Программы:</a:t>
            </a:r>
            <a:r>
              <a:rPr lang="ru-RU" sz="2000" i="1" dirty="0" smtClean="0">
                <a:solidFill>
                  <a:srgbClr val="FF0000"/>
                </a:solidFill>
              </a:rPr>
              <a:t/>
            </a:r>
            <a:br>
              <a:rPr lang="ru-RU" sz="2000" i="1" dirty="0" smtClean="0">
                <a:solidFill>
                  <a:srgbClr val="FF0000"/>
                </a:solidFill>
              </a:rPr>
            </a:br>
            <a:r>
              <a:rPr lang="ru-RU" sz="2000" i="1" dirty="0" smtClean="0">
                <a:solidFill>
                  <a:srgbClr val="00B050"/>
                </a:solidFill>
              </a:rPr>
              <a:t>Коррекция ощущений, восприятия , представлений.</a:t>
            </a:r>
            <a:br>
              <a:rPr lang="ru-RU" sz="2000" i="1" dirty="0" smtClean="0">
                <a:solidFill>
                  <a:srgbClr val="00B050"/>
                </a:solidFill>
              </a:rPr>
            </a:br>
            <a:r>
              <a:rPr lang="ru-RU" sz="2000" i="1" dirty="0" smtClean="0">
                <a:solidFill>
                  <a:srgbClr val="7030A0"/>
                </a:solidFill>
              </a:rPr>
              <a:t>Развивать восприятие цвета, формы, величины, материала. Увеличивать поле зрения, скорость обозрения. Развивать глазомер.</a:t>
            </a:r>
            <a:r>
              <a:rPr lang="ru-RU" sz="2000" i="1" dirty="0" smtClean="0">
                <a:solidFill>
                  <a:srgbClr val="00B050"/>
                </a:solidFill>
              </a:rPr>
              <a:t> Коррекция  памяти.</a:t>
            </a:r>
            <a:br>
              <a:rPr lang="ru-RU" sz="2000" i="1" dirty="0" smtClean="0">
                <a:solidFill>
                  <a:srgbClr val="00B050"/>
                </a:solidFill>
              </a:rPr>
            </a:br>
            <a:r>
              <a:rPr lang="ru-RU" sz="2000" i="1" dirty="0" smtClean="0">
                <a:solidFill>
                  <a:srgbClr val="7030A0"/>
                </a:solidFill>
              </a:rPr>
              <a:t>Работать над увеличением объема памяти. Развивать словесно-логическую, образную, зрительную память.</a:t>
            </a:r>
            <a:r>
              <a:rPr lang="ru-RU" sz="2000" i="1" dirty="0" smtClean="0">
                <a:solidFill>
                  <a:srgbClr val="00B050"/>
                </a:solidFill>
              </a:rPr>
              <a:t> </a:t>
            </a:r>
            <a:br>
              <a:rPr lang="ru-RU" sz="2000" i="1" dirty="0" smtClean="0">
                <a:solidFill>
                  <a:srgbClr val="00B050"/>
                </a:solidFill>
              </a:rPr>
            </a:br>
            <a:r>
              <a:rPr lang="ru-RU" sz="2000" i="1" dirty="0" smtClean="0">
                <a:solidFill>
                  <a:srgbClr val="00B050"/>
                </a:solidFill>
              </a:rPr>
              <a:t>Коррекция  внимания. </a:t>
            </a:r>
            <a:r>
              <a:rPr lang="ru-RU" sz="2000" i="1" dirty="0" smtClean="0">
                <a:solidFill>
                  <a:srgbClr val="7030A0"/>
                </a:solidFill>
              </a:rPr>
              <a:t>Формировать навыки самоконтроля. Воспитывать устойчивое внимание. Развивать быструю переключаемость внимания.</a:t>
            </a:r>
            <a:br>
              <a:rPr lang="ru-RU" sz="2000" i="1" dirty="0" smtClean="0">
                <a:solidFill>
                  <a:srgbClr val="7030A0"/>
                </a:solidFill>
              </a:rPr>
            </a:br>
            <a:r>
              <a:rPr lang="ru-RU" sz="2000" i="1" dirty="0" smtClean="0">
                <a:solidFill>
                  <a:srgbClr val="00B050"/>
                </a:solidFill>
              </a:rPr>
              <a:t> Коррекция самооценки. </a:t>
            </a:r>
            <a:br>
              <a:rPr lang="ru-RU" sz="2000" i="1" dirty="0" smtClean="0">
                <a:solidFill>
                  <a:srgbClr val="00B050"/>
                </a:solidFill>
              </a:rPr>
            </a:br>
            <a:r>
              <a:rPr lang="ru-RU" sz="2000" i="1" dirty="0" smtClean="0">
                <a:solidFill>
                  <a:srgbClr val="00B050"/>
                </a:solidFill>
              </a:rPr>
              <a:t>                                               </a:t>
            </a:r>
            <a:r>
              <a:rPr lang="ru-RU" sz="2000" i="1" dirty="0" smtClean="0">
                <a:solidFill>
                  <a:srgbClr val="7030A0"/>
                </a:solidFill>
              </a:rPr>
              <a:t>Воспитывать самооценку, самоконтроль. Взаимоконтроль.</a:t>
            </a:r>
            <a:br>
              <a:rPr lang="ru-RU" sz="2000" i="1" dirty="0" smtClean="0">
                <a:solidFill>
                  <a:srgbClr val="7030A0"/>
                </a:solidFill>
              </a:rPr>
            </a:br>
            <a:r>
              <a:rPr lang="ru-RU" sz="2000" i="1" dirty="0" smtClean="0">
                <a:solidFill>
                  <a:srgbClr val="7030A0"/>
                </a:solidFill>
              </a:rPr>
              <a:t>                    </a:t>
            </a:r>
            <a:r>
              <a:rPr lang="ru-RU" sz="2000" i="1" dirty="0" smtClean="0">
                <a:solidFill>
                  <a:srgbClr val="00B050"/>
                </a:solidFill>
              </a:rPr>
              <a:t>                  Коррекция  речи.</a:t>
            </a:r>
            <a:r>
              <a:rPr lang="ru-RU" sz="2000" i="1" dirty="0" smtClean="0">
                <a:solidFill>
                  <a:srgbClr val="7030A0"/>
                </a:solidFill>
              </a:rPr>
              <a:t> Развивать фонематический слух.            Совершенствовать слуховое восприятие. </a:t>
            </a:r>
            <a:br>
              <a:rPr lang="ru-RU" sz="2000" i="1" dirty="0" smtClean="0">
                <a:solidFill>
                  <a:srgbClr val="7030A0"/>
                </a:solidFill>
              </a:rPr>
            </a:br>
            <a:r>
              <a:rPr lang="ru-RU" sz="2000" i="1" dirty="0" smtClean="0">
                <a:solidFill>
                  <a:srgbClr val="7030A0"/>
                </a:solidFill>
              </a:rPr>
              <a:t>                                                                          Расширять активный словарь.</a:t>
            </a:r>
            <a:endParaRPr lang="ru-RU" sz="2000" i="1" dirty="0">
              <a:solidFill>
                <a:srgbClr val="FF0000"/>
              </a:solidFill>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5530626"/>
          </a:xfrm>
        </p:spPr>
        <p:txBody>
          <a:bodyPr>
            <a:noAutofit/>
          </a:bodyPr>
          <a:lstStyle/>
          <a:p>
            <a:r>
              <a:rPr lang="ru-RU" sz="2000" i="1" dirty="0" smtClean="0">
                <a:solidFill>
                  <a:srgbClr val="7030A0"/>
                </a:solidFill>
              </a:rPr>
              <a:t/>
            </a:r>
            <a:br>
              <a:rPr lang="ru-RU" sz="2000" i="1" dirty="0" smtClean="0">
                <a:solidFill>
                  <a:srgbClr val="7030A0"/>
                </a:solidFill>
              </a:rPr>
            </a:br>
            <a:r>
              <a:rPr lang="ru-RU" sz="2400" i="1" dirty="0" smtClean="0">
                <a:solidFill>
                  <a:srgbClr val="FF0000"/>
                </a:solidFill>
              </a:rPr>
              <a:t>Коррекционные задачи Программы:</a:t>
            </a:r>
            <a:r>
              <a:rPr lang="ru-RU" sz="2000" i="1" dirty="0" smtClean="0">
                <a:solidFill>
                  <a:srgbClr val="FF0000"/>
                </a:solidFill>
              </a:rPr>
              <a:t/>
            </a:r>
            <a:br>
              <a:rPr lang="ru-RU" sz="2000" i="1" dirty="0" smtClean="0">
                <a:solidFill>
                  <a:srgbClr val="FF0000"/>
                </a:solidFill>
              </a:rPr>
            </a:br>
            <a:r>
              <a:rPr lang="ru-RU" sz="2000" i="1" dirty="0" smtClean="0">
                <a:solidFill>
                  <a:srgbClr val="00B050"/>
                </a:solidFill>
              </a:rPr>
              <a:t>Коррекция мышления.</a:t>
            </a:r>
            <a:br>
              <a:rPr lang="ru-RU" sz="2000" i="1" dirty="0" smtClean="0">
                <a:solidFill>
                  <a:srgbClr val="00B050"/>
                </a:solidFill>
              </a:rPr>
            </a:br>
            <a:r>
              <a:rPr lang="ru-RU" sz="2000" i="1" dirty="0" smtClean="0">
                <a:solidFill>
                  <a:srgbClr val="7030A0"/>
                </a:solidFill>
              </a:rPr>
              <a:t>Развивать умение делать словесно-логические обобщения. Учить выделять главное, существенное. Развивать умение группировать предметы. Работать с навыком деления целого на части и восстановления целого из частей. Учить понимать смысл нового правила. Учить применять правила на практике. Развивать умение сравнивать, анализировать.</a:t>
            </a:r>
            <a:r>
              <a:rPr lang="ru-RU" sz="2000" i="1" dirty="0" smtClean="0">
                <a:solidFill>
                  <a:srgbClr val="00B050"/>
                </a:solidFill>
              </a:rPr>
              <a:t/>
            </a:r>
            <a:br>
              <a:rPr lang="ru-RU" sz="2000" i="1" dirty="0" smtClean="0">
                <a:solidFill>
                  <a:srgbClr val="00B050"/>
                </a:solidFill>
              </a:rPr>
            </a:br>
            <a:r>
              <a:rPr lang="ru-RU" sz="2000" i="1" dirty="0" smtClean="0">
                <a:solidFill>
                  <a:srgbClr val="00B050"/>
                </a:solidFill>
              </a:rPr>
              <a:t> Коррекция  эмоционально-волевой сферы.</a:t>
            </a:r>
            <a:br>
              <a:rPr lang="ru-RU" sz="2000" i="1" dirty="0" smtClean="0">
                <a:solidFill>
                  <a:srgbClr val="00B050"/>
                </a:solidFill>
              </a:rPr>
            </a:br>
            <a:r>
              <a:rPr lang="ru-RU" sz="2000" i="1" dirty="0" smtClean="0">
                <a:solidFill>
                  <a:srgbClr val="7030A0"/>
                </a:solidFill>
              </a:rPr>
              <a:t>Формировать стремление добиваться результатов, доводить начатое до конца. Воспитывать чувство товарищества,              коллективизма, уважения к старшим. </a:t>
            </a:r>
            <a:br>
              <a:rPr lang="ru-RU" sz="2000" i="1" dirty="0" smtClean="0">
                <a:solidFill>
                  <a:srgbClr val="7030A0"/>
                </a:solidFill>
              </a:rPr>
            </a:br>
            <a:r>
              <a:rPr lang="ru-RU" sz="2000" i="1" dirty="0" smtClean="0">
                <a:solidFill>
                  <a:srgbClr val="7030A0"/>
                </a:solidFill>
              </a:rPr>
              <a:t>                                        Вырабатывать положительные навыки поведения. </a:t>
            </a:r>
            <a:br>
              <a:rPr lang="ru-RU" sz="2000" i="1" dirty="0" smtClean="0">
                <a:solidFill>
                  <a:srgbClr val="7030A0"/>
                </a:solidFill>
              </a:rPr>
            </a:br>
            <a:r>
              <a:rPr lang="ru-RU" sz="2000" i="1" dirty="0" smtClean="0">
                <a:solidFill>
                  <a:srgbClr val="7030A0"/>
                </a:solidFill>
              </a:rPr>
              <a:t>                                              Воспитывать чувство   ответственности,  </a:t>
            </a:r>
            <a:br>
              <a:rPr lang="ru-RU" sz="2000" i="1" dirty="0" smtClean="0">
                <a:solidFill>
                  <a:srgbClr val="7030A0"/>
                </a:solidFill>
              </a:rPr>
            </a:br>
            <a:r>
              <a:rPr lang="ru-RU" sz="2000" i="1" dirty="0" smtClean="0">
                <a:solidFill>
                  <a:srgbClr val="7030A0"/>
                </a:solidFill>
              </a:rPr>
              <a:t>                                          доброжелательность, трудолюбие, дисциплину.</a:t>
            </a:r>
            <a:endParaRPr lang="ru-RU" sz="2000" i="1" dirty="0">
              <a:solidFill>
                <a:srgbClr val="FF0000"/>
              </a:solidFill>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5.jpg"/>
          <p:cNvPicPr>
            <a:picLocks noGrp="1" noChangeAspect="1"/>
          </p:cNvPicPr>
          <p:nvPr>
            <p:ph idx="1"/>
          </p:nvPr>
        </p:nvPicPr>
        <p:blipFill>
          <a:blip r:embed="rId2" cstate="print"/>
          <a:srcRect b="4166"/>
          <a:stretch>
            <a:fillRect/>
          </a:stretch>
        </p:blipFill>
        <p:spPr>
          <a:xfrm>
            <a:off x="0" y="0"/>
            <a:ext cx="9144000" cy="6858000"/>
          </a:xfrm>
        </p:spPr>
      </p:pic>
      <p:sp>
        <p:nvSpPr>
          <p:cNvPr id="2" name="Заголовок 1"/>
          <p:cNvSpPr>
            <a:spLocks noGrp="1"/>
          </p:cNvSpPr>
          <p:nvPr>
            <p:ph type="title"/>
          </p:nvPr>
        </p:nvSpPr>
        <p:spPr>
          <a:xfrm>
            <a:off x="457200" y="274638"/>
            <a:ext cx="8229600" cy="5583254"/>
          </a:xfrm>
        </p:spPr>
        <p:txBody>
          <a:bodyPr>
            <a:normAutofit fontScale="90000"/>
          </a:bodyPr>
          <a:lstStyle/>
          <a:p>
            <a:r>
              <a:rPr lang="ru-RU" sz="3100" b="1" i="1" dirty="0" smtClean="0">
                <a:solidFill>
                  <a:srgbClr val="7030A0"/>
                </a:solidFill>
                <a:latin typeface="Times New Roman" pitchFamily="18" charset="0"/>
                <a:cs typeface="Times New Roman" pitchFamily="18" charset="0"/>
              </a:rPr>
              <a:t>Художественная </a:t>
            </a:r>
            <a:r>
              <a:rPr lang="ru-RU" sz="3100" b="1" i="1" dirty="0">
                <a:solidFill>
                  <a:srgbClr val="7030A0"/>
                </a:solidFill>
                <a:latin typeface="Times New Roman" pitchFamily="18" charset="0"/>
                <a:cs typeface="Times New Roman" pitchFamily="18" charset="0"/>
              </a:rPr>
              <a:t>деятельность</a:t>
            </a: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a:t>
            </a:r>
            <a:r>
              <a:rPr lang="ru-RU" sz="3100" i="1" dirty="0">
                <a:solidFill>
                  <a:srgbClr val="FF0000"/>
                </a:solidFill>
                <a:latin typeface="Times New Roman" pitchFamily="18" charset="0"/>
                <a:cs typeface="Times New Roman" pitchFamily="18" charset="0"/>
              </a:rPr>
              <a:t>- Изготовление атрибутов и макетов</a:t>
            </a:r>
            <a:br>
              <a:rPr lang="ru-RU" sz="3100" i="1" dirty="0">
                <a:solidFill>
                  <a:srgbClr val="FF0000"/>
                </a:solidFill>
                <a:latin typeface="Times New Roman" pitchFamily="18" charset="0"/>
                <a:cs typeface="Times New Roman" pitchFamily="18" charset="0"/>
              </a:rPr>
            </a:br>
            <a:r>
              <a:rPr lang="ru-RU" sz="3100" i="1" dirty="0">
                <a:solidFill>
                  <a:srgbClr val="FF0000"/>
                </a:solidFill>
                <a:latin typeface="Times New Roman" pitchFamily="18" charset="0"/>
                <a:cs typeface="Times New Roman" pitchFamily="18" charset="0"/>
              </a:rPr>
              <a:t> - Конкурсы </a:t>
            </a:r>
            <a:r>
              <a:rPr lang="ru-RU" sz="3100" i="1" dirty="0" smtClean="0">
                <a:solidFill>
                  <a:srgbClr val="FF0000"/>
                </a:solidFill>
                <a:latin typeface="Times New Roman" pitchFamily="18" charset="0"/>
                <a:cs typeface="Times New Roman" pitchFamily="18" charset="0"/>
              </a:rPr>
              <a:t>рисунков, аппликация</a:t>
            </a:r>
            <a:r>
              <a:rPr lang="ru-RU" sz="3100" i="1" dirty="0">
                <a:solidFill>
                  <a:srgbClr val="FF0000"/>
                </a:solidFill>
                <a:latin typeface="Times New Roman" pitchFamily="18" charset="0"/>
                <a:cs typeface="Times New Roman" pitchFamily="18" charset="0"/>
              </a:rPr>
              <a:t/>
            </a:r>
            <a:br>
              <a:rPr lang="ru-RU" sz="3100" i="1" dirty="0">
                <a:solidFill>
                  <a:srgbClr val="FF0000"/>
                </a:solidFill>
                <a:latin typeface="Times New Roman" pitchFamily="18" charset="0"/>
                <a:cs typeface="Times New Roman" pitchFamily="18" charset="0"/>
              </a:rPr>
            </a:br>
            <a:r>
              <a:rPr lang="ru-RU" sz="3100" i="1" dirty="0">
                <a:solidFill>
                  <a:srgbClr val="FF0000"/>
                </a:solidFill>
                <a:latin typeface="Times New Roman" pitchFamily="18" charset="0"/>
                <a:cs typeface="Times New Roman" pitchFamily="18" charset="0"/>
              </a:rPr>
              <a:t>После каждого  мероприятия по ПДД с помощью контрольных вопросов и заданий  необходимо проверить, как дети усвоили пройденный материал.</a:t>
            </a:r>
            <a:br>
              <a:rPr lang="ru-RU" sz="3100" i="1" dirty="0">
                <a:solidFill>
                  <a:srgbClr val="FF0000"/>
                </a:solidFill>
                <a:latin typeface="Times New Roman" pitchFamily="18" charset="0"/>
                <a:cs typeface="Times New Roman" pitchFamily="18" charset="0"/>
              </a:rPr>
            </a:br>
            <a:r>
              <a:rPr lang="ru-RU" sz="3100" i="1" dirty="0">
                <a:solidFill>
                  <a:srgbClr val="FF0000"/>
                </a:solidFill>
                <a:latin typeface="Times New Roman" pitchFamily="18" charset="0"/>
                <a:cs typeface="Times New Roman" pitchFamily="18" charset="0"/>
              </a:rPr>
              <a:t> Мероприятия по дополнительному образованию  проводятся 1 раз в неделю по продолжительности, соответствующей пункту 12.13 </a:t>
            </a:r>
            <a:r>
              <a:rPr lang="ru-RU" sz="3100" i="1" dirty="0" smtClean="0">
                <a:solidFill>
                  <a:srgbClr val="FF0000"/>
                </a:solidFill>
                <a:latin typeface="Times New Roman" pitchFamily="18" charset="0"/>
                <a:cs typeface="Times New Roman" pitchFamily="18" charset="0"/>
              </a:rPr>
              <a:t>Сан </a:t>
            </a:r>
            <a:r>
              <a:rPr lang="ru-RU" sz="3100" i="1" dirty="0" err="1" smtClean="0">
                <a:solidFill>
                  <a:srgbClr val="FF0000"/>
                </a:solidFill>
                <a:latin typeface="Times New Roman" pitchFamily="18" charset="0"/>
                <a:cs typeface="Times New Roman" pitchFamily="18" charset="0"/>
              </a:rPr>
              <a:t>ПиН</a:t>
            </a:r>
            <a:r>
              <a:rPr lang="ru-RU" sz="3100" i="1" dirty="0" smtClean="0">
                <a:solidFill>
                  <a:srgbClr val="FF0000"/>
                </a:solidFill>
                <a:latin typeface="Times New Roman" pitchFamily="18" charset="0"/>
                <a:cs typeface="Times New Roman" pitchFamily="18" charset="0"/>
              </a:rPr>
              <a:t> </a:t>
            </a:r>
            <a:r>
              <a:rPr lang="ru-RU" sz="3100" i="1" dirty="0">
                <a:solidFill>
                  <a:srgbClr val="FF0000"/>
                </a:solidFill>
                <a:latin typeface="Times New Roman" pitchFamily="18" charset="0"/>
                <a:cs typeface="Times New Roman" pitchFamily="18" charset="0"/>
              </a:rPr>
              <a:t>(2.4.1. 2660-10): для детей </a:t>
            </a:r>
            <a:r>
              <a:rPr lang="ru-RU" sz="3100" i="1" dirty="0" smtClean="0">
                <a:solidFill>
                  <a:srgbClr val="FF0000"/>
                </a:solidFill>
                <a:latin typeface="Times New Roman" pitchFamily="18" charset="0"/>
                <a:cs typeface="Times New Roman" pitchFamily="18" charset="0"/>
              </a:rPr>
              <a:t>5</a:t>
            </a:r>
            <a:r>
              <a:rPr lang="ru-RU" sz="3100" i="1" dirty="0" smtClean="0">
                <a:solidFill>
                  <a:srgbClr val="FF0000"/>
                </a:solidFill>
                <a:latin typeface="Times New Roman" pitchFamily="18" charset="0"/>
                <a:cs typeface="Times New Roman" pitchFamily="18" charset="0"/>
              </a:rPr>
              <a:t>-6лет </a:t>
            </a:r>
            <a:r>
              <a:rPr lang="ru-RU" sz="3100" i="1" dirty="0">
                <a:solidFill>
                  <a:srgbClr val="FF0000"/>
                </a:solidFill>
                <a:latin typeface="Times New Roman" pitchFamily="18" charset="0"/>
                <a:cs typeface="Times New Roman" pitchFamily="18" charset="0"/>
              </a:rPr>
              <a:t>– </a:t>
            </a:r>
            <a:r>
              <a:rPr lang="ru-RU" sz="3100" i="1" dirty="0" smtClean="0">
                <a:solidFill>
                  <a:srgbClr val="FF0000"/>
                </a:solidFill>
                <a:latin typeface="Times New Roman" pitchFamily="18" charset="0"/>
                <a:cs typeface="Times New Roman" pitchFamily="18" charset="0"/>
              </a:rPr>
              <a:t>25 </a:t>
            </a:r>
            <a:r>
              <a:rPr lang="ru-RU" sz="3100" i="1" dirty="0">
                <a:solidFill>
                  <a:srgbClr val="FF0000"/>
                </a:solidFill>
                <a:latin typeface="Times New Roman" pitchFamily="18" charset="0"/>
                <a:cs typeface="Times New Roman" pitchFamily="18" charset="0"/>
              </a:rPr>
              <a:t>минут.</a:t>
            </a:r>
            <a:r>
              <a:rPr lang="ru-RU" sz="3100" dirty="0">
                <a:solidFill>
                  <a:srgbClr val="FF0000"/>
                </a:solidFill>
                <a:latin typeface="Times New Roman" pitchFamily="18" charset="0"/>
                <a:cs typeface="Times New Roman" pitchFamily="18" charset="0"/>
              </a:rPr>
              <a:t/>
            </a:r>
            <a:br>
              <a:rPr lang="ru-RU" sz="3100" dirty="0">
                <a:solidFill>
                  <a:srgbClr val="FF0000"/>
                </a:solidFill>
                <a:latin typeface="Times New Roman" pitchFamily="18" charset="0"/>
                <a:cs typeface="Times New Roman" pitchFamily="18" charset="0"/>
              </a:rPr>
            </a:br>
            <a:r>
              <a:rPr lang="ru-RU" sz="3100" b="1" dirty="0">
                <a:solidFill>
                  <a:srgbClr val="FF0000"/>
                </a:solidFill>
              </a:rPr>
              <a:t> </a:t>
            </a:r>
            <a:r>
              <a:rPr lang="ru-RU" dirty="0"/>
              <a:t/>
            </a:r>
            <a:br>
              <a:rPr lang="ru-RU" dirty="0"/>
            </a:br>
            <a:endParaRPr lang="ru-RU"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5.jpg"/>
          <p:cNvPicPr>
            <a:picLocks noGrp="1" noChangeAspect="1"/>
          </p:cNvPicPr>
          <p:nvPr>
            <p:ph idx="1"/>
          </p:nvPr>
        </p:nvPicPr>
        <p:blipFill>
          <a:blip r:embed="rId2" cstate="print"/>
          <a:srcRect b="5208"/>
          <a:stretch>
            <a:fillRect/>
          </a:stretch>
        </p:blipFill>
        <p:spPr>
          <a:xfrm>
            <a:off x="0" y="0"/>
            <a:ext cx="9144000" cy="6858000"/>
          </a:xfrm>
        </p:spPr>
      </p:pic>
      <p:sp>
        <p:nvSpPr>
          <p:cNvPr id="2" name="Заголовок 1"/>
          <p:cNvSpPr>
            <a:spLocks noGrp="1"/>
          </p:cNvSpPr>
          <p:nvPr>
            <p:ph type="title"/>
          </p:nvPr>
        </p:nvSpPr>
        <p:spPr>
          <a:xfrm>
            <a:off x="457200" y="274638"/>
            <a:ext cx="8229600" cy="6011882"/>
          </a:xfrm>
        </p:spPr>
        <p:txBody>
          <a:bodyPr>
            <a:normAutofit fontScale="90000"/>
          </a:bodyPr>
          <a:lstStyle/>
          <a:p>
            <a:r>
              <a:rPr lang="ru-RU" sz="2800" b="1" i="1" dirty="0">
                <a:solidFill>
                  <a:srgbClr val="FF0000"/>
                </a:solidFill>
                <a:latin typeface="Times New Roman" pitchFamily="18" charset="0"/>
                <a:cs typeface="Times New Roman" pitchFamily="18" charset="0"/>
              </a:rPr>
              <a:t>Работа с родителями:</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i="1" dirty="0">
                <a:solidFill>
                  <a:schemeClr val="accent1">
                    <a:lumMod val="75000"/>
                  </a:schemeClr>
                </a:solidFill>
                <a:latin typeface="Times New Roman" pitchFamily="18" charset="0"/>
                <a:cs typeface="Times New Roman" pitchFamily="18" charset="0"/>
              </a:rPr>
              <a:t>Консультации: </a:t>
            </a:r>
            <a:r>
              <a:rPr lang="ru-RU" sz="2800" i="1" dirty="0" smtClean="0">
                <a:solidFill>
                  <a:schemeClr val="accent1">
                    <a:lumMod val="75000"/>
                  </a:schemeClr>
                </a:solidFill>
                <a:latin typeface="Times New Roman" pitchFamily="18" charset="0"/>
                <a:cs typeface="Times New Roman" pitchFamily="18" charset="0"/>
              </a:rPr>
              <a:t>«Безопасность в вашем доме».</a:t>
            </a:r>
            <a:r>
              <a:rPr lang="ru-RU" sz="2800" i="1" dirty="0">
                <a:solidFill>
                  <a:schemeClr val="accent1">
                    <a:lumMod val="75000"/>
                  </a:schemeClr>
                </a:solidFill>
                <a:latin typeface="Times New Roman" pitchFamily="18" charset="0"/>
                <a:cs typeface="Times New Roman" pitchFamily="18" charset="0"/>
              </a:rPr>
              <a:t/>
            </a:r>
            <a:br>
              <a:rPr lang="ru-RU" sz="2800" i="1" dirty="0">
                <a:solidFill>
                  <a:schemeClr val="accent1">
                    <a:lumMod val="75000"/>
                  </a:schemeClr>
                </a:solidFill>
                <a:latin typeface="Times New Roman" pitchFamily="18" charset="0"/>
                <a:cs typeface="Times New Roman" pitchFamily="18" charset="0"/>
              </a:rPr>
            </a:br>
            <a:r>
              <a:rPr lang="ru-RU" sz="2800" i="1" dirty="0">
                <a:solidFill>
                  <a:schemeClr val="accent1">
                    <a:lumMod val="75000"/>
                  </a:schemeClr>
                </a:solidFill>
                <a:latin typeface="Times New Roman" pitchFamily="18" charset="0"/>
                <a:cs typeface="Times New Roman" pitchFamily="18" charset="0"/>
              </a:rPr>
              <a:t> </a:t>
            </a:r>
            <a:r>
              <a:rPr lang="ru-RU" sz="2800" i="1" dirty="0" smtClean="0">
                <a:solidFill>
                  <a:schemeClr val="accent1">
                    <a:lumMod val="75000"/>
                  </a:schemeClr>
                </a:solidFill>
                <a:latin typeface="Times New Roman" pitchFamily="18" charset="0"/>
                <a:cs typeface="Times New Roman" pitchFamily="18" charset="0"/>
              </a:rPr>
              <a:t>«Правила дорожного движения для дошкольников»; «Как переходить улицу с детьми»; «Использование светоотражающих элементов на одежде детей».</a:t>
            </a:r>
            <a:r>
              <a:rPr lang="ru-RU" sz="2800" i="1" dirty="0">
                <a:solidFill>
                  <a:schemeClr val="accent1">
                    <a:lumMod val="75000"/>
                  </a:schemeClr>
                </a:solidFill>
                <a:latin typeface="Times New Roman" pitchFamily="18" charset="0"/>
                <a:cs typeface="Times New Roman" pitchFamily="18" charset="0"/>
              </a:rPr>
              <a:t/>
            </a:r>
            <a:br>
              <a:rPr lang="ru-RU" sz="2800" i="1" dirty="0">
                <a:solidFill>
                  <a:schemeClr val="accent1">
                    <a:lumMod val="75000"/>
                  </a:schemeClr>
                </a:solidFill>
                <a:latin typeface="Times New Roman" pitchFamily="18" charset="0"/>
                <a:cs typeface="Times New Roman" pitchFamily="18" charset="0"/>
              </a:rPr>
            </a:br>
            <a:r>
              <a:rPr lang="ru-RU" sz="2800" i="1" dirty="0">
                <a:solidFill>
                  <a:schemeClr val="accent1">
                    <a:lumMod val="75000"/>
                  </a:schemeClr>
                </a:solidFill>
                <a:latin typeface="Times New Roman" pitchFamily="18" charset="0"/>
                <a:cs typeface="Times New Roman" pitchFamily="18" charset="0"/>
              </a:rPr>
              <a:t> «Правила перевозки детей в автомобиле»; </a:t>
            </a:r>
            <a:r>
              <a:rPr lang="ru-RU" sz="2800" i="1" dirty="0" smtClean="0">
                <a:solidFill>
                  <a:schemeClr val="accent1">
                    <a:lumMod val="75000"/>
                  </a:schemeClr>
                </a:solidFill>
                <a:latin typeface="Times New Roman" pitchFamily="18" charset="0"/>
                <a:cs typeface="Times New Roman" pitchFamily="18" charset="0"/>
              </a:rPr>
              <a:t>« Родители -водители - внимание пешеходы».</a:t>
            </a:r>
            <a:r>
              <a:rPr lang="ru-RU" sz="2800" i="1" dirty="0">
                <a:solidFill>
                  <a:schemeClr val="accent1">
                    <a:lumMod val="75000"/>
                  </a:schemeClr>
                </a:solidFill>
                <a:latin typeface="Times New Roman" pitchFamily="18" charset="0"/>
                <a:cs typeface="Times New Roman" pitchFamily="18" charset="0"/>
              </a:rPr>
              <a:t/>
            </a:r>
            <a:br>
              <a:rPr lang="ru-RU" sz="2800" i="1" dirty="0">
                <a:solidFill>
                  <a:schemeClr val="accent1">
                    <a:lumMod val="75000"/>
                  </a:schemeClr>
                </a:solidFill>
                <a:latin typeface="Times New Roman" pitchFamily="18" charset="0"/>
                <a:cs typeface="Times New Roman" pitchFamily="18" charset="0"/>
              </a:rPr>
            </a:br>
            <a:r>
              <a:rPr lang="ru-RU" sz="2800" i="1" dirty="0" smtClean="0">
                <a:solidFill>
                  <a:schemeClr val="accent1">
                    <a:lumMod val="75000"/>
                  </a:schemeClr>
                </a:solidFill>
                <a:latin typeface="Times New Roman" pitchFamily="18" charset="0"/>
                <a:cs typeface="Times New Roman" pitchFamily="18" charset="0"/>
              </a:rPr>
              <a:t>Анкетирование</a:t>
            </a:r>
            <a:r>
              <a:rPr lang="ru-RU" sz="2800" i="1" dirty="0" smtClean="0">
                <a:solidFill>
                  <a:schemeClr val="accent1">
                    <a:lumMod val="75000"/>
                  </a:schemeClr>
                </a:solidFill>
              </a:rPr>
              <a:t> , тестирование «Грамотный пешеход»</a:t>
            </a:r>
            <a:r>
              <a:rPr lang="ru-RU" sz="2800" dirty="0" smtClean="0"/>
              <a:t/>
            </a:r>
            <a:br>
              <a:rPr lang="ru-RU" sz="2800" dirty="0" smtClean="0"/>
            </a:br>
            <a:r>
              <a:rPr lang="ru-RU" sz="2800" i="1" dirty="0" smtClean="0">
                <a:solidFill>
                  <a:schemeClr val="accent1">
                    <a:lumMod val="75000"/>
                  </a:schemeClr>
                </a:solidFill>
              </a:rPr>
              <a:t>«Изучение отношения родителей</a:t>
            </a:r>
            <a:br>
              <a:rPr lang="ru-RU" sz="2800" i="1" dirty="0" smtClean="0">
                <a:solidFill>
                  <a:schemeClr val="accent1">
                    <a:lumMod val="75000"/>
                  </a:schemeClr>
                </a:solidFill>
              </a:rPr>
            </a:br>
            <a:r>
              <a:rPr lang="ru-RU" sz="2800" i="1" dirty="0" smtClean="0">
                <a:solidFill>
                  <a:schemeClr val="accent1">
                    <a:lumMod val="75000"/>
                  </a:schemeClr>
                </a:solidFill>
              </a:rPr>
              <a:t> к необходимости </a:t>
            </a:r>
            <a:br>
              <a:rPr lang="ru-RU" sz="2800" i="1" dirty="0" smtClean="0">
                <a:solidFill>
                  <a:schemeClr val="accent1">
                    <a:lumMod val="75000"/>
                  </a:schemeClr>
                </a:solidFill>
              </a:rPr>
            </a:br>
            <a:r>
              <a:rPr lang="ru-RU" sz="2800" i="1" dirty="0" smtClean="0">
                <a:solidFill>
                  <a:schemeClr val="accent1">
                    <a:lumMod val="75000"/>
                  </a:schemeClr>
                </a:solidFill>
              </a:rPr>
              <a:t>                           обучения детей ПДД» </a:t>
            </a:r>
            <a:r>
              <a:rPr lang="ru-RU" sz="2800" dirty="0" smtClean="0"/>
              <a:t/>
            </a:r>
            <a:br>
              <a:rPr lang="ru-RU" sz="2800" dirty="0" smtClean="0"/>
            </a:br>
            <a:r>
              <a:rPr lang="ru-RU" sz="2800" i="1" dirty="0" smtClean="0">
                <a:solidFill>
                  <a:schemeClr val="accent1">
                    <a:lumMod val="75000"/>
                  </a:schemeClr>
                </a:solidFill>
                <a:latin typeface="Times New Roman" pitchFamily="18" charset="0"/>
                <a:cs typeface="Times New Roman" pitchFamily="18" charset="0"/>
              </a:rPr>
              <a:t>                                              Родительское </a:t>
            </a:r>
            <a:r>
              <a:rPr lang="ru-RU" sz="2800" i="1" dirty="0">
                <a:solidFill>
                  <a:schemeClr val="accent1">
                    <a:lumMod val="75000"/>
                  </a:schemeClr>
                </a:solidFill>
                <a:latin typeface="Times New Roman" pitchFamily="18" charset="0"/>
                <a:cs typeface="Times New Roman" pitchFamily="18" charset="0"/>
              </a:rPr>
              <a:t>собрание </a:t>
            </a:r>
            <a:r>
              <a:rPr lang="ru-RU" sz="2800" i="1" dirty="0" smtClean="0">
                <a:solidFill>
                  <a:schemeClr val="accent1">
                    <a:lumMod val="75000"/>
                  </a:schemeClr>
                </a:solidFill>
                <a:latin typeface="Times New Roman" pitchFamily="18" charset="0"/>
                <a:cs typeface="Times New Roman" pitchFamily="18" charset="0"/>
              </a:rPr>
              <a:t/>
            </a:r>
            <a:br>
              <a:rPr lang="ru-RU" sz="2800" i="1" dirty="0" smtClean="0">
                <a:solidFill>
                  <a:schemeClr val="accent1">
                    <a:lumMod val="75000"/>
                  </a:schemeClr>
                </a:solidFill>
                <a:latin typeface="Times New Roman" pitchFamily="18" charset="0"/>
                <a:cs typeface="Times New Roman" pitchFamily="18" charset="0"/>
              </a:rPr>
            </a:br>
            <a:r>
              <a:rPr lang="ru-RU" sz="2800" i="1" dirty="0" smtClean="0">
                <a:solidFill>
                  <a:schemeClr val="accent1">
                    <a:lumMod val="75000"/>
                  </a:schemeClr>
                </a:solidFill>
                <a:latin typeface="Times New Roman" pitchFamily="18" charset="0"/>
                <a:cs typeface="Times New Roman" pitchFamily="18" charset="0"/>
              </a:rPr>
              <a:t>                                                         «Дорожная азбука».</a:t>
            </a:r>
            <a:r>
              <a:rPr lang="ru-RU" dirty="0"/>
              <a:t/>
            </a:r>
            <a:br>
              <a:rPr lang="ru-RU" dirty="0"/>
            </a:br>
            <a:endParaRPr lang="ru-RU"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225"/>
          <a:stretch>
            <a:fillRect/>
          </a:stretch>
        </p:blipFill>
        <p:spPr>
          <a:xfrm>
            <a:off x="0" y="-285776"/>
            <a:ext cx="9144000" cy="7143776"/>
          </a:xfrm>
        </p:spPr>
      </p:pic>
      <p:sp>
        <p:nvSpPr>
          <p:cNvPr id="2" name="Заголовок 1"/>
          <p:cNvSpPr>
            <a:spLocks noGrp="1"/>
          </p:cNvSpPr>
          <p:nvPr>
            <p:ph type="title"/>
          </p:nvPr>
        </p:nvSpPr>
        <p:spPr>
          <a:xfrm>
            <a:off x="457200" y="274638"/>
            <a:ext cx="8229600" cy="4882554"/>
          </a:xfrm>
        </p:spPr>
        <p:txBody>
          <a:bodyPr>
            <a:noAutofit/>
          </a:bodyPr>
          <a:lstStyle/>
          <a:p>
            <a:pPr fontAlgn="t"/>
            <a:r>
              <a:rPr lang="ru-RU" sz="3200" b="1" i="1" dirty="0" smtClean="0">
                <a:solidFill>
                  <a:srgbClr val="FF0000"/>
                </a:solidFill>
                <a:latin typeface="Times New Roman" pitchFamily="18" charset="0"/>
                <a:cs typeface="Times New Roman" pitchFamily="18" charset="0"/>
              </a:rPr>
              <a:t>Методическое обеспечение Программы:</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i="1" dirty="0" smtClean="0">
                <a:solidFill>
                  <a:srgbClr val="7030A0"/>
                </a:solidFill>
                <a:latin typeface="Times New Roman" pitchFamily="18" charset="0"/>
                <a:cs typeface="Times New Roman" pitchFamily="18" charset="0"/>
              </a:rPr>
              <a:t>1.</a:t>
            </a:r>
            <a:r>
              <a:rPr lang="ru-RU" sz="2800" i="1" dirty="0" smtClean="0">
                <a:solidFill>
                  <a:srgbClr val="7030A0"/>
                </a:solidFill>
              </a:rPr>
              <a:t>К.Ю.  Белая «Формирование основ безопасности у дошкольников» Издательство «Мозаика-синтез» Москва 2016г.</a:t>
            </a:r>
            <a:br>
              <a:rPr lang="ru-RU" sz="2800" i="1" dirty="0" smtClean="0">
                <a:solidFill>
                  <a:srgbClr val="7030A0"/>
                </a:solidFill>
              </a:rPr>
            </a:br>
            <a:r>
              <a:rPr lang="ru-RU" sz="2800" i="1" dirty="0" smtClean="0">
                <a:solidFill>
                  <a:srgbClr val="7030A0"/>
                </a:solidFill>
              </a:rPr>
              <a:t>2. К.Ю.  Белая «Твоя безопасность» Москва Издательство «Просвещение» 2011г.</a:t>
            </a:r>
            <a:br>
              <a:rPr lang="ru-RU" sz="2800" i="1" dirty="0" smtClean="0">
                <a:solidFill>
                  <a:srgbClr val="7030A0"/>
                </a:solidFill>
              </a:rPr>
            </a:br>
            <a:r>
              <a:rPr lang="ru-RU" sz="2800" i="1" dirty="0" smtClean="0">
                <a:solidFill>
                  <a:srgbClr val="7030A0"/>
                </a:solidFill>
              </a:rPr>
              <a:t>3. К.Ю. Белая «Я и моя безопасность» Москва Издательство «Школьная пресса» 2011г</a:t>
            </a:r>
            <a:r>
              <a:rPr lang="ru-RU" sz="2800" dirty="0" smtClean="0"/>
              <a:t>.</a:t>
            </a:r>
            <a:br>
              <a:rPr lang="ru-RU" sz="2800" dirty="0" smtClean="0"/>
            </a:br>
            <a:r>
              <a:rPr lang="ru-RU" sz="2800" i="1" dirty="0" smtClean="0">
                <a:solidFill>
                  <a:srgbClr val="7030A0"/>
                </a:solidFill>
                <a:latin typeface="Times New Roman" pitchFamily="18" charset="0"/>
                <a:cs typeface="Times New Roman" pitchFamily="18" charset="0"/>
              </a:rPr>
              <a:t> 4</a:t>
            </a:r>
            <a:r>
              <a:rPr lang="ru-RU" sz="2800" dirty="0" smtClean="0">
                <a:latin typeface="Times New Roman" pitchFamily="18" charset="0"/>
                <a:cs typeface="Times New Roman" pitchFamily="18" charset="0"/>
              </a:rPr>
              <a:t>.</a:t>
            </a:r>
            <a:r>
              <a:rPr lang="ru-RU" sz="2800" i="1" dirty="0" smtClean="0">
                <a:solidFill>
                  <a:srgbClr val="7030A0"/>
                </a:solidFill>
              </a:rPr>
              <a:t>С.В. </a:t>
            </a:r>
            <a:r>
              <a:rPr lang="ru-RU" sz="2800" i="1" dirty="0" err="1" smtClean="0">
                <a:solidFill>
                  <a:srgbClr val="7030A0"/>
                </a:solidFill>
              </a:rPr>
              <a:t>Бурдина</a:t>
            </a:r>
            <a:r>
              <a:rPr lang="ru-RU" sz="2800" i="1" dirty="0" smtClean="0">
                <a:solidFill>
                  <a:srgbClr val="7030A0"/>
                </a:solidFill>
              </a:rPr>
              <a:t> Наглядно – дидактическое пособие «Учим дорожные знаки» Киров 2010г</a:t>
            </a:r>
            <a:endParaRPr lang="ru-RU" sz="2800" dirty="0">
              <a:latin typeface="Times New Roman" pitchFamily="18" charset="0"/>
              <a:cs typeface="Times New Roman" pitchFamily="18" charset="0"/>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225"/>
          <a:stretch>
            <a:fillRect/>
          </a:stretch>
        </p:blipFill>
        <p:spPr>
          <a:xfrm>
            <a:off x="0" y="-285776"/>
            <a:ext cx="9144000" cy="7143776"/>
          </a:xfrm>
        </p:spPr>
      </p:pic>
      <p:sp>
        <p:nvSpPr>
          <p:cNvPr id="2" name="Заголовок 1"/>
          <p:cNvSpPr>
            <a:spLocks noGrp="1"/>
          </p:cNvSpPr>
          <p:nvPr>
            <p:ph type="title"/>
          </p:nvPr>
        </p:nvSpPr>
        <p:spPr>
          <a:xfrm>
            <a:off x="457200" y="274638"/>
            <a:ext cx="8229600" cy="4450506"/>
          </a:xfrm>
        </p:spPr>
        <p:txBody>
          <a:bodyPr>
            <a:noAutofit/>
          </a:bodyPr>
          <a:lstStyle/>
          <a:p>
            <a:pPr fontAlgn="t"/>
            <a:r>
              <a:rPr lang="ru-RU" sz="3200" b="1" i="1" dirty="0" smtClean="0">
                <a:solidFill>
                  <a:srgbClr val="FF0000"/>
                </a:solidFill>
                <a:latin typeface="Times New Roman" pitchFamily="18" charset="0"/>
                <a:cs typeface="Times New Roman" pitchFamily="18" charset="0"/>
              </a:rPr>
              <a:t>Методическое обеспечение Программы:</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i="1" dirty="0" smtClean="0">
                <a:solidFill>
                  <a:srgbClr val="7030A0"/>
                </a:solidFill>
              </a:rPr>
              <a:t/>
            </a:r>
            <a:br>
              <a:rPr lang="ru-RU" sz="2800" i="1" dirty="0" smtClean="0">
                <a:solidFill>
                  <a:srgbClr val="7030A0"/>
                </a:solidFill>
              </a:rPr>
            </a:br>
            <a:r>
              <a:rPr lang="ru-RU" sz="2800" i="1" dirty="0" smtClean="0">
                <a:solidFill>
                  <a:srgbClr val="7030A0"/>
                </a:solidFill>
              </a:rPr>
              <a:t>5. Н.С.Голицына ОБЖ для младших дошкольников Система работы издательство Скрипторий Москва 2013г</a:t>
            </a:r>
            <a:br>
              <a:rPr lang="ru-RU" sz="2800" i="1" dirty="0" smtClean="0">
                <a:solidFill>
                  <a:srgbClr val="7030A0"/>
                </a:solidFill>
              </a:rPr>
            </a:br>
            <a:r>
              <a:rPr lang="ru-RU" sz="2800" i="1" dirty="0" smtClean="0">
                <a:solidFill>
                  <a:srgbClr val="7030A0"/>
                </a:solidFill>
              </a:rPr>
              <a:t>6.Т.И.Данилова «Программа светофор» Санкт-Петербург «Детство-Пресс», 2011г.</a:t>
            </a:r>
            <a:br>
              <a:rPr lang="ru-RU" sz="2800" i="1" dirty="0" smtClean="0">
                <a:solidFill>
                  <a:srgbClr val="7030A0"/>
                </a:solidFill>
              </a:rPr>
            </a:br>
            <a:r>
              <a:rPr lang="ru-RU" sz="2800" i="1" dirty="0" smtClean="0">
                <a:solidFill>
                  <a:srgbClr val="7030A0"/>
                </a:solidFill>
              </a:rPr>
              <a:t> 7. Н.В. </a:t>
            </a:r>
            <a:r>
              <a:rPr lang="ru-RU" sz="2800" i="1" dirty="0" err="1" smtClean="0">
                <a:solidFill>
                  <a:srgbClr val="7030A0"/>
                </a:solidFill>
              </a:rPr>
              <a:t>Додокина</a:t>
            </a:r>
            <a:r>
              <a:rPr lang="ru-RU" sz="2800" i="1" dirty="0" smtClean="0">
                <a:solidFill>
                  <a:srgbClr val="7030A0"/>
                </a:solidFill>
              </a:rPr>
              <a:t> Карточное планирование в ДОО «Взаимодействие с семьей ребенка» средняя группа (ФГОС) издательство «Учитель» 2017г. </a:t>
            </a:r>
            <a:br>
              <a:rPr lang="ru-RU" sz="2800" i="1" dirty="0" smtClean="0">
                <a:solidFill>
                  <a:srgbClr val="7030A0"/>
                </a:solidFill>
              </a:rPr>
            </a:br>
            <a:endParaRPr lang="ru-RU" sz="2800" i="1" dirty="0">
              <a:solidFill>
                <a:srgbClr val="7030A0"/>
              </a:solidFill>
              <a:latin typeface="Times New Roman" pitchFamily="18" charset="0"/>
              <a:cs typeface="Times New Roman" pitchFamily="18" charset="0"/>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225"/>
          <a:stretch>
            <a:fillRect/>
          </a:stretch>
        </p:blipFill>
        <p:spPr>
          <a:xfrm>
            <a:off x="0" y="-285776"/>
            <a:ext cx="9144000" cy="7143776"/>
          </a:xfrm>
        </p:spPr>
      </p:pic>
      <p:sp>
        <p:nvSpPr>
          <p:cNvPr id="2" name="Заголовок 1"/>
          <p:cNvSpPr>
            <a:spLocks noGrp="1"/>
          </p:cNvSpPr>
          <p:nvPr>
            <p:ph type="title"/>
          </p:nvPr>
        </p:nvSpPr>
        <p:spPr>
          <a:xfrm>
            <a:off x="457200" y="274638"/>
            <a:ext cx="8229600" cy="5818658"/>
          </a:xfrm>
        </p:spPr>
        <p:txBody>
          <a:bodyPr>
            <a:noAutofit/>
          </a:bodyPr>
          <a:lstStyle/>
          <a:p>
            <a:pPr fontAlgn="t"/>
            <a:r>
              <a:rPr lang="ru-RU" sz="3200" b="1" i="1" dirty="0" smtClean="0">
                <a:solidFill>
                  <a:srgbClr val="FF0000"/>
                </a:solidFill>
                <a:latin typeface="Times New Roman" pitchFamily="18" charset="0"/>
                <a:cs typeface="Times New Roman" pitchFamily="18" charset="0"/>
              </a:rPr>
              <a:t/>
            </a:r>
            <a:br>
              <a:rPr lang="ru-RU" sz="3200" b="1" i="1" dirty="0" smtClean="0">
                <a:solidFill>
                  <a:srgbClr val="FF0000"/>
                </a:solidFill>
                <a:latin typeface="Times New Roman" pitchFamily="18" charset="0"/>
                <a:cs typeface="Times New Roman" pitchFamily="18" charset="0"/>
              </a:rPr>
            </a:br>
            <a:r>
              <a:rPr lang="ru-RU" sz="3200" b="1" i="1" dirty="0" smtClean="0">
                <a:solidFill>
                  <a:srgbClr val="FF0000"/>
                </a:solidFill>
                <a:latin typeface="Times New Roman" pitchFamily="18" charset="0"/>
                <a:cs typeface="Times New Roman" pitchFamily="18" charset="0"/>
              </a:rPr>
              <a:t>Методическое обеспечение Программы:</a:t>
            </a:r>
            <a:r>
              <a:rPr lang="ru-RU" sz="2800" dirty="0" smtClean="0">
                <a:latin typeface="Times New Roman" pitchFamily="18" charset="0"/>
                <a:cs typeface="Times New Roman" pitchFamily="18" charset="0"/>
              </a:rPr>
              <a:t>           </a:t>
            </a:r>
            <a:r>
              <a:rPr lang="ru-RU" sz="2400" i="1" dirty="0" smtClean="0">
                <a:solidFill>
                  <a:srgbClr val="7030A0"/>
                </a:solidFill>
              </a:rPr>
              <a:t>8.Э. Емельянова «Расскажите детям о специальных машинах» наглядно-дидактическое пособие Издательство «Мозаика-синтез» Москва 2016г </a:t>
            </a:r>
            <a:br>
              <a:rPr lang="ru-RU" sz="2400" i="1" dirty="0" smtClean="0">
                <a:solidFill>
                  <a:srgbClr val="7030A0"/>
                </a:solidFill>
              </a:rPr>
            </a:br>
            <a:r>
              <a:rPr lang="ru-RU" sz="2400" i="1" dirty="0" smtClean="0">
                <a:solidFill>
                  <a:srgbClr val="7030A0"/>
                </a:solidFill>
              </a:rPr>
              <a:t> 9.В.А. Шипунова  Наглядно – дидактическое пособие «Безопасность на дороге» Москва Издательский дом «Карапуз» 2013г.</a:t>
            </a:r>
            <a:br>
              <a:rPr lang="ru-RU" sz="2400" i="1" dirty="0" smtClean="0">
                <a:solidFill>
                  <a:srgbClr val="7030A0"/>
                </a:solidFill>
              </a:rPr>
            </a:br>
            <a:r>
              <a:rPr lang="ru-RU" sz="2400" i="1" dirty="0" smtClean="0">
                <a:solidFill>
                  <a:srgbClr val="7030A0"/>
                </a:solidFill>
              </a:rPr>
              <a:t/>
            </a:r>
            <a:br>
              <a:rPr lang="ru-RU" sz="2400" i="1" dirty="0" smtClean="0">
                <a:solidFill>
                  <a:srgbClr val="7030A0"/>
                </a:solidFill>
              </a:rPr>
            </a:br>
            <a:r>
              <a:rPr lang="ru-RU" sz="2400" i="1" dirty="0" smtClean="0">
                <a:solidFill>
                  <a:srgbClr val="7030A0"/>
                </a:solidFill>
              </a:rPr>
              <a:t>10</a:t>
            </a:r>
            <a:r>
              <a:rPr lang="ru-RU" sz="2400" dirty="0" smtClean="0"/>
              <a:t> </a:t>
            </a:r>
            <a:r>
              <a:rPr lang="ru-RU" sz="2400" i="1" dirty="0" smtClean="0">
                <a:solidFill>
                  <a:srgbClr val="7030A0"/>
                </a:solidFill>
              </a:rPr>
              <a:t>Кыласова Л.Е. [и др.]  «Родительские собрания» Эффективные формы взаимодействия специалистов ДОО и родителей в развитии ребенка Волгоград Издательство «Учитель». 2017г</a:t>
            </a:r>
            <a:r>
              <a:rPr lang="ru-RU" sz="2800" dirty="0" smtClean="0"/>
              <a:t/>
            </a:r>
            <a:br>
              <a:rPr lang="ru-RU" sz="2800" dirty="0" smtClean="0"/>
            </a:br>
            <a:r>
              <a:rPr lang="ru-RU" sz="2800" i="1" dirty="0" smtClean="0">
                <a:solidFill>
                  <a:srgbClr val="7030A0"/>
                </a:solidFill>
              </a:rPr>
              <a:t/>
            </a:r>
            <a:br>
              <a:rPr lang="ru-RU" sz="2800" i="1" dirty="0" smtClean="0">
                <a:solidFill>
                  <a:srgbClr val="7030A0"/>
                </a:solidFill>
              </a:rPr>
            </a:br>
            <a:r>
              <a:rPr lang="ru-RU" sz="2800" i="1" dirty="0" smtClean="0">
                <a:solidFill>
                  <a:srgbClr val="7030A0"/>
                </a:solidFill>
              </a:rPr>
              <a:t/>
            </a:r>
            <a:br>
              <a:rPr lang="ru-RU" sz="2800" i="1" dirty="0" smtClean="0">
                <a:solidFill>
                  <a:srgbClr val="7030A0"/>
                </a:solidFill>
              </a:rPr>
            </a:br>
            <a:r>
              <a:rPr lang="ru-RU" sz="2800" i="1" dirty="0" smtClean="0">
                <a:solidFill>
                  <a:srgbClr val="7030A0"/>
                </a:solidFill>
              </a:rPr>
              <a:t/>
            </a:r>
            <a:br>
              <a:rPr lang="ru-RU" sz="2800" i="1" dirty="0" smtClean="0">
                <a:solidFill>
                  <a:srgbClr val="7030A0"/>
                </a:solidFill>
              </a:rPr>
            </a:br>
            <a:endParaRPr lang="ru-RU" sz="2800" i="1" dirty="0">
              <a:solidFill>
                <a:srgbClr val="7030A0"/>
              </a:solidFill>
              <a:latin typeface="Times New Roman" pitchFamily="18" charset="0"/>
              <a:cs typeface="Times New Roman" pitchFamily="18" charset="0"/>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225"/>
          <a:stretch>
            <a:fillRect/>
          </a:stretch>
        </p:blipFill>
        <p:spPr>
          <a:xfrm>
            <a:off x="0" y="-285776"/>
            <a:ext cx="9144000" cy="7143776"/>
          </a:xfrm>
        </p:spPr>
      </p:pic>
      <p:sp>
        <p:nvSpPr>
          <p:cNvPr id="2" name="Заголовок 1"/>
          <p:cNvSpPr>
            <a:spLocks noGrp="1"/>
          </p:cNvSpPr>
          <p:nvPr>
            <p:ph type="title"/>
          </p:nvPr>
        </p:nvSpPr>
        <p:spPr>
          <a:xfrm>
            <a:off x="457200" y="274638"/>
            <a:ext cx="8229600" cy="3658418"/>
          </a:xfrm>
        </p:spPr>
        <p:txBody>
          <a:bodyPr>
            <a:noAutofit/>
          </a:bodyPr>
          <a:lstStyle/>
          <a:p>
            <a:pPr fontAlgn="t"/>
            <a:r>
              <a:rPr lang="ru-RU" sz="3200" b="1" i="1" dirty="0" smtClean="0">
                <a:solidFill>
                  <a:srgbClr val="FF0000"/>
                </a:solidFill>
                <a:latin typeface="Times New Roman" pitchFamily="18" charset="0"/>
                <a:cs typeface="Times New Roman" pitchFamily="18" charset="0"/>
              </a:rPr>
              <a:t/>
            </a:r>
            <a:br>
              <a:rPr lang="ru-RU" sz="3200" b="1" i="1" dirty="0" smtClean="0">
                <a:solidFill>
                  <a:srgbClr val="FF0000"/>
                </a:solidFill>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i="1" dirty="0" smtClean="0">
                <a:solidFill>
                  <a:srgbClr val="7030A0"/>
                </a:solidFill>
              </a:rPr>
              <a:t/>
            </a:r>
            <a:br>
              <a:rPr lang="ru-RU" sz="2800" i="1" dirty="0" smtClean="0">
                <a:solidFill>
                  <a:srgbClr val="7030A0"/>
                </a:solidFill>
              </a:rPr>
            </a:br>
            <a:r>
              <a:rPr lang="ru-RU" sz="2800" i="1" dirty="0" smtClean="0">
                <a:solidFill>
                  <a:srgbClr val="7030A0"/>
                </a:solidFill>
              </a:rPr>
              <a:t/>
            </a:r>
            <a:br>
              <a:rPr lang="ru-RU" sz="2800" i="1" dirty="0" smtClean="0">
                <a:solidFill>
                  <a:srgbClr val="7030A0"/>
                </a:solidFill>
              </a:rPr>
            </a:br>
            <a:r>
              <a:rPr lang="ru-RU" sz="8800" i="1" dirty="0" smtClean="0">
                <a:solidFill>
                  <a:srgbClr val="FF0000"/>
                </a:solidFill>
              </a:rPr>
              <a:t>Спасибо </a:t>
            </a:r>
            <a:r>
              <a:rPr lang="ru-RU" sz="8800" i="1" smtClean="0">
                <a:solidFill>
                  <a:srgbClr val="FF0000"/>
                </a:solidFill>
              </a:rPr>
              <a:t>за внимание !</a:t>
            </a:r>
            <a:endParaRPr lang="ru-RU" sz="8800" i="1" dirty="0">
              <a:solidFill>
                <a:srgbClr val="FF0000"/>
              </a:solidFill>
              <a:latin typeface="Times New Roman" pitchFamily="18" charset="0"/>
              <a:cs typeface="Times New Roman" pitchFamily="18" charset="0"/>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1907704" y="285728"/>
            <a:ext cx="6879138" cy="4727448"/>
          </a:xfrm>
        </p:spPr>
        <p:txBody>
          <a:bodyPr>
            <a:noAutofit/>
          </a:bodyPr>
          <a:lstStyle/>
          <a:p>
            <a:r>
              <a:rPr lang="ru-RU" sz="2800" i="1" dirty="0">
                <a:solidFill>
                  <a:srgbClr val="7030A0"/>
                </a:solidFill>
                <a:latin typeface="Times New Roman" pitchFamily="18" charset="0"/>
                <a:cs typeface="Times New Roman" pitchFamily="18" charset="0"/>
              </a:rPr>
              <a:t>Безопасность </a:t>
            </a:r>
            <a:r>
              <a:rPr lang="ru-RU" sz="2800" i="1" dirty="0" smtClean="0">
                <a:solidFill>
                  <a:srgbClr val="7030A0"/>
                </a:solidFill>
                <a:latin typeface="Times New Roman" pitchFamily="18" charset="0"/>
                <a:cs typeface="Times New Roman" pitchFamily="18" charset="0"/>
              </a:rPr>
              <a:t>участников дорожного </a:t>
            </a:r>
            <a:r>
              <a:rPr lang="ru-RU" sz="2800" i="1" dirty="0">
                <a:solidFill>
                  <a:srgbClr val="7030A0"/>
                </a:solidFill>
                <a:latin typeface="Times New Roman" pitchFamily="18" charset="0"/>
                <a:cs typeface="Times New Roman" pitchFamily="18" charset="0"/>
              </a:rPr>
              <a:t>движения </a:t>
            </a:r>
            <a:r>
              <a:rPr lang="ru-RU" sz="2800" i="1" dirty="0" smtClean="0">
                <a:solidFill>
                  <a:srgbClr val="7030A0"/>
                </a:solidFill>
                <a:latin typeface="Times New Roman" pitchFamily="18" charset="0"/>
                <a:cs typeface="Times New Roman" pitchFamily="18" charset="0"/>
              </a:rPr>
              <a:t>зависит от соблюдения Правил дорожного движения. С дорожной азбукой и правилами безопасности ребенок знакомится очень рано. Встает </a:t>
            </a:r>
            <a:r>
              <a:rPr lang="ru-RU" sz="2800" i="1" dirty="0">
                <a:solidFill>
                  <a:srgbClr val="7030A0"/>
                </a:solidFill>
                <a:latin typeface="Times New Roman" pitchFamily="18" charset="0"/>
                <a:cs typeface="Times New Roman" pitchFamily="18" charset="0"/>
              </a:rPr>
              <a:t>проблема </a:t>
            </a:r>
            <a:r>
              <a:rPr lang="ru-RU" sz="2800" i="1" dirty="0" smtClean="0">
                <a:solidFill>
                  <a:srgbClr val="7030A0"/>
                </a:solidFill>
                <a:latin typeface="Times New Roman" pitchFamily="18" charset="0"/>
                <a:cs typeface="Times New Roman" pitchFamily="18" charset="0"/>
              </a:rPr>
              <a:t>обучения ребенка </a:t>
            </a:r>
            <a:r>
              <a:rPr lang="ru-RU" sz="2800" i="1" dirty="0">
                <a:solidFill>
                  <a:srgbClr val="7030A0"/>
                </a:solidFill>
                <a:latin typeface="Times New Roman" pitchFamily="18" charset="0"/>
                <a:cs typeface="Times New Roman" pitchFamily="18" charset="0"/>
              </a:rPr>
              <a:t>основам безопасного поведения на улицах и дорогах, </a:t>
            </a:r>
            <a:r>
              <a:rPr lang="ru-RU" sz="2800" i="1" dirty="0" smtClean="0">
                <a:solidFill>
                  <a:srgbClr val="7030A0"/>
                </a:solidFill>
                <a:latin typeface="Times New Roman" pitchFamily="18" charset="0"/>
                <a:cs typeface="Times New Roman" pitchFamily="18" charset="0"/>
              </a:rPr>
              <a:t>необходимости обрести умение действовать в опасных ситуациях, соблюдать </a:t>
            </a:r>
            <a:br>
              <a:rPr lang="ru-RU" sz="2800" i="1" dirty="0" smtClean="0">
                <a:solidFill>
                  <a:srgbClr val="7030A0"/>
                </a:solidFill>
                <a:latin typeface="Times New Roman" pitchFamily="18" charset="0"/>
                <a:cs typeface="Times New Roman" pitchFamily="18" charset="0"/>
              </a:rPr>
            </a:br>
            <a:r>
              <a:rPr lang="ru-RU" sz="2800" i="1" dirty="0" smtClean="0">
                <a:solidFill>
                  <a:srgbClr val="7030A0"/>
                </a:solidFill>
                <a:latin typeface="Times New Roman" pitchFamily="18" charset="0"/>
                <a:cs typeface="Times New Roman" pitchFamily="18" charset="0"/>
              </a:rPr>
              <a:t>меры предосторожности.</a:t>
            </a:r>
            <a:endParaRPr lang="ru-RU" sz="2800" i="1" dirty="0">
              <a:solidFill>
                <a:srgbClr val="7030A0"/>
              </a:solidFill>
              <a:latin typeface="Times New Roman" pitchFamily="18" charset="0"/>
              <a:cs typeface="Times New Roman" pitchFamily="18" charset="0"/>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571528"/>
            <a:ext cx="9144000" cy="7429528"/>
          </a:xfrm>
        </p:spPr>
      </p:pic>
      <p:sp>
        <p:nvSpPr>
          <p:cNvPr id="2" name="Заголовок 1"/>
          <p:cNvSpPr>
            <a:spLocks noGrp="1"/>
          </p:cNvSpPr>
          <p:nvPr>
            <p:ph type="title"/>
          </p:nvPr>
        </p:nvSpPr>
        <p:spPr>
          <a:xfrm>
            <a:off x="457200" y="274638"/>
            <a:ext cx="8229600" cy="4810546"/>
          </a:xfrm>
        </p:spPr>
        <p:txBody>
          <a:bodyPr>
            <a:normAutofit fontScale="90000"/>
          </a:bodyPr>
          <a:lstStyle/>
          <a:p>
            <a:r>
              <a:rPr lang="ru-RU" sz="2400" i="1" dirty="0" smtClean="0">
                <a:solidFill>
                  <a:srgbClr val="7030A0"/>
                </a:solidFill>
                <a:latin typeface="Times New Roman" pitchFamily="18" charset="0"/>
                <a:ea typeface="Calibri" pitchFamily="34" charset="0"/>
                <a:cs typeface="Times New Roman" pitchFamily="18" charset="0"/>
              </a:rPr>
              <a:t>Данная Программа разработана в соответствии с нормативными документами:</a:t>
            </a:r>
            <a:r>
              <a:rPr lang="ru-RU" sz="2400" i="1" dirty="0" smtClean="0">
                <a:solidFill>
                  <a:srgbClr val="7030A0"/>
                </a:solidFill>
                <a:latin typeface="Times New Roman" pitchFamily="18" charset="0"/>
                <a:cs typeface="Times New Roman" pitchFamily="18" charset="0"/>
              </a:rPr>
              <a:t/>
            </a:r>
            <a:br>
              <a:rPr lang="ru-RU" sz="2400" i="1" dirty="0" smtClean="0">
                <a:solidFill>
                  <a:srgbClr val="7030A0"/>
                </a:solidFill>
                <a:latin typeface="Times New Roman" pitchFamily="18" charset="0"/>
                <a:cs typeface="Times New Roman" pitchFamily="18" charset="0"/>
              </a:rPr>
            </a:br>
            <a:r>
              <a:rPr lang="ru-RU" sz="2400" i="1" dirty="0" smtClean="0">
                <a:solidFill>
                  <a:srgbClr val="7030A0"/>
                </a:solidFill>
              </a:rPr>
              <a:t>1.Федеральный закон Российской Федерации от 29.12.12 № 273 ФЗ «Об образовании в Российской Федерации».</a:t>
            </a:r>
            <a:br>
              <a:rPr lang="ru-RU" sz="2400" i="1" dirty="0" smtClean="0">
                <a:solidFill>
                  <a:srgbClr val="7030A0"/>
                </a:solidFill>
              </a:rPr>
            </a:br>
            <a:r>
              <a:rPr lang="ru-RU" sz="2400" i="1" dirty="0" smtClean="0">
                <a:solidFill>
                  <a:srgbClr val="7030A0"/>
                </a:solidFill>
              </a:rPr>
              <a:t>2.Приказ Министерства образования и науки РФ от 17 октября 2013 г. № 1155 «Об утверждении федерального государственного образовательного стандарта дошкольного образования».</a:t>
            </a:r>
            <a:br>
              <a:rPr lang="ru-RU" sz="2400" i="1" dirty="0" smtClean="0">
                <a:solidFill>
                  <a:srgbClr val="7030A0"/>
                </a:solidFill>
              </a:rPr>
            </a:br>
            <a:r>
              <a:rPr lang="ru-RU" sz="2400" i="1" dirty="0" smtClean="0">
                <a:solidFill>
                  <a:srgbClr val="7030A0"/>
                </a:solidFill>
              </a:rPr>
              <a:t>3.Постановление Главного государственного санитарного врача Российской Федерации от 15 мая 2013 г. № 26 «Об утверждении Сан Пи Н 43049-13 «Санитарно - эпидемиологические требования к устройству, содержанию и организации режима работы дошкольных образовательных организаций».</a:t>
            </a:r>
            <a:r>
              <a:rPr lang="ru-RU" sz="2400" dirty="0" smtClean="0"/>
              <a:t/>
            </a:r>
            <a:br>
              <a:rPr lang="ru-RU" sz="2400" dirty="0" smtClean="0"/>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4450506"/>
          </a:xfrm>
        </p:spPr>
        <p:txBody>
          <a:bodyPr>
            <a:normAutofit/>
          </a:bodyPr>
          <a:lstStyle/>
          <a:p>
            <a:r>
              <a:rPr lang="ru-RU" sz="2000" i="1" dirty="0" smtClean="0">
                <a:solidFill>
                  <a:srgbClr val="7030A0"/>
                </a:solidFill>
              </a:rPr>
              <a:t>4.Постановление Правительства Российской Федерации от 5 августа 2013 г. № 662 «Об осуществлении мониторинга системы образования».</a:t>
            </a:r>
            <a:br>
              <a:rPr lang="ru-RU" sz="2000" i="1" dirty="0" smtClean="0">
                <a:solidFill>
                  <a:srgbClr val="7030A0"/>
                </a:solidFill>
              </a:rPr>
            </a:br>
            <a:r>
              <a:rPr lang="ru-RU" sz="2000" i="1" dirty="0" smtClean="0">
                <a:solidFill>
                  <a:srgbClr val="7030A0"/>
                </a:solidFill>
              </a:rPr>
              <a:t>5.Приказ Министерства образования и науки РФ от 30 августа 2013 г. № 1014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a:t>
            </a:r>
            <a:br>
              <a:rPr lang="ru-RU" sz="2000" i="1" dirty="0" smtClean="0">
                <a:solidFill>
                  <a:srgbClr val="7030A0"/>
                </a:solidFill>
              </a:rPr>
            </a:br>
            <a:r>
              <a:rPr lang="ru-RU" sz="2000" i="1" dirty="0" smtClean="0">
                <a:solidFill>
                  <a:srgbClr val="7030A0"/>
                </a:solidFill>
              </a:rPr>
              <a:t>6.Приказ Министерства образования и науки РФ от 14 июня 2013 г. № 462 г. «Об утверждении Порядка проведения </a:t>
            </a:r>
            <a:r>
              <a:rPr lang="ru-RU" sz="2000" i="1" dirty="0" err="1" smtClean="0">
                <a:solidFill>
                  <a:srgbClr val="7030A0"/>
                </a:solidFill>
              </a:rPr>
              <a:t>самообследования</a:t>
            </a:r>
            <a:r>
              <a:rPr lang="ru-RU" sz="2000" i="1" dirty="0" smtClean="0">
                <a:solidFill>
                  <a:srgbClr val="7030A0"/>
                </a:solidFill>
              </a:rPr>
              <a:t> образовательной организацией».</a:t>
            </a:r>
            <a:br>
              <a:rPr lang="ru-RU" sz="2000" i="1" dirty="0" smtClean="0">
                <a:solidFill>
                  <a:srgbClr val="7030A0"/>
                </a:solidFill>
              </a:rPr>
            </a:br>
            <a:r>
              <a:rPr lang="ru-RU" sz="2000" i="1" dirty="0" smtClean="0">
                <a:solidFill>
                  <a:srgbClr val="7030A0"/>
                </a:solidFill>
              </a:rPr>
              <a:t>7. ООП ДОУ МКДОУ ИМРСК «Детский сад № 20».</a:t>
            </a:r>
            <a:br>
              <a:rPr lang="ru-RU" sz="2000" i="1" dirty="0" smtClean="0">
                <a:solidFill>
                  <a:srgbClr val="7030A0"/>
                </a:solidFill>
              </a:rPr>
            </a:br>
            <a:r>
              <a:rPr lang="ru-RU" sz="2000" i="1" dirty="0" smtClean="0">
                <a:solidFill>
                  <a:srgbClr val="7030A0"/>
                </a:solidFill>
              </a:rPr>
              <a:t>                             8.Устав МКДОУ ИМРСК «Детский сад</a:t>
            </a:r>
            <a:endParaRPr lang="ru-RU" sz="2000" i="1" dirty="0">
              <a:solidFill>
                <a:srgbClr val="7030A0"/>
              </a:solidFill>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5.jpg"/>
          <p:cNvPicPr>
            <a:picLocks noGrp="1" noChangeAspect="1"/>
          </p:cNvPicPr>
          <p:nvPr>
            <p:ph idx="1"/>
          </p:nvPr>
        </p:nvPicPr>
        <p:blipFill>
          <a:blip r:embed="rId2" cstate="print"/>
          <a:srcRect b="4166"/>
          <a:stretch>
            <a:fillRect/>
          </a:stretch>
        </p:blipFill>
        <p:spPr>
          <a:xfrm>
            <a:off x="0" y="0"/>
            <a:ext cx="9144000" cy="6858000"/>
          </a:xfrm>
        </p:spPr>
      </p:pic>
      <p:sp>
        <p:nvSpPr>
          <p:cNvPr id="2" name="Заголовок 1"/>
          <p:cNvSpPr>
            <a:spLocks noGrp="1"/>
          </p:cNvSpPr>
          <p:nvPr>
            <p:ph type="title"/>
          </p:nvPr>
        </p:nvSpPr>
        <p:spPr>
          <a:xfrm>
            <a:off x="457200" y="274638"/>
            <a:ext cx="8229600" cy="5726130"/>
          </a:xfrm>
        </p:spPr>
        <p:txBody>
          <a:bodyPr>
            <a:noAutofit/>
          </a:bodyPr>
          <a:lstStyle/>
          <a:p>
            <a:pPr algn="l"/>
            <a:r>
              <a:rPr lang="ru-RU" sz="1600" b="1" dirty="0" smtClean="0">
                <a:solidFill>
                  <a:srgbClr val="FF0000"/>
                </a:solidFill>
                <a:latin typeface="Times New Roman" pitchFamily="18" charset="0"/>
                <a:cs typeface="Times New Roman" pitchFamily="18" charset="0"/>
              </a:rPr>
              <a:t>                               Принципы и подходы к формированию программы</a:t>
            </a:r>
            <a:r>
              <a:rPr lang="ru-RU" sz="1600" dirty="0">
                <a:solidFill>
                  <a:srgbClr val="FF0000"/>
                </a:solidFill>
                <a:latin typeface="Times New Roman" pitchFamily="18" charset="0"/>
                <a:cs typeface="Times New Roman" pitchFamily="18" charset="0"/>
              </a:rPr>
              <a:t>: </a:t>
            </a:r>
            <a:br>
              <a:rPr lang="ru-RU" sz="1600" dirty="0">
                <a:solidFill>
                  <a:srgbClr val="FF0000"/>
                </a:solidFill>
                <a:latin typeface="Times New Roman" pitchFamily="18" charset="0"/>
                <a:cs typeface="Times New Roman" pitchFamily="18" charset="0"/>
              </a:rPr>
            </a:br>
            <a:r>
              <a:rPr lang="ru-RU" sz="1600" dirty="0">
                <a:solidFill>
                  <a:srgbClr val="FF0000"/>
                </a:solidFill>
                <a:latin typeface="Times New Roman" pitchFamily="18" charset="0"/>
                <a:cs typeface="Times New Roman" pitchFamily="18" charset="0"/>
              </a:rPr>
              <a:t> </a:t>
            </a:r>
            <a:r>
              <a:rPr lang="ru-RU" sz="1600" i="1" dirty="0">
                <a:solidFill>
                  <a:schemeClr val="accent2"/>
                </a:solidFill>
                <a:latin typeface="Times New Roman" pitchFamily="18" charset="0"/>
                <a:cs typeface="Times New Roman" pitchFamily="18" charset="0"/>
              </a:rPr>
              <a:t>- Системный подход к решению вопроса профилактики </a:t>
            </a:r>
            <a:r>
              <a:rPr lang="ru-RU" sz="1600" i="1" dirty="0" err="1">
                <a:solidFill>
                  <a:schemeClr val="accent2"/>
                </a:solidFill>
                <a:latin typeface="Times New Roman" pitchFamily="18" charset="0"/>
                <a:cs typeface="Times New Roman" pitchFamily="18" charset="0"/>
              </a:rPr>
              <a:t>дорожно</a:t>
            </a:r>
            <a:r>
              <a:rPr lang="ru-RU" sz="1600" i="1" dirty="0">
                <a:solidFill>
                  <a:schemeClr val="accent2"/>
                </a:solidFill>
                <a:latin typeface="Times New Roman" pitchFamily="18" charset="0"/>
                <a:cs typeface="Times New Roman" pitchFamily="18" charset="0"/>
              </a:rPr>
              <a:t>–транспортного травматизма всех субъектов образовательного процесса.</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Принцип индивидуального и дифференцированного подхода, т.е. учет личностных, возрастных особенностей детей и уровня их психического и физического развития.</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Принцип взаимодействия  «дети – дорожная среда». Чем меньше возраст ребенка, тем легче формировать у него социальные чувства и устойчивые привычки безопасного поведения. Пластичность нервной системы ребенка позволяет успешно решать многие воспитательные задачи.</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 Принцип взаимосвязи причин опасного поведения и его последствия: дорожно-транспортного происшествия. Дошкольники должны знать, какие последствия могут подстерегать их в дорожной средой. Однако нельзя чрезмерно акцентировать их внимание только на этом, т.к. внушая страх перед улицей и дорогой можно вызвать обратную реакцию (искушение рискнуть, перебегая дорогу или неуверенность, беспомощность и обычная ситуация на дороге покажется ребенку опасной).</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Принцип возрастной безопасности. С раннего детства следует постоянно разъяснять детям суть явлений в дорожной среде, опасность движущихся объектов. Необходимо формировать, развивать и совершенствовать восприятия опасной дорожной среды, показывать конкретные безопасные действия выхода из опасной ситуации.</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Принцип социальной безопасности. Дошкольники должны понимать, что они живут в обществе, где надо соблюдать определенные нормы и правила поведения. Соблюдение этих правил на дорогах контролирует Госавтоинспекция.</a:t>
            </a:r>
            <a:br>
              <a:rPr lang="ru-RU" sz="1600" i="1" dirty="0">
                <a:solidFill>
                  <a:schemeClr val="accent2"/>
                </a:solidFill>
                <a:latin typeface="Times New Roman" pitchFamily="18" charset="0"/>
                <a:cs typeface="Times New Roman" pitchFamily="18" charset="0"/>
              </a:rPr>
            </a:br>
            <a:r>
              <a:rPr lang="ru-RU" sz="1600" i="1" dirty="0">
                <a:solidFill>
                  <a:schemeClr val="accent2"/>
                </a:solidFill>
                <a:latin typeface="Times New Roman" pitchFamily="18" charset="0"/>
                <a:cs typeface="Times New Roman" pitchFamily="18" charset="0"/>
              </a:rPr>
              <a:t>-   Принцип самоорганизации и самовоспитания. Этот принцип реализуется при осознании детьми правил безопасного поведения</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4810546"/>
          </a:xfrm>
        </p:spPr>
        <p:txBody>
          <a:bodyPr>
            <a:normAutofit/>
          </a:bodyPr>
          <a:lstStyle/>
          <a:p>
            <a:r>
              <a:rPr lang="ru-RU" sz="2400" b="1" dirty="0">
                <a:solidFill>
                  <a:srgbClr val="FF0000"/>
                </a:solidFill>
                <a:latin typeface="Times New Roman" pitchFamily="18" charset="0"/>
                <a:cs typeface="Times New Roman" pitchFamily="18" charset="0"/>
              </a:rPr>
              <a:t>Цель </a:t>
            </a:r>
            <a:r>
              <a:rPr lang="ru-RU" sz="2400" b="1" dirty="0" smtClean="0">
                <a:solidFill>
                  <a:srgbClr val="FF0000"/>
                </a:solidFill>
                <a:latin typeface="Times New Roman" pitchFamily="18" charset="0"/>
                <a:cs typeface="Times New Roman" pitchFamily="18" charset="0"/>
              </a:rPr>
              <a:t>Программы:</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i="1" dirty="0" smtClean="0">
                <a:solidFill>
                  <a:srgbClr val="7030A0"/>
                </a:solidFill>
                <a:latin typeface="Times New Roman" pitchFamily="18" charset="0"/>
                <a:cs typeface="Times New Roman" pitchFamily="18" charset="0"/>
              </a:rPr>
              <a:t>Формирование навыков безопасного поведения на дорогах.</a:t>
            </a:r>
            <a:r>
              <a:rPr lang="ru-RU" sz="2400" i="1" dirty="0">
                <a:solidFill>
                  <a:srgbClr val="7030A0"/>
                </a:solidFill>
                <a:latin typeface="Times New Roman" pitchFamily="18" charset="0"/>
                <a:cs typeface="Times New Roman" pitchFamily="18" charset="0"/>
              </a:rPr>
              <a:t/>
            </a:r>
            <a:br>
              <a:rPr lang="ru-RU" sz="2400" i="1" dirty="0">
                <a:solidFill>
                  <a:srgbClr val="7030A0"/>
                </a:solidFill>
                <a:latin typeface="Times New Roman" pitchFamily="18" charset="0"/>
                <a:cs typeface="Times New Roman" pitchFamily="18" charset="0"/>
              </a:rPr>
            </a:br>
            <a:r>
              <a:rPr lang="ru-RU" sz="2400" b="1" i="1" dirty="0">
                <a:solidFill>
                  <a:srgbClr val="FF0000"/>
                </a:solidFill>
                <a:latin typeface="Times New Roman" pitchFamily="18" charset="0"/>
                <a:cs typeface="Times New Roman" pitchFamily="18" charset="0"/>
              </a:rPr>
              <a:t>Задачи:</a:t>
            </a:r>
            <a:r>
              <a:rPr lang="ru-RU" sz="2400" i="1" dirty="0">
                <a:solidFill>
                  <a:srgbClr val="7030A0"/>
                </a:solidFill>
                <a:latin typeface="Times New Roman" pitchFamily="18" charset="0"/>
                <a:cs typeface="Times New Roman" pitchFamily="18" charset="0"/>
              </a:rPr>
              <a:t/>
            </a:r>
            <a:br>
              <a:rPr lang="ru-RU" sz="2400" i="1" dirty="0">
                <a:solidFill>
                  <a:srgbClr val="7030A0"/>
                </a:solidFill>
                <a:latin typeface="Times New Roman" pitchFamily="18" charset="0"/>
                <a:cs typeface="Times New Roman" pitchFamily="18" charset="0"/>
              </a:rPr>
            </a:br>
            <a:r>
              <a:rPr lang="ru-RU" sz="2400" i="1" dirty="0" smtClean="0">
                <a:solidFill>
                  <a:srgbClr val="7030A0"/>
                </a:solidFill>
                <a:latin typeface="Times New Roman" pitchFamily="18" charset="0"/>
                <a:cs typeface="Times New Roman" pitchFamily="18" charset="0"/>
              </a:rPr>
              <a:t>- создавать условия для сознательного изучения детьми Правил дорожного движения;</a:t>
            </a:r>
            <a:br>
              <a:rPr lang="ru-RU" sz="2400" i="1" dirty="0" smtClean="0">
                <a:solidFill>
                  <a:srgbClr val="7030A0"/>
                </a:solidFill>
                <a:latin typeface="Times New Roman" pitchFamily="18" charset="0"/>
                <a:cs typeface="Times New Roman" pitchFamily="18" charset="0"/>
              </a:rPr>
            </a:br>
            <a:r>
              <a:rPr lang="ru-RU" sz="2400" i="1" dirty="0" smtClean="0">
                <a:solidFill>
                  <a:srgbClr val="7030A0"/>
                </a:solidFill>
                <a:latin typeface="Times New Roman" pitchFamily="18" charset="0"/>
                <a:cs typeface="Times New Roman" pitchFamily="18" charset="0"/>
              </a:rPr>
              <a:t>- развивать у детей умение ориентироваться в различной обстановке;</a:t>
            </a:r>
            <a:br>
              <a:rPr lang="ru-RU" sz="2400" i="1" dirty="0" smtClean="0">
                <a:solidFill>
                  <a:srgbClr val="7030A0"/>
                </a:solidFill>
                <a:latin typeface="Times New Roman" pitchFamily="18" charset="0"/>
                <a:cs typeface="Times New Roman" pitchFamily="18" charset="0"/>
              </a:rPr>
            </a:br>
            <a:r>
              <a:rPr lang="ru-RU" sz="2400" i="1" dirty="0" smtClean="0">
                <a:solidFill>
                  <a:srgbClr val="7030A0"/>
                </a:solidFill>
                <a:latin typeface="Times New Roman" pitchFamily="18" charset="0"/>
                <a:cs typeface="Times New Roman" pitchFamily="18" charset="0"/>
              </a:rPr>
              <a:t>   - вырабатывать у дошкольников привычку правильно вести себя на дорогах;</a:t>
            </a:r>
            <a:br>
              <a:rPr lang="ru-RU" sz="2400" i="1" dirty="0" smtClean="0">
                <a:solidFill>
                  <a:srgbClr val="7030A0"/>
                </a:solidFill>
                <a:latin typeface="Times New Roman" pitchFamily="18" charset="0"/>
                <a:cs typeface="Times New Roman" pitchFamily="18" charset="0"/>
              </a:rPr>
            </a:br>
            <a:r>
              <a:rPr lang="ru-RU" sz="2400" i="1" dirty="0" smtClean="0">
                <a:solidFill>
                  <a:srgbClr val="7030A0"/>
                </a:solidFill>
                <a:latin typeface="Times New Roman" pitchFamily="18" charset="0"/>
                <a:cs typeface="Times New Roman" pitchFamily="18" charset="0"/>
              </a:rPr>
              <a:t>                           - воспитывать в детях грамотных пешеходов</a:t>
            </a:r>
            <a:endParaRPr lang="ru-RU" sz="2400" i="1" dirty="0">
              <a:solidFill>
                <a:srgbClr val="7030A0"/>
              </a:solidFill>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4166"/>
          <a:stretch>
            <a:fillRect/>
          </a:stretch>
        </p:blipFill>
        <p:spPr>
          <a:xfrm>
            <a:off x="0" y="0"/>
            <a:ext cx="9144000" cy="6858000"/>
          </a:xfrm>
        </p:spPr>
      </p:pic>
      <p:sp>
        <p:nvSpPr>
          <p:cNvPr id="2" name="Заголовок 1"/>
          <p:cNvSpPr>
            <a:spLocks noGrp="1"/>
          </p:cNvSpPr>
          <p:nvPr>
            <p:ph type="title"/>
          </p:nvPr>
        </p:nvSpPr>
        <p:spPr>
          <a:xfrm>
            <a:off x="457200" y="274638"/>
            <a:ext cx="8229600" cy="4868874"/>
          </a:xfrm>
        </p:spPr>
        <p:txBody>
          <a:bodyPr>
            <a:normAutofit/>
          </a:bodyPr>
          <a:lstStyle/>
          <a:p>
            <a:r>
              <a:rPr lang="ru-RU" sz="2400" b="1" i="1" dirty="0">
                <a:solidFill>
                  <a:srgbClr val="FF0000"/>
                </a:solidFill>
                <a:latin typeface="Times New Roman" pitchFamily="18" charset="0"/>
                <a:cs typeface="Times New Roman" pitchFamily="18" charset="0"/>
              </a:rPr>
              <a:t>Формы, методы и средства ознакомления детей с правилами безопасного поведения на улице.</a:t>
            </a: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НОД  познавательного цикла;</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встречи, беседы с сотрудниками ГИБДД;</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наблюдения за движением транспорта;</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экскурсии, целевые прогулки;</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рассматривание иллюстраций, книг, альбомов, рисунков;</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чтение художественной литературы, заучивание пословиц, поговорок;</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отгадывание загадок, кроссвордов, </a:t>
            </a:r>
            <a:r>
              <a:rPr lang="ru-RU" sz="2000" i="1" dirty="0" err="1" smtClean="0">
                <a:solidFill>
                  <a:srgbClr val="7030A0"/>
                </a:solidFill>
                <a:latin typeface="Times New Roman" pitchFamily="18" charset="0"/>
                <a:cs typeface="Times New Roman" pitchFamily="18" charset="0"/>
              </a:rPr>
              <a:t>сканвордов</a:t>
            </a:r>
            <a:r>
              <a:rPr lang="ru-RU" sz="2000" i="1" dirty="0" smtClean="0">
                <a:solidFill>
                  <a:srgbClr val="7030A0"/>
                </a:solidFill>
                <a:latin typeface="Times New Roman" pitchFamily="18" charset="0"/>
                <a:cs typeface="Times New Roman" pitchFamily="18" charset="0"/>
              </a:rPr>
              <a:t>;</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развивающие, познавательные, сюжетно-ролевые , подвижные игры, игры-соревнования;</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 праздники, досуги, конкурсы;</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 оформление уголка по Правилам</a:t>
            </a:r>
            <a:br>
              <a:rPr lang="ru-RU" sz="2000" i="1" dirty="0" smtClean="0">
                <a:solidFill>
                  <a:srgbClr val="7030A0"/>
                </a:solidFill>
                <a:latin typeface="Times New Roman" pitchFamily="18" charset="0"/>
                <a:cs typeface="Times New Roman" pitchFamily="18" charset="0"/>
              </a:rPr>
            </a:br>
            <a:r>
              <a:rPr lang="ru-RU" sz="2000" i="1" dirty="0" smtClean="0">
                <a:solidFill>
                  <a:srgbClr val="7030A0"/>
                </a:solidFill>
                <a:latin typeface="Times New Roman" pitchFamily="18" charset="0"/>
                <a:cs typeface="Times New Roman" pitchFamily="18" charset="0"/>
              </a:rPr>
              <a:t>                                               дорожного движения, игры-драматизации;</a:t>
            </a:r>
            <a:endParaRPr lang="ru-RU" sz="2000" i="1" dirty="0">
              <a:solidFill>
                <a:srgbClr val="7030A0"/>
              </a:solidFill>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5940444"/>
          </a:xfrm>
        </p:spPr>
        <p:txBody>
          <a:bodyPr>
            <a:noAutofit/>
          </a:bodyPr>
          <a:lstStyle/>
          <a:p>
            <a:r>
              <a:rPr lang="ru-RU" sz="2400" i="1" dirty="0" smtClean="0">
                <a:solidFill>
                  <a:srgbClr val="FF0000"/>
                </a:solidFill>
              </a:rPr>
              <a:t>Дидактические принципы  построения Программы</a:t>
            </a:r>
            <a:r>
              <a:rPr lang="ru-RU" sz="2000" i="1" dirty="0" smtClean="0">
                <a:solidFill>
                  <a:srgbClr val="FF0000"/>
                </a:solidFill>
              </a:rPr>
              <a:t/>
            </a:r>
            <a:br>
              <a:rPr lang="ru-RU" sz="2000" i="1" dirty="0" smtClean="0">
                <a:solidFill>
                  <a:srgbClr val="FF0000"/>
                </a:solidFill>
              </a:rPr>
            </a:br>
            <a:r>
              <a:rPr lang="ru-RU" sz="2000" i="1" dirty="0" smtClean="0">
                <a:solidFill>
                  <a:srgbClr val="7030A0"/>
                </a:solidFill>
              </a:rPr>
              <a:t>Доступность, научность, систематичность, сознательность, наглядность, связь теории с практикой, прочность усвоения знаний, умений, навыков.</a:t>
            </a:r>
            <a:br>
              <a:rPr lang="ru-RU" sz="2000" i="1" dirty="0" smtClean="0">
                <a:solidFill>
                  <a:srgbClr val="7030A0"/>
                </a:solidFill>
              </a:rPr>
            </a:br>
            <a:r>
              <a:rPr lang="en-US" sz="2000" i="1" dirty="0" smtClean="0">
                <a:solidFill>
                  <a:srgbClr val="FF0000"/>
                </a:solidFill>
              </a:rPr>
              <a:t>I </a:t>
            </a:r>
            <a:r>
              <a:rPr lang="ru-RU" sz="2000" i="1" dirty="0" smtClean="0">
                <a:solidFill>
                  <a:srgbClr val="FF0000"/>
                </a:solidFill>
              </a:rPr>
              <a:t>этап работы:</a:t>
            </a:r>
            <a:br>
              <a:rPr lang="ru-RU" sz="2000" i="1" dirty="0" smtClean="0">
                <a:solidFill>
                  <a:srgbClr val="FF0000"/>
                </a:solidFill>
              </a:rPr>
            </a:br>
            <a:r>
              <a:rPr lang="ru-RU" sz="2000" i="1" dirty="0" smtClean="0">
                <a:solidFill>
                  <a:srgbClr val="FF0000"/>
                </a:solidFill>
              </a:rPr>
              <a:t>- </a:t>
            </a:r>
            <a:r>
              <a:rPr lang="ru-RU" sz="2000" i="1" dirty="0" smtClean="0">
                <a:solidFill>
                  <a:srgbClr val="7030A0"/>
                </a:solidFill>
              </a:rPr>
              <a:t>уточнение представлений детей о Правилах дорожного движения;</a:t>
            </a:r>
            <a:br>
              <a:rPr lang="ru-RU" sz="2000" i="1" dirty="0" smtClean="0">
                <a:solidFill>
                  <a:srgbClr val="7030A0"/>
                </a:solidFill>
              </a:rPr>
            </a:br>
            <a:r>
              <a:rPr lang="ru-RU" sz="2000" i="1" dirty="0" smtClean="0">
                <a:solidFill>
                  <a:srgbClr val="7030A0"/>
                </a:solidFill>
              </a:rPr>
              <a:t>диагностика помогает определить знания и навыки детей и уровень их возможностей;</a:t>
            </a:r>
            <a:br>
              <a:rPr lang="ru-RU" sz="2000" i="1" dirty="0" smtClean="0">
                <a:solidFill>
                  <a:srgbClr val="7030A0"/>
                </a:solidFill>
              </a:rPr>
            </a:br>
            <a:r>
              <a:rPr lang="ru-RU" sz="2000" i="1" dirty="0" smtClean="0">
                <a:solidFill>
                  <a:srgbClr val="7030A0"/>
                </a:solidFill>
              </a:rPr>
              <a:t>на основе результатов диагностики проводится индивидуальная коррекционная работа.</a:t>
            </a:r>
            <a:br>
              <a:rPr lang="ru-RU" sz="2000" i="1" dirty="0" smtClean="0">
                <a:solidFill>
                  <a:srgbClr val="7030A0"/>
                </a:solidFill>
              </a:rPr>
            </a:br>
            <a:r>
              <a:rPr lang="ru-RU" sz="2000" i="1" dirty="0" smtClean="0">
                <a:solidFill>
                  <a:srgbClr val="7030A0"/>
                </a:solidFill>
              </a:rPr>
              <a:t>                                          </a:t>
            </a:r>
            <a:r>
              <a:rPr lang="en-US" sz="2000" i="1" dirty="0" smtClean="0">
                <a:solidFill>
                  <a:srgbClr val="FF0000"/>
                </a:solidFill>
              </a:rPr>
              <a:t>II </a:t>
            </a:r>
            <a:r>
              <a:rPr lang="ru-RU" sz="2000" i="1" dirty="0" smtClean="0">
                <a:solidFill>
                  <a:srgbClr val="FF0000"/>
                </a:solidFill>
              </a:rPr>
              <a:t>этап работы:</a:t>
            </a:r>
            <a:br>
              <a:rPr lang="ru-RU" sz="2000" i="1" dirty="0" smtClean="0">
                <a:solidFill>
                  <a:srgbClr val="FF0000"/>
                </a:solidFill>
              </a:rPr>
            </a:br>
            <a:r>
              <a:rPr lang="ru-RU" sz="2000" i="1" dirty="0" smtClean="0">
                <a:solidFill>
                  <a:srgbClr val="7030A0"/>
                </a:solidFill>
              </a:rPr>
              <a:t>                                                      накопление новых знаний о ПДД,  </a:t>
            </a:r>
            <a:br>
              <a:rPr lang="ru-RU" sz="2000" i="1" dirty="0" smtClean="0">
                <a:solidFill>
                  <a:srgbClr val="7030A0"/>
                </a:solidFill>
              </a:rPr>
            </a:br>
            <a:r>
              <a:rPr lang="ru-RU" sz="2000" i="1" dirty="0" smtClean="0">
                <a:solidFill>
                  <a:srgbClr val="7030A0"/>
                </a:solidFill>
              </a:rPr>
              <a:t>                                                           наблюдение за движением </a:t>
            </a:r>
            <a:br>
              <a:rPr lang="ru-RU" sz="2000" i="1" dirty="0" smtClean="0">
                <a:solidFill>
                  <a:srgbClr val="7030A0"/>
                </a:solidFill>
              </a:rPr>
            </a:br>
            <a:r>
              <a:rPr lang="ru-RU" sz="2000" i="1" dirty="0" smtClean="0">
                <a:solidFill>
                  <a:srgbClr val="7030A0"/>
                </a:solidFill>
              </a:rPr>
              <a:t>                                                         транспорта по улице;</a:t>
            </a:r>
            <a:br>
              <a:rPr lang="ru-RU" sz="2000" i="1" dirty="0" smtClean="0">
                <a:solidFill>
                  <a:srgbClr val="7030A0"/>
                </a:solidFill>
              </a:rPr>
            </a:br>
            <a:r>
              <a:rPr lang="ru-RU" sz="2000" i="1" dirty="0" smtClean="0">
                <a:solidFill>
                  <a:srgbClr val="7030A0"/>
                </a:solidFill>
              </a:rPr>
              <a:t>                                                    встречи, беседы </a:t>
            </a:r>
            <a:br>
              <a:rPr lang="ru-RU" sz="2000" i="1" dirty="0" smtClean="0">
                <a:solidFill>
                  <a:srgbClr val="7030A0"/>
                </a:solidFill>
              </a:rPr>
            </a:br>
            <a:r>
              <a:rPr lang="ru-RU" sz="2000" i="1" dirty="0" smtClean="0">
                <a:solidFill>
                  <a:srgbClr val="7030A0"/>
                </a:solidFill>
              </a:rPr>
              <a:t>                                                         с сотрудниками ГБДД</a:t>
            </a:r>
            <a:br>
              <a:rPr lang="ru-RU" sz="2000" i="1" dirty="0" smtClean="0">
                <a:solidFill>
                  <a:srgbClr val="7030A0"/>
                </a:solidFill>
              </a:rPr>
            </a:br>
            <a:endParaRPr lang="ru-RU" sz="2000" i="1" dirty="0">
              <a:solidFill>
                <a:srgbClr val="FF0000"/>
              </a:solidFill>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4.jpg"/>
          <p:cNvPicPr>
            <a:picLocks noGrp="1" noChangeAspect="1"/>
          </p:cNvPicPr>
          <p:nvPr>
            <p:ph idx="1"/>
          </p:nvPr>
        </p:nvPicPr>
        <p:blipFill>
          <a:blip r:embed="rId2" cstate="print"/>
          <a:srcRect b="3125"/>
          <a:stretch>
            <a:fillRect/>
          </a:stretch>
        </p:blipFill>
        <p:spPr>
          <a:xfrm>
            <a:off x="0" y="0"/>
            <a:ext cx="9144000" cy="6858000"/>
          </a:xfrm>
        </p:spPr>
      </p:pic>
      <p:sp>
        <p:nvSpPr>
          <p:cNvPr id="2" name="Заголовок 1"/>
          <p:cNvSpPr>
            <a:spLocks noGrp="1"/>
          </p:cNvSpPr>
          <p:nvPr>
            <p:ph type="title"/>
          </p:nvPr>
        </p:nvSpPr>
        <p:spPr>
          <a:xfrm>
            <a:off x="457200" y="274638"/>
            <a:ext cx="8229600" cy="5530626"/>
          </a:xfrm>
        </p:spPr>
        <p:txBody>
          <a:bodyPr>
            <a:noAutofit/>
          </a:bodyPr>
          <a:lstStyle/>
          <a:p>
            <a:r>
              <a:rPr lang="ru-RU" sz="2000" i="1" dirty="0" smtClean="0">
                <a:solidFill>
                  <a:srgbClr val="7030A0"/>
                </a:solidFill>
              </a:rPr>
              <a:t/>
            </a:r>
            <a:br>
              <a:rPr lang="ru-RU" sz="2000" i="1" dirty="0" smtClean="0">
                <a:solidFill>
                  <a:srgbClr val="7030A0"/>
                </a:solidFill>
              </a:rPr>
            </a:br>
            <a:r>
              <a:rPr lang="en-US" sz="2400" i="1" dirty="0" smtClean="0">
                <a:solidFill>
                  <a:srgbClr val="FF0000"/>
                </a:solidFill>
              </a:rPr>
              <a:t>III </a:t>
            </a:r>
            <a:r>
              <a:rPr lang="ru-RU" sz="2400" i="1" dirty="0" smtClean="0">
                <a:solidFill>
                  <a:srgbClr val="FF0000"/>
                </a:solidFill>
              </a:rPr>
              <a:t>этап работы:</a:t>
            </a:r>
            <a:r>
              <a:rPr lang="ru-RU" sz="2000" i="1" dirty="0" smtClean="0">
                <a:solidFill>
                  <a:srgbClr val="FF0000"/>
                </a:solidFill>
              </a:rPr>
              <a:t/>
            </a:r>
            <a:br>
              <a:rPr lang="ru-RU" sz="2000" i="1" dirty="0" smtClean="0">
                <a:solidFill>
                  <a:srgbClr val="FF0000"/>
                </a:solidFill>
              </a:rPr>
            </a:br>
            <a:r>
              <a:rPr lang="ru-RU" sz="2000" i="1" dirty="0" smtClean="0">
                <a:solidFill>
                  <a:srgbClr val="7030A0"/>
                </a:solidFill>
              </a:rPr>
              <a:t>- формирование сознательного отношения к соблюдению Правил дорожного движения – этой задаче служат художественные произведения, наблюдения, беседы, насколько значим и  ответственен труд сотрудников ГБДД</a:t>
            </a:r>
            <a:br>
              <a:rPr lang="ru-RU" sz="2000" i="1" dirty="0" smtClean="0">
                <a:solidFill>
                  <a:srgbClr val="7030A0"/>
                </a:solidFill>
              </a:rPr>
            </a:br>
            <a:r>
              <a:rPr lang="ru-RU" sz="2000" i="1" dirty="0" smtClean="0">
                <a:solidFill>
                  <a:srgbClr val="7030A0"/>
                </a:solidFill>
              </a:rPr>
              <a:t>            </a:t>
            </a:r>
            <a:r>
              <a:rPr lang="en-US" sz="2000" i="1" dirty="0" smtClean="0">
                <a:solidFill>
                  <a:srgbClr val="FF0000"/>
                </a:solidFill>
              </a:rPr>
              <a:t>IV</a:t>
            </a:r>
            <a:r>
              <a:rPr lang="ru-RU" sz="2000" i="1" dirty="0" smtClean="0">
                <a:solidFill>
                  <a:srgbClr val="FF0000"/>
                </a:solidFill>
              </a:rPr>
              <a:t>этап работы:</a:t>
            </a:r>
            <a:br>
              <a:rPr lang="ru-RU" sz="2000" i="1" dirty="0" smtClean="0">
                <a:solidFill>
                  <a:srgbClr val="FF0000"/>
                </a:solidFill>
              </a:rPr>
            </a:br>
            <a:r>
              <a:rPr lang="ru-RU" sz="2000" i="1" dirty="0" smtClean="0">
                <a:solidFill>
                  <a:srgbClr val="7030A0"/>
                </a:solidFill>
              </a:rPr>
              <a:t>             формирование у детей чувства ответственности, ребята понимают и  усваивают предъявленные к ним требования. задача педагога: сформировать готовность отвечать за свои поступки .</a:t>
            </a:r>
            <a:br>
              <a:rPr lang="ru-RU" sz="2000" i="1" dirty="0" smtClean="0">
                <a:solidFill>
                  <a:srgbClr val="7030A0"/>
                </a:solidFill>
              </a:rPr>
            </a:br>
            <a:r>
              <a:rPr lang="en-US" sz="2000" i="1" dirty="0" smtClean="0">
                <a:solidFill>
                  <a:srgbClr val="FF0000"/>
                </a:solidFill>
              </a:rPr>
              <a:t> </a:t>
            </a:r>
            <a:r>
              <a:rPr lang="ru-RU" sz="2000" i="1" dirty="0" smtClean="0">
                <a:solidFill>
                  <a:srgbClr val="FF0000"/>
                </a:solidFill>
              </a:rPr>
              <a:t>                                          </a:t>
            </a:r>
            <a:r>
              <a:rPr lang="en-US" sz="2000" i="1" dirty="0" smtClean="0">
                <a:solidFill>
                  <a:srgbClr val="FF0000"/>
                </a:solidFill>
              </a:rPr>
              <a:t>V</a:t>
            </a:r>
            <a:r>
              <a:rPr lang="ru-RU" sz="2000" i="1" dirty="0" smtClean="0">
                <a:solidFill>
                  <a:srgbClr val="FF0000"/>
                </a:solidFill>
              </a:rPr>
              <a:t>этап работы: </a:t>
            </a:r>
            <a:br>
              <a:rPr lang="ru-RU" sz="2000" i="1" dirty="0" smtClean="0">
                <a:solidFill>
                  <a:srgbClr val="FF0000"/>
                </a:solidFill>
              </a:rPr>
            </a:br>
            <a:r>
              <a:rPr lang="ru-RU" sz="2000" i="1" dirty="0" smtClean="0">
                <a:solidFill>
                  <a:srgbClr val="FF0000"/>
                </a:solidFill>
              </a:rPr>
              <a:t>                        </a:t>
            </a:r>
            <a:r>
              <a:rPr lang="ru-RU" sz="2000" i="1" dirty="0" smtClean="0">
                <a:solidFill>
                  <a:srgbClr val="7030A0"/>
                </a:solidFill>
              </a:rPr>
              <a:t>развитие у детей чувства контроля и    самоконтроля. </a:t>
            </a:r>
            <a:br>
              <a:rPr lang="ru-RU" sz="2000" i="1" dirty="0" smtClean="0">
                <a:solidFill>
                  <a:srgbClr val="7030A0"/>
                </a:solidFill>
              </a:rPr>
            </a:br>
            <a:r>
              <a:rPr lang="ru-RU" sz="2000" i="1" dirty="0" smtClean="0">
                <a:solidFill>
                  <a:srgbClr val="7030A0"/>
                </a:solidFill>
              </a:rPr>
              <a:t>                                            При обучении Правилам дорожного движения </a:t>
            </a:r>
            <a:br>
              <a:rPr lang="ru-RU" sz="2000" i="1" dirty="0" smtClean="0">
                <a:solidFill>
                  <a:srgbClr val="7030A0"/>
                </a:solidFill>
              </a:rPr>
            </a:br>
            <a:r>
              <a:rPr lang="ru-RU" sz="2000" i="1" dirty="0" smtClean="0">
                <a:solidFill>
                  <a:srgbClr val="7030A0"/>
                </a:solidFill>
              </a:rPr>
              <a:t>                                            эти качества помогают вовремя и правильно </a:t>
            </a:r>
            <a:br>
              <a:rPr lang="ru-RU" sz="2000" i="1" dirty="0" smtClean="0">
                <a:solidFill>
                  <a:srgbClr val="7030A0"/>
                </a:solidFill>
              </a:rPr>
            </a:br>
            <a:r>
              <a:rPr lang="ru-RU" sz="2000" i="1" dirty="0" smtClean="0">
                <a:solidFill>
                  <a:srgbClr val="7030A0"/>
                </a:solidFill>
              </a:rPr>
              <a:t>                                                       ориентироваться в создавшейся</a:t>
            </a:r>
            <a:br>
              <a:rPr lang="ru-RU" sz="2000" i="1" dirty="0" smtClean="0">
                <a:solidFill>
                  <a:srgbClr val="7030A0"/>
                </a:solidFill>
              </a:rPr>
            </a:br>
            <a:r>
              <a:rPr lang="ru-RU" sz="2000" i="1" dirty="0" smtClean="0">
                <a:solidFill>
                  <a:srgbClr val="7030A0"/>
                </a:solidFill>
              </a:rPr>
              <a:t>                                                                    транспортной ситуации</a:t>
            </a:r>
            <a:endParaRPr lang="ru-RU" sz="2000" i="1" dirty="0">
              <a:solidFill>
                <a:srgbClr val="FF0000"/>
              </a:solidFill>
            </a:endParaRPr>
          </a:p>
        </p:txBody>
      </p:sp>
    </p:spTree>
  </p:cSld>
  <p:clrMapOvr>
    <a:masterClrMapping/>
  </p:clrMapOvr>
  <p:transition>
    <p:dissolve/>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TotalTime>
  <Words>119</Words>
  <Application>Microsoft Office PowerPoint</Application>
  <PresentationFormat>Экран (4:3)</PresentationFormat>
  <Paragraphs>19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 Рабочая программа  по дополнительному образованию  в старшей группе  5-6  лет  ( по ПДД) «Пальчики-ладошки»  на 2018 – 2019 учебный год </vt:lpstr>
      <vt:lpstr>Безопасность участников дорожного движения зависит от соблюдения Правил дорожного движения. С дорожной азбукой и правилами безопасности ребенок знакомится очень рано. Встает проблема обучения ребенка основам безопасного поведения на улицах и дорогах, необходимости обрести умение действовать в опасных ситуациях, соблюдать  меры предосторожности.</vt:lpstr>
      <vt:lpstr>Данная Программа разработана в соответствии с нормативными документами: 1.Федеральный закон Российской Федерации от 29.12.12 № 273 ФЗ «Об образовании в Российской Федерации». 2.Приказ Министерства образования и науки РФ от 17 октября 2013 г. № 1155 «Об утверждении федерального государственного образовательного стандарта дошкольного образования». 3.Постановление Главного государственного санитарного врача Российской Федерации от 15 мая 2013 г. № 26 «Об утверждении Сан Пи Н 43049-13 «Санитарно - эпидемиологические требования к устройству, содержанию и организации режима работы дошкольных образовательных организаций».  </vt:lpstr>
      <vt:lpstr>4.Постановление Правительства Российской Федерации от 5 августа 2013 г. № 662 «Об осуществлении мониторинга системы образования». 5.Приказ Министерства образования и науки РФ от 30 августа 2013 г. № 1014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6.Приказ Министерства образования и науки РФ от 14 июня 2013 г. № 462 г. «Об утверждении Порядка проведения самообследования образовательной организацией». 7. ООП ДОУ МКДОУ ИМРСК «Детский сад № 20».                              8.Устав МКДОУ ИМРСК «Детский сад</vt:lpstr>
      <vt:lpstr>                               Принципы и подходы к формированию программы:   - Системный подход к решению вопроса профилактики дорожно–транспортного травматизма всех субъектов образовательного процесса. -  Принцип индивидуального и дифференцированного подхода, т.е. учет личностных, возрастных особенностей детей и уровня их психического и физического развития. -   Принцип взаимодействия  «дети – дорожная среда». Чем меньше возраст ребенка, тем легче формировать у него социальные чувства и устойчивые привычки безопасного поведения. Пластичность нервной системы ребенка позволяет успешно решать многие воспитательные задачи.   - Принцип взаимосвязи причин опасного поведения и его последствия: дорожно-транспортного происшествия. Дошкольники должны знать, какие последствия могут подстерегать их в дорожной средой. Однако нельзя чрезмерно акцентировать их внимание только на этом, т.к. внушая страх перед улицей и дорогой можно вызвать обратную реакцию (искушение рискнуть, перебегая дорогу или неуверенность, беспомощность и обычная ситуация на дороге покажется ребенку опасной). -     Принцип возрастной безопасности. С раннего детства следует постоянно разъяснять детям суть явлений в дорожной среде, опасность движущихся объектов. Необходимо формировать, развивать и совершенствовать восприятия опасной дорожной среды, показывать конкретные безопасные действия выхода из опасной ситуации. -    Принцип социальной безопасности. Дошкольники должны понимать, что они живут в обществе, где надо соблюдать определенные нормы и правила поведения. Соблюдение этих правил на дорогах контролирует Госавтоинспекция. -   Принцип самоорганизации и самовоспитания. Этот принцип реализуется при осознании детьми правил безопасного поведения</vt:lpstr>
      <vt:lpstr>Цель Программы:      Формирование навыков безопасного поведения на дорогах. Задачи: - создавать условия для сознательного изучения детьми Правил дорожного движения; - развивать у детей умение ориентироваться в различной обстановке;    - вырабатывать у дошкольников привычку правильно вести себя на дорогах;                            - воспитывать в детях грамотных пешеходов</vt:lpstr>
      <vt:lpstr>Формы, методы и средства ознакомления детей с правилами безопасного поведения на улице. - НОД  познавательного цикла; - встречи, беседы с сотрудниками ГИБДД; - наблюдения за движением транспорта; - экскурсии, целевые прогулки; - рассматривание иллюстраций, книг, альбомов, рисунков; - чтение художественной литературы, заучивание пословиц, поговорок; - отгадывание загадок, кроссвордов, сканвордов; - развивающие, познавательные, сюжетно-ролевые , подвижные игры, игры-соревнования;       - праздники, досуги, конкурсы;                           - оформление уголка по Правилам                                                дорожного движения, игры-драматизации;</vt:lpstr>
      <vt:lpstr>Дидактические принципы  построения Программы Доступность, научность, систематичность, сознательность, наглядность, связь теории с практикой, прочность усвоения знаний, умений, навыков. I этап работы: - уточнение представлений детей о Правилах дорожного движения; диагностика помогает определить знания и навыки детей и уровень их возможностей; на основе результатов диагностики проводится индивидуальная коррекционная работа.                                           II этап работы:                                                       накопление новых знаний о ПДД,                                                              наблюдение за движением                                                           транспорта по улице;                                                     встречи, беседы                                                           с сотрудниками ГБДД </vt:lpstr>
      <vt:lpstr> III этап работы: - формирование сознательного отношения к соблюдению Правил дорожного движения – этой задаче служат художественные произведения, наблюдения, беседы, насколько значим и  ответственен труд сотрудников ГБДД             IVэтап работы:              формирование у детей чувства ответственности, ребята понимают и  усваивают предъявленные к ним требования. задача педагога: сформировать готовность отвечать за свои поступки .                                            Vэтап работы:                          развитие у детей чувства контроля и    самоконтроля.                                              При обучении Правилам дорожного движения                                              эти качества помогают вовремя и правильно                                                         ориентироваться в создавшейся                                                                     транспортной ситуации</vt:lpstr>
      <vt:lpstr> Коррекционные задачи Программы: Коррекция ощущений, восприятия , представлений. Развивать восприятие цвета, формы, величины, материала. Увеличивать поле зрения, скорость обозрения. Развивать глазомер. Коррекция  памяти. Работать над увеличением объема памяти. Развивать словесно-логическую, образную, зрительную память.  Коррекция  внимания. Формировать навыки самоконтроля. Воспитывать устойчивое внимание. Развивать быструю переключаемость внимания.  Коррекция самооценки.                                                 Воспитывать самооценку, самоконтроль. Взаимоконтроль.                                       Коррекция  речи. Развивать фонематический слух.            Совершенствовать слуховое восприятие.                                                                            Расширять активный словарь.</vt:lpstr>
      <vt:lpstr> Коррекционные задачи Программы: Коррекция мышления. Развивать умение делать словесно-логические обобщения. Учить выделять главное, существенное. Развивать умение группировать предметы. Работать с навыком деления целого на части и восстановления целого из частей. Учить понимать смысл нового правила. Учить применять правила на практике. Развивать умение сравнивать, анализировать.  Коррекция  эмоционально-волевой сферы. Формировать стремление добиваться результатов, доводить начатое до конца. Воспитывать чувство товарищества,              коллективизма, уважения к старшим.                                          Вырабатывать положительные навыки поведения.                                                Воспитывать чувство   ответственности,                                             доброжелательность, трудолюбие, дисциплину.</vt:lpstr>
      <vt:lpstr>Художественная деятельность  - Изготовление атрибутов и макетов  - Конкурсы рисунков, аппликация После каждого  мероприятия по ПДД с помощью контрольных вопросов и заданий  необходимо проверить, как дети усвоили пройденный материал.  Мероприятия по дополнительному образованию  проводятся 1 раз в неделю по продолжительности, соответствующей пункту 12.13 Сан ПиН (2.4.1. 2660-10): для детей 5-6лет – 25 минут.   </vt:lpstr>
      <vt:lpstr>Работа с родителями: Консультации: «Безопасность в вашем доме».  «Правила дорожного движения для дошкольников»; «Как переходить улицу с детьми»; «Использование светоотражающих элементов на одежде детей».  «Правила перевозки детей в автомобиле»; « Родители -водители - внимание пешеходы». Анкетирование , тестирование «Грамотный пешеход» «Изучение отношения родителей  к необходимости                             обучения детей ПДД»                                                Родительское собрание                                                           «Дорожная азбука». </vt:lpstr>
      <vt:lpstr>Методическое обеспечение Программы: 1.К.Ю.  Белая «Формирование основ безопасности у дошкольников» Издательство «Мозаика-синтез» Москва 2016г. 2. К.Ю.  Белая «Твоя безопасность» Москва Издательство «Просвещение» 2011г. 3. К.Ю. Белая «Я и моя безопасность» Москва Издательство «Школьная пресса» 2011г.  4.С.В. Бурдина Наглядно – дидактическое пособие «Учим дорожные знаки» Киров 2010г</vt:lpstr>
      <vt:lpstr>Методическое обеспечение Программы:  5. Н.С.Голицына ОБЖ для младших дошкольников Система работы издательство Скрипторий Москва 2013г 6.Т.И.Данилова «Программа светофор» Санкт-Петербург «Детство-Пресс», 2011г.  7. Н.В. Додокина Карточное планирование в ДОО «Взаимодействие с семьей ребенка» средняя группа (ФГОС) издательство «Учитель» 2017г.  </vt:lpstr>
      <vt:lpstr> Методическое обеспечение Программы:           8.Э. Емельянова «Расскажите детям о специальных машинах» наглядно-дидактическое пособие Издательство «Мозаика-синтез» Москва 2016г   9.В.А. Шипунова  Наглядно – дидактическое пособие «Безопасность на дороге» Москва Издательский дом «Карапуз» 2013г.  10 Кыласова Л.Е. [и др.]  «Родительские собрания» Эффективные формы взаимодействия специалистов ДОО и родителей в развитии ребенка Волгоград Издательство «Учитель». 2017г    </vt:lpstr>
      <vt:lpstr>             Спасибо за внимание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ф</cp:lastModifiedBy>
  <cp:revision>48</cp:revision>
  <dcterms:created xsi:type="dcterms:W3CDTF">2017-07-20T19:33:51Z</dcterms:created>
  <dcterms:modified xsi:type="dcterms:W3CDTF">2018-12-12T03:18:41Z</dcterms:modified>
</cp:coreProperties>
</file>