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62" r:id="rId2"/>
    <p:sldId id="258" r:id="rId3"/>
    <p:sldId id="259" r:id="rId4"/>
    <p:sldId id="260" r:id="rId5"/>
    <p:sldId id="263" r:id="rId6"/>
    <p:sldId id="265" r:id="rId7"/>
    <p:sldId id="268" r:id="rId8"/>
    <p:sldId id="269" r:id="rId9"/>
    <p:sldId id="264" r:id="rId10"/>
    <p:sldId id="273" r:id="rId11"/>
    <p:sldId id="270" r:id="rId12"/>
    <p:sldId id="271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119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39794-0649-4D37-A8D2-EC097192D024}" type="datetimeFigureOut">
              <a:rPr lang="ru-RU" smtClean="0"/>
              <a:pPr/>
              <a:t>01.08.2019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C4D57-864E-4030-9C39-BE1AD1E5A8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39794-0649-4D37-A8D2-EC097192D024}" type="datetimeFigureOut">
              <a:rPr lang="ru-RU" smtClean="0"/>
              <a:pPr/>
              <a:t>01.08.2019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C4D57-864E-4030-9C39-BE1AD1E5A8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39794-0649-4D37-A8D2-EC097192D024}" type="datetimeFigureOut">
              <a:rPr lang="ru-RU" smtClean="0"/>
              <a:pPr/>
              <a:t>01.08.2019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C4D57-864E-4030-9C39-BE1AD1E5A8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39794-0649-4D37-A8D2-EC097192D024}" type="datetimeFigureOut">
              <a:rPr lang="ru-RU" smtClean="0"/>
              <a:pPr/>
              <a:t>01.08.2019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C4D57-864E-4030-9C39-BE1AD1E5A8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39794-0649-4D37-A8D2-EC097192D024}" type="datetimeFigureOut">
              <a:rPr lang="ru-RU" smtClean="0"/>
              <a:pPr/>
              <a:t>01.08.2019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C4D57-864E-4030-9C39-BE1AD1E5A8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39794-0649-4D37-A8D2-EC097192D024}" type="datetimeFigureOut">
              <a:rPr lang="ru-RU" smtClean="0"/>
              <a:pPr/>
              <a:t>01.08.2019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C4D57-864E-4030-9C39-BE1AD1E5A8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39794-0649-4D37-A8D2-EC097192D024}" type="datetimeFigureOut">
              <a:rPr lang="ru-RU" smtClean="0"/>
              <a:pPr/>
              <a:t>01.08.2019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C4D57-864E-4030-9C39-BE1AD1E5A8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39794-0649-4D37-A8D2-EC097192D024}" type="datetimeFigureOut">
              <a:rPr lang="ru-RU" smtClean="0"/>
              <a:pPr/>
              <a:t>01.08.2019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C4D57-864E-4030-9C39-BE1AD1E5A8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39794-0649-4D37-A8D2-EC097192D024}" type="datetimeFigureOut">
              <a:rPr lang="ru-RU" smtClean="0"/>
              <a:pPr/>
              <a:t>01.08.2019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C4D57-864E-4030-9C39-BE1AD1E5A8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39794-0649-4D37-A8D2-EC097192D024}" type="datetimeFigureOut">
              <a:rPr lang="ru-RU" smtClean="0"/>
              <a:pPr/>
              <a:t>01.08.2019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C4D57-864E-4030-9C39-BE1AD1E5A8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39794-0649-4D37-A8D2-EC097192D024}" type="datetimeFigureOut">
              <a:rPr lang="ru-RU" smtClean="0"/>
              <a:pPr/>
              <a:t>01.08.2019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8C4D57-864E-4030-9C39-BE1AD1E5A8B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039794-0649-4D37-A8D2-EC097192D024}" type="datetimeFigureOut">
              <a:rPr lang="ru-RU" smtClean="0"/>
              <a:pPr/>
              <a:t>01.08.2019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8C4D57-864E-4030-9C39-BE1AD1E5A8B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ighrazaniatiieviesiolyisvietofor_1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324527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5616" y="764704"/>
            <a:ext cx="7342584" cy="2088232"/>
          </a:xfrm>
        </p:spPr>
        <p:txBody>
          <a:bodyPr>
            <a:noAutofit/>
          </a:bodyPr>
          <a:lstStyle/>
          <a:p>
            <a:pPr algn="ctr"/>
            <a:r>
              <a:rPr lang="ru-RU" sz="4800" b="1" dirty="0" smtClean="0">
                <a:solidFill>
                  <a:srgbClr val="7030A0"/>
                </a:solidFill>
                <a:latin typeface="Monotype Corsiva" pitchFamily="66" charset="0"/>
              </a:rPr>
              <a:t>Презентация проекта </a:t>
            </a:r>
            <a:br>
              <a:rPr lang="ru-RU" sz="4800" b="1" dirty="0" smtClean="0">
                <a:solidFill>
                  <a:srgbClr val="7030A0"/>
                </a:solidFill>
                <a:latin typeface="Monotype Corsiva" pitchFamily="66" charset="0"/>
              </a:rPr>
            </a:br>
            <a:r>
              <a:rPr lang="ru-RU" sz="4800" b="1" dirty="0" smtClean="0">
                <a:solidFill>
                  <a:srgbClr val="7030A0"/>
                </a:solidFill>
                <a:latin typeface="Monotype Corsiva" pitchFamily="66" charset="0"/>
              </a:rPr>
              <a:t>« Минутка безопасности»</a:t>
            </a:r>
            <a:endParaRPr lang="ru-RU" sz="4800" b="1" dirty="0">
              <a:solidFill>
                <a:srgbClr val="7030A0"/>
              </a:solidFill>
              <a:latin typeface="Monotype Corsiva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5003322"/>
            <a:ext cx="3672408" cy="1371600"/>
          </a:xfrm>
        </p:spPr>
        <p:txBody>
          <a:bodyPr>
            <a:normAutofit fontScale="92500" lnSpcReduction="20000"/>
          </a:bodyPr>
          <a:lstStyle/>
          <a:p>
            <a:r>
              <a:rPr lang="ru-RU" sz="2400" b="1" dirty="0" smtClean="0">
                <a:solidFill>
                  <a:srgbClr val="7030A0"/>
                </a:solidFill>
                <a:latin typeface="Monotype Corsiva" pitchFamily="66" charset="0"/>
              </a:rPr>
              <a:t>Воспитатель МБДОУ</a:t>
            </a:r>
          </a:p>
          <a:p>
            <a:r>
              <a:rPr lang="ru-RU" sz="2400" b="1" dirty="0" smtClean="0">
                <a:solidFill>
                  <a:srgbClr val="7030A0"/>
                </a:solidFill>
                <a:latin typeface="Monotype Corsiva" pitchFamily="66" charset="0"/>
              </a:rPr>
              <a:t> </a:t>
            </a:r>
            <a:r>
              <a:rPr lang="ru-RU" sz="2400" b="1" dirty="0" smtClean="0">
                <a:solidFill>
                  <a:srgbClr val="7030A0"/>
                </a:solidFill>
                <a:latin typeface="Monotype Corsiva" pitchFamily="66" charset="0"/>
              </a:rPr>
              <a:t>«Детский </a:t>
            </a:r>
            <a:r>
              <a:rPr lang="ru-RU" sz="2400" b="1" dirty="0" smtClean="0">
                <a:solidFill>
                  <a:srgbClr val="7030A0"/>
                </a:solidFill>
                <a:latin typeface="Monotype Corsiva" pitchFamily="66" charset="0"/>
              </a:rPr>
              <a:t>сад №20» ИГОСК</a:t>
            </a:r>
          </a:p>
          <a:p>
            <a:r>
              <a:rPr lang="ru-RU" sz="2400" b="1" dirty="0" smtClean="0">
                <a:solidFill>
                  <a:srgbClr val="7030A0"/>
                </a:solidFill>
                <a:latin typeface="Monotype Corsiva" pitchFamily="66" charset="0"/>
              </a:rPr>
              <a:t> Кривенко </a:t>
            </a:r>
          </a:p>
          <a:p>
            <a:r>
              <a:rPr lang="ru-RU" sz="2400" b="1" dirty="0" smtClean="0">
                <a:solidFill>
                  <a:srgbClr val="7030A0"/>
                </a:solidFill>
                <a:latin typeface="Monotype Corsiva" pitchFamily="66" charset="0"/>
              </a:rPr>
              <a:t>Валентина Владимировна</a:t>
            </a:r>
            <a:endParaRPr lang="ru-RU" sz="2400" b="1" dirty="0">
              <a:solidFill>
                <a:srgbClr val="7030A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ighrazaniatiieviesiolyisvietofor_1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Выводы</a:t>
            </a:r>
            <a:endParaRPr lang="ru-RU" sz="40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6203032" cy="4857403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0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Если ребёнку вовремя не дать специальных знаний и навыков, то дети будут действовать только в соответствии с присущими им возрастными психологическими особенностями, а значит, опасно, не контролируя своё поведение. Перед нами встаёт вопрос: как и чему учить детей? Какие знания и навыки им нужно привить? Ребёнка с детских лет следует учить, управлять своими желаниями, правильно относиться к понятиям "можно",  "надо", "нельзя". Это касается всех сфер жизни, в полной мере относится и к поведению на улице и дороге. Ребёнок должен твёрдо усвоить, что каждый участник дорожного движения, и взрослый, и ребёнок, обязан выполнять установленные правила. При этом он вправе рассчитывать, что их будут выполнять и другие участники движения.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ighrazaniatiieviesiolyisvietofor_1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3999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sz="3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Литература</a:t>
            </a:r>
            <a:endParaRPr lang="ru-RU" sz="36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6347048" cy="5145435"/>
          </a:xfrm>
        </p:spPr>
        <p:txBody>
          <a:bodyPr>
            <a:noAutofit/>
          </a:bodyPr>
          <a:lstStyle/>
          <a:p>
            <a:r>
              <a:rPr lang="ru-RU" sz="1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1.Азбука безопасности на дороге </a:t>
            </a:r>
            <a:r>
              <a:rPr lang="en-US" sz="1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DVD</a:t>
            </a:r>
            <a:r>
              <a:rPr lang="ru-RU" sz="1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1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2.Бордачёва И.Ю. наглядно – дидактическое пособие Дорожные знаки для работы с детьми 4 – 7 лет. </a:t>
            </a:r>
          </a:p>
          <a:p>
            <a:r>
              <a:rPr lang="ru-RU" sz="1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3.Бордачёва И.Ю. Безопасность на дороге плакаты для оформления родительского уголка в ДОУ. </a:t>
            </a:r>
          </a:p>
          <a:p>
            <a:r>
              <a:rPr lang="ru-RU" sz="1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4.Данилова Т.В. «Программа « Светофор», Обучение детей дошкольного возраста Правилам дорожного движения, - СПб.: ООО « Издательство « ДЕТСТВО- ПРЕСС »,2011.-208 с.</a:t>
            </a:r>
          </a:p>
          <a:p>
            <a:r>
              <a:rPr lang="ru-RU" sz="1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5. Настольная игра « Светофор».</a:t>
            </a:r>
          </a:p>
          <a:p>
            <a:r>
              <a:rPr lang="ru-RU" sz="1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6. Набор  настольных  дорожных знаков.</a:t>
            </a:r>
          </a:p>
          <a:p>
            <a:r>
              <a:rPr lang="ru-RU" sz="1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ru-RU" sz="14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Поддубная</a:t>
            </a:r>
            <a:r>
              <a:rPr lang="ru-RU" sz="1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Л.Б. Правила дорожного движения. Разработки занятий для младшей и средней группы « Корифей».</a:t>
            </a:r>
          </a:p>
          <a:p>
            <a:r>
              <a:rPr lang="ru-RU" sz="1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8.Правила дорожного движения для детей дошкольного возраста / Сост. Н.А. Извекова, А.Ф. Медведева, Л.Б. Полякова, А.Н. Федотова.; Под ред. Е.А. Романовой, А.Б. </a:t>
            </a:r>
            <a:r>
              <a:rPr lang="ru-RU" sz="14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Малюшкина</a:t>
            </a:r>
            <a:r>
              <a:rPr lang="ru-RU" sz="1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.- М.; ТЦ Сфера, 2005.- 64 с.</a:t>
            </a:r>
          </a:p>
          <a:p>
            <a:r>
              <a:rPr lang="ru-RU" sz="1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9. </a:t>
            </a:r>
            <a:r>
              <a:rPr lang="ru-RU" sz="14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Старцева</a:t>
            </a:r>
            <a:r>
              <a:rPr lang="ru-RU" sz="1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О.Ю. Школа дорожных наук: Дошкольникам о правилах дорожного движения. 3-е изд., </a:t>
            </a:r>
            <a:r>
              <a:rPr lang="ru-RU" sz="14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дополн.-М</a:t>
            </a:r>
            <a:r>
              <a:rPr lang="ru-RU" sz="1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.; ТЦ Сфера, 2014.-64 с.</a:t>
            </a:r>
          </a:p>
          <a:p>
            <a:r>
              <a:rPr lang="ru-RU" sz="1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10. </a:t>
            </a:r>
            <a:r>
              <a:rPr lang="ru-RU" sz="14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Хабибулина</a:t>
            </a:r>
            <a:r>
              <a:rPr lang="ru-RU" sz="1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Е.Я. «Дорожная азбука в детском саду» -СПб ООО «Издательство « детство – ПРЕСС»,2016. – 64с.,цв.вкл. </a:t>
            </a:r>
          </a:p>
          <a:p>
            <a:r>
              <a:rPr lang="ru-RU" sz="1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11.Черепанова С.Н. Правила дорожного движения дошкольникам.- М.: «Издательство Скрипторий 2003»,2012год – 80с.</a:t>
            </a:r>
          </a:p>
          <a:p>
            <a:r>
              <a:rPr lang="ru-RU" sz="1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12.Шаламова Е.И. Правила и безопасность дорожного движения. – М.: Издательство «Скрипторий 2003», 2013год  – 136с.</a:t>
            </a:r>
          </a:p>
          <a:p>
            <a:r>
              <a:rPr lang="ru-RU" sz="1400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ighrazaniatiieviesiolyisvietofor_1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8918"/>
            <a:ext cx="9143999" cy="6849082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132856"/>
            <a:ext cx="8172400" cy="1944216"/>
          </a:xfrm>
          <a:ln w="34925"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txBody>
          <a:bodyPr>
            <a:prstTxWarp prst="textArchUp">
              <a:avLst>
                <a:gd name="adj" fmla="val 10754842"/>
              </a:avLst>
            </a:prstTxWarp>
            <a:normAutofit/>
            <a:sp3d extrusionH="57150">
              <a:bevelT w="57150" h="38100" prst="hardEdge"/>
            </a:sp3d>
          </a:bodyPr>
          <a:lstStyle/>
          <a:p>
            <a:r>
              <a:rPr lang="ru-RU" sz="7200" b="1" i="1" dirty="0" smtClean="0">
                <a:ln w="19050">
                  <a:solidFill>
                    <a:schemeClr val="tx2">
                      <a:lumMod val="50000"/>
                    </a:schemeClr>
                  </a:solidFill>
                </a:ln>
                <a:blipFill>
                  <a:blip r:embed="rId3"/>
                  <a:tile tx="0" ty="0" sx="100000" sy="100000" flip="none" algn="tl"/>
                </a:blip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Спасибо за внимание</a:t>
            </a:r>
            <a:r>
              <a:rPr lang="ru-RU" b="1" i="1" dirty="0" smtClean="0">
                <a:ln w="19050">
                  <a:solidFill>
                    <a:schemeClr val="tx2">
                      <a:lumMod val="50000"/>
                    </a:schemeClr>
                  </a:solidFill>
                </a:ln>
                <a:blipFill>
                  <a:blip r:embed="rId3"/>
                  <a:tile tx="0" ty="0" sx="100000" sy="100000" flip="none" algn="tl"/>
                </a:blip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!</a:t>
            </a:r>
            <a:br>
              <a:rPr lang="ru-RU" b="1" i="1" dirty="0" smtClean="0">
                <a:ln w="19050">
                  <a:solidFill>
                    <a:schemeClr val="tx2">
                      <a:lumMod val="50000"/>
                    </a:schemeClr>
                  </a:solidFill>
                </a:ln>
                <a:blipFill>
                  <a:blip r:embed="rId3"/>
                  <a:tile tx="0" ty="0" sx="100000" sy="100000" flip="none" algn="tl"/>
                </a:blipFill>
                <a:effectLst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dirty="0">
              <a:ln w="19050">
                <a:solidFill>
                  <a:schemeClr val="tx2">
                    <a:lumMod val="50000"/>
                  </a:schemeClr>
                </a:solidFill>
              </a:ln>
              <a:blipFill>
                <a:blip r:embed="rId3"/>
                <a:tile tx="0" ty="0" sx="100000" sy="100000" flip="none" algn="tl"/>
              </a:blipFill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ighrazaniatiieviesiolyisvietofor_1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1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ru-RU" sz="2400" i="1" dirty="0" smtClean="0">
                <a:solidFill>
                  <a:srgbClr val="FF0000"/>
                </a:solidFill>
              </a:rPr>
              <a:t>Правила дорожного движения -</a:t>
            </a:r>
            <a:r>
              <a:rPr lang="ru-RU" sz="2400" dirty="0" smtClean="0">
                <a:solidFill>
                  <a:srgbClr val="FF0000"/>
                </a:solidFill>
              </a:rPr>
              <a:t/>
            </a:r>
            <a:br>
              <a:rPr lang="ru-RU" sz="2400" dirty="0" smtClean="0">
                <a:solidFill>
                  <a:srgbClr val="FF0000"/>
                </a:solidFill>
              </a:rPr>
            </a:br>
            <a:r>
              <a:rPr lang="ru-RU" sz="2400" i="1" dirty="0" smtClean="0">
                <a:solidFill>
                  <a:srgbClr val="FF0000"/>
                </a:solidFill>
              </a:rPr>
              <a:t>не условность, а обязательное</a:t>
            </a:r>
            <a:r>
              <a:rPr lang="ru-RU" sz="2400" dirty="0" smtClean="0">
                <a:solidFill>
                  <a:srgbClr val="FF0000"/>
                </a:solidFill>
              </a:rPr>
              <a:t/>
            </a:r>
            <a:br>
              <a:rPr lang="ru-RU" sz="2400" dirty="0" smtClean="0">
                <a:solidFill>
                  <a:srgbClr val="FF0000"/>
                </a:solidFill>
              </a:rPr>
            </a:br>
            <a:r>
              <a:rPr lang="ru-RU" sz="2400" i="1" dirty="0" smtClean="0">
                <a:solidFill>
                  <a:srgbClr val="FF0000"/>
                </a:solidFill>
              </a:rPr>
              <a:t>условие сохранения жизни.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Безопасность дорожного движения комплекс мероприятий, направленных на обеспечение безопасности всех участников дорожного движения.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ighrazaniatiieviesiolyisvietofor_1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20688"/>
          </a:xfrm>
        </p:spPr>
        <p:txBody>
          <a:bodyPr>
            <a:normAutofit/>
          </a:bodyPr>
          <a:lstStyle/>
          <a:p>
            <a:pPr algn="ctr"/>
            <a:r>
              <a:rPr lang="ru-RU" sz="32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Актуальность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5482952" cy="6381328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sz="28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Детский дорожно-транспортный травматизм является одной из самых болезненных проблем современного общества. Ежегодно на дорогах совершаются десятки дорожно-транспортных происшествий с участием детей. Знание и соблюдение правил дорожного движения поможет сформировать безопасное поведение детей на дорогах. Поэтому, необходимо повседневная работа с детьми по формированию представлений о важности соблюдений правил дорожного движения. В  рамках профилактической работы предотвращению детского дорожно-транспортного травматизма разработан проект «Минутка безопасности».</a:t>
            </a:r>
          </a:p>
          <a:p>
            <a:pPr>
              <a:buNone/>
            </a:pPr>
            <a:endParaRPr lang="ru-RU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7101408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Цель: 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Формирование у детей младшего дошкольного возраста навыков безопасного поведения через ознакомление с правилами дорожного движения, безопасного поведения на дорогах. </a:t>
            </a:r>
          </a:p>
          <a:p>
            <a:pPr>
              <a:buNone/>
            </a:pPr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Задачи: </a:t>
            </a:r>
          </a:p>
          <a:p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Познакомить детей младшего дошкольного возраста с правилами дорожного движения, со светофором. Учить понимать значение световых сигналов светофора. Формировать начальные навыки безопасного поведения на дороге и на улице.</a:t>
            </a:r>
          </a:p>
          <a:p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Активировать 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слуховые и зрительные анализаторы, развивать у детей речь, воображение и мышление. Закрепить названия цветов (желтый, зеленый, красный). </a:t>
            </a:r>
          </a:p>
          <a:p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Приучать детей выполнять правила, действовать в коллективе.</a:t>
            </a:r>
          </a:p>
          <a:p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Активизировать 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словарь: светофор, зеленый (красный, желтый) цвет, руль, безопасность, дорога, транспорт, тротуар, проезжая часть, обочина, пешеходный переход, перекрёсток); </a:t>
            </a:r>
          </a:p>
          <a:p>
            <a:pPr>
              <a:buNone/>
            </a:pPr>
            <a:r>
              <a:rPr lang="ru-RU" sz="24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Ожидаемые результаты: </a:t>
            </a:r>
          </a:p>
          <a:p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детей сформированы первоначальные знания правил дорожного движения и навыков безопасного поведения на дороге и на улице. Заинтересованность детей темой. 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Дети 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самостоятельно проявляют инициативу: рассматривают иллюстрации, участвуют в беседах, задают вопросы; проявляют творчество, активность и детальность в работе. </a:t>
            </a:r>
          </a:p>
          <a:p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удовольствием рисуют, лепят, играют в разные игры. 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Участие 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 совместной деятельности 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родителей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ello_html_m1c39c2f4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6732240" y="3068960"/>
            <a:ext cx="2411760" cy="171538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ighrazaniatiieviesiolyisvietofor_1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68760"/>
          </a:xfrm>
        </p:spPr>
        <p:txBody>
          <a:bodyPr>
            <a:normAutofit/>
          </a:bodyPr>
          <a:lstStyle/>
          <a:p>
            <a:pPr algn="ctr"/>
            <a:r>
              <a:rPr lang="ru-RU" sz="32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Аннотация  проекта   </a:t>
            </a:r>
            <a:endParaRPr lang="ru-RU" sz="32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124744"/>
            <a:ext cx="6624736" cy="5733256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Мы все являемся участниками в дорожно-транспортных отношениях,  и  существует угроза главной ценности человека – жизни. Знание и  внимание требований дорожных законов – условия, обеспечивающие ребёнку безопасность на дорогах. То, что усвоено в детстве, прочно запоминается и становится привычкой.</a:t>
            </a:r>
          </a:p>
          <a:p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Рассмотрение правил дорожного движения, позволяет расширить кругозор, даёт представление ребёнку об изучаемом вопросе в увлекательной форме.</a:t>
            </a:r>
            <a:endParaRPr lang="ru-RU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706090"/>
          </a:xfrm>
        </p:spPr>
        <p:txBody>
          <a:bodyPr>
            <a:normAutofit/>
          </a:bodyPr>
          <a:lstStyle/>
          <a:p>
            <a:pPr algn="ctr"/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Этапы реализации проекта программы</a:t>
            </a:r>
            <a:endParaRPr lang="ru-RU" sz="28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ighrazaniatiieviesiolyisvietofor_1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-1" y="0"/>
            <a:ext cx="9144001" cy="6858000"/>
          </a:xfrm>
        </p:spPr>
      </p:pic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83569" y="1124744"/>
          <a:ext cx="6408712" cy="54726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31060"/>
                <a:gridCol w="1487737"/>
                <a:gridCol w="3089915"/>
              </a:tblGrid>
              <a:tr h="1728332">
                <a:tc>
                  <a:txBody>
                    <a:bodyPr/>
                    <a:lstStyle/>
                    <a:p>
                      <a:r>
                        <a:rPr kumimoji="0" lang="ru-RU" sz="2000" b="0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Первый этап июнь - август </a:t>
                      </a:r>
                      <a:r>
                        <a:rPr kumimoji="0" lang="ru-RU" sz="2000" b="0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2019 </a:t>
                      </a:r>
                      <a:r>
                        <a:rPr kumimoji="0" lang="ru-RU" sz="2000" b="0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endParaRPr lang="ru-RU" sz="2000" b="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b="0" kern="1200" dirty="0" smtClean="0">
                          <a:solidFill>
                            <a:srgbClr val="7030A0"/>
                          </a:solidFill>
                          <a:latin typeface="+mn-lt"/>
                          <a:cs typeface="+mn-cs"/>
                        </a:rPr>
                        <a:t>Подготовительно-проектировочный</a:t>
                      </a:r>
                      <a:endParaRPr lang="ru-RU" sz="2000" b="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b="0" kern="1200" dirty="0" smtClean="0">
                          <a:solidFill>
                            <a:srgbClr val="7030A0"/>
                          </a:solidFill>
                        </a:rPr>
                        <a:t>Создание условий для </a:t>
                      </a:r>
                      <a:r>
                        <a:rPr kumimoji="0" lang="ru-RU" sz="2000" b="0" kern="1200" baseline="0" dirty="0" smtClean="0">
                          <a:solidFill>
                            <a:srgbClr val="7030A0"/>
                          </a:solidFill>
                        </a:rPr>
                        <a:t> реализации проекта</a:t>
                      </a:r>
                      <a:r>
                        <a:rPr kumimoji="0" lang="ru-RU" sz="2000" b="0" kern="1200" dirty="0" smtClean="0">
                          <a:solidFill>
                            <a:srgbClr val="7030A0"/>
                          </a:solidFill>
                        </a:rPr>
                        <a:t>, разработка</a:t>
                      </a:r>
                      <a:r>
                        <a:rPr kumimoji="0" lang="ru-RU" sz="2000" b="0" kern="1200" baseline="0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  <a:r>
                        <a:rPr kumimoji="0" lang="ru-RU" sz="2000" b="0" kern="1200" dirty="0" smtClean="0">
                          <a:solidFill>
                            <a:srgbClr val="7030A0"/>
                          </a:solidFill>
                        </a:rPr>
                        <a:t>перспективных планов.</a:t>
                      </a:r>
                      <a:endParaRPr lang="ru-RU" sz="2000" b="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015944">
                <a:tc>
                  <a:txBody>
                    <a:bodyPr/>
                    <a:lstStyle/>
                    <a:p>
                      <a:r>
                        <a:rPr kumimoji="0" lang="ru-RU" sz="2000" b="0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Второй этап  в течение </a:t>
                      </a:r>
                      <a:r>
                        <a:rPr kumimoji="0" lang="ru-RU" sz="2000" b="0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2019- 2020 учебного </a:t>
                      </a:r>
                      <a:r>
                        <a:rPr kumimoji="0" lang="ru-RU" sz="2000" b="0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года</a:t>
                      </a:r>
                      <a:endParaRPr lang="ru-RU" sz="2000" b="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b="0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Практический</a:t>
                      </a:r>
                      <a:endParaRPr lang="ru-RU" sz="2000" b="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Внедрение эффективных методов и приёмов по расширению знаний дошкольников по ПДД.</a:t>
                      </a:r>
                      <a:r>
                        <a:rPr lang="ru-RU" sz="2000" b="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Разработка и накопление методических материалов.</a:t>
                      </a:r>
                      <a:endParaRPr lang="ru-RU" sz="2000" b="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728332">
                <a:tc>
                  <a:txBody>
                    <a:bodyPr/>
                    <a:lstStyle/>
                    <a:p>
                      <a:r>
                        <a:rPr kumimoji="0" lang="ru-RU" sz="2000" b="0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Третий этап май </a:t>
                      </a:r>
                      <a:r>
                        <a:rPr kumimoji="0" lang="ru-RU" sz="2000" b="0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2020</a:t>
                      </a:r>
                      <a:r>
                        <a:rPr kumimoji="0" lang="ru-RU" sz="2000" b="0" kern="12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год</a:t>
                      </a:r>
                      <a:endParaRPr lang="ru-RU" sz="2000" b="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2000" b="0" kern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Результативный</a:t>
                      </a:r>
                      <a:endParaRPr lang="ru-RU" sz="2000" b="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Обработка результатов по реализации проекта</a:t>
                      </a:r>
                      <a:endParaRPr lang="ru-RU" sz="2000" b="0" dirty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7467600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План мероприятий</a:t>
            </a:r>
            <a:endParaRPr lang="ru-RU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323528" y="991800"/>
          <a:ext cx="8352928" cy="5653598"/>
        </p:xfrm>
        <a:graphic>
          <a:graphicData uri="http://schemas.openxmlformats.org/drawingml/2006/table">
            <a:tbl>
              <a:tblPr/>
              <a:tblGrid>
                <a:gridCol w="5311556"/>
                <a:gridCol w="3041372"/>
              </a:tblGrid>
              <a:tr h="133745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Работа с детьми</a:t>
                      </a:r>
                      <a:endParaRPr lang="ru-RU" sz="1200" dirty="0">
                        <a:solidFill>
                          <a:srgbClr val="7030A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38142" marR="3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Работа с родителями</a:t>
                      </a:r>
                      <a:endParaRPr lang="ru-RU" sz="1200" dirty="0">
                        <a:solidFill>
                          <a:srgbClr val="7030A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38142" marR="3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497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Bef>
                          <a:spcPts val="1125"/>
                        </a:spcBef>
                        <a:spcAft>
                          <a:spcPts val="1125"/>
                        </a:spcAft>
                      </a:pPr>
                      <a:r>
                        <a:rPr lang="ru-RU" sz="12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Сюжетно-ролевая игра «Автобус», «Шоферы», Беседа: «Я шагаю по улице» Рассматривание картин, иллюстраций «Улица города»</a:t>
                      </a:r>
                      <a:endParaRPr lang="ru-RU" sz="1200" dirty="0">
                        <a:solidFill>
                          <a:srgbClr val="7030A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38142" marR="3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Bef>
                          <a:spcPts val="1125"/>
                        </a:spcBef>
                        <a:spcAft>
                          <a:spcPts val="1125"/>
                        </a:spcAft>
                      </a:pPr>
                      <a:r>
                        <a:rPr lang="ru-RU" sz="120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Обсуждение опасных ситуаций. Консультация: «Советы родителям младших дошкольников»</a:t>
                      </a:r>
                      <a:endParaRPr lang="ru-RU" sz="1200">
                        <a:solidFill>
                          <a:srgbClr val="7030A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38142" marR="3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Bef>
                          <a:spcPts val="1125"/>
                        </a:spcBef>
                        <a:spcAft>
                          <a:spcPts val="1125"/>
                        </a:spcAft>
                      </a:pPr>
                      <a:r>
                        <a:rPr lang="ru-RU" sz="120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Беседа: «Почему у зайки заболела ножка?». Сюжетно-ролевая игра «Учимся водить автобус». Подвижная игра «Цветные автомобили», «Такси». Подвижная игра «Шоферы». Чтение рассказа Б. Житкова «Светофор»</a:t>
                      </a:r>
                    </a:p>
                  </a:txBody>
                  <a:tcPr marL="38142" marR="3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Беседа «Будьте внимательны на улице». </a:t>
                      </a:r>
                      <a:r>
                        <a:rPr lang="ru-RU" sz="1200">
                          <a:solidFill>
                            <a:srgbClr val="7030A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Конкурс рисунков на тему ПДД</a:t>
                      </a:r>
                    </a:p>
                  </a:txBody>
                  <a:tcPr marL="38142" marR="3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698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125"/>
                        </a:spcBef>
                        <a:spcAft>
                          <a:spcPts val="1125"/>
                        </a:spcAft>
                      </a:pPr>
                      <a:r>
                        <a:rPr lang="ru-RU" sz="12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Чтение рассказа И. Павловой «На машине». Сюжетно-ролевая игра «Автобус», «</a:t>
                      </a:r>
                      <a:r>
                        <a:rPr lang="ru-RU" sz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Шоферы»Подвижная </a:t>
                      </a:r>
                      <a:r>
                        <a:rPr lang="ru-RU" sz="12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игра «Цветные автомобили», «Воробушки и автомобиль». Практическое упражнение «Правила дорожного движения». Беседа: «Приключения в автобусе»</a:t>
                      </a:r>
                    </a:p>
                  </a:txBody>
                  <a:tcPr marL="38142" marR="3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Консультация «Выполняем правила дорожного движения».</a:t>
                      </a:r>
                      <a:endParaRPr lang="ru-RU" sz="1200">
                        <a:solidFill>
                          <a:srgbClr val="7030A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Конкурс поделок: «Светофор»</a:t>
                      </a:r>
                    </a:p>
                  </a:txBody>
                  <a:tcPr marL="38142" marR="3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5934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Bef>
                          <a:spcPts val="1125"/>
                        </a:spcBef>
                        <a:spcAft>
                          <a:spcPts val="1125"/>
                        </a:spcAft>
                      </a:pPr>
                      <a:r>
                        <a:rPr lang="ru-RU" sz="120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Подвижная игра «Цветные автомобили», «Воробушки и автомобиль», «Автомобили» Сюжетно-ролевая игра «Шоферы», «Автобус»</a:t>
                      </a:r>
                    </a:p>
                  </a:txBody>
                  <a:tcPr marL="38142" marR="3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Symbol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20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Беседа «Внимание – дети!»</a:t>
                      </a:r>
                      <a:endParaRPr lang="ru-RU" sz="1200">
                        <a:solidFill>
                          <a:srgbClr val="7030A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Конкурс рисунков  «Моя улица»</a:t>
                      </a:r>
                    </a:p>
                  </a:txBody>
                  <a:tcPr marL="38142" marR="3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6284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Bef>
                          <a:spcPts val="1125"/>
                        </a:spcBef>
                        <a:spcAft>
                          <a:spcPts val="1125"/>
                        </a:spcAft>
                      </a:pPr>
                      <a:r>
                        <a:rPr lang="ru-RU" sz="120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Рассказ и беседа о знаках «Въезд запрещён», Движение автомобилей запрещено», «Движение пешеходов запрещено».</a:t>
                      </a:r>
                    </a:p>
                    <a:p>
                      <a:pPr algn="just">
                        <a:lnSpc>
                          <a:spcPts val="1200"/>
                        </a:lnSpc>
                        <a:spcBef>
                          <a:spcPts val="1125"/>
                        </a:spcBef>
                        <a:spcAft>
                          <a:spcPts val="1125"/>
                        </a:spcAft>
                      </a:pPr>
                      <a:r>
                        <a:rPr lang="ru-RU" sz="120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Сюжетно-ролевая игра «Автобус»,  «Шоферы». Подвижная игра «Воробушки и автомобиль»</a:t>
                      </a:r>
                    </a:p>
                  </a:txBody>
                  <a:tcPr marL="38142" marR="3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SzPts val="1000"/>
                        <a:buFont typeface="Symbol"/>
                        <a:buNone/>
                        <a:tabLst>
                          <a:tab pos="457200" algn="l"/>
                        </a:tabLst>
                      </a:pPr>
                      <a:r>
                        <a:rPr lang="ru-RU" sz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    Консультация </a:t>
                      </a:r>
                      <a:r>
                        <a:rPr lang="ru-RU" sz="12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для родителей по </a:t>
                      </a:r>
                      <a:r>
                        <a:rPr lang="ru-RU" sz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правилам</a:t>
                      </a:r>
                      <a:r>
                        <a:rPr lang="ru-RU" sz="12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дорожного </a:t>
                      </a:r>
                      <a:r>
                        <a:rPr lang="ru-RU" sz="12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движения «Безопасность детей – в наших руках» </a:t>
                      </a:r>
                    </a:p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Конкурс поделок  «Знаки»</a:t>
                      </a:r>
                    </a:p>
                  </a:txBody>
                  <a:tcPr marL="38142" marR="3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2445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Bef>
                          <a:spcPts val="1125"/>
                        </a:spcBef>
                        <a:spcAft>
                          <a:spcPts val="1125"/>
                        </a:spcAft>
                      </a:pPr>
                      <a:r>
                        <a:rPr lang="ru-RU" sz="120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Сюжетно-ролевая игра «Шоферы»,  «Автомобиль». Беседа: «Автотранспорт». Подвижная игра «Светофор»</a:t>
                      </a:r>
                    </a:p>
                  </a:txBody>
                  <a:tcPr marL="38142" marR="3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28600" indent="-228600"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150"/>
                        </a:spcAft>
                      </a:pPr>
                      <a:r>
                        <a:rPr lang="ru-RU" sz="12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Консультации для родителей:</a:t>
                      </a:r>
                    </a:p>
                    <a:p>
                      <a:pPr>
                        <a:lnSpc>
                          <a:spcPct val="115000"/>
                        </a:lnSpc>
                        <a:spcBef>
                          <a:spcPts val="1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7030A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«Ваш ребёнок на улице». Конкурс поделок: «Наш двор»</a:t>
                      </a:r>
                    </a:p>
                  </a:txBody>
                  <a:tcPr marL="38142" marR="3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6497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Bef>
                          <a:spcPts val="1125"/>
                        </a:spcBef>
                        <a:spcAft>
                          <a:spcPts val="1125"/>
                        </a:spcAft>
                      </a:pPr>
                      <a:r>
                        <a:rPr lang="ru-RU" sz="120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Сюжетно-ролевая игра «Путешествие на автомобиле», «Дальний рейс», «Шоферы», «В автобусе едет семья». Подвижная игра «Воробушки и автомобиль»</a:t>
                      </a:r>
                      <a:endParaRPr lang="ru-RU" sz="1200">
                        <a:solidFill>
                          <a:srgbClr val="7030A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38142" marR="3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Участие родителей в развлечении «Красный, желтый, зеленый»</a:t>
                      </a:r>
                      <a:endParaRPr lang="ru-RU" sz="1200">
                        <a:solidFill>
                          <a:srgbClr val="7030A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38142" marR="3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927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Bef>
                          <a:spcPts val="1125"/>
                        </a:spcBef>
                        <a:spcAft>
                          <a:spcPts val="1125"/>
                        </a:spcAft>
                      </a:pPr>
                      <a:r>
                        <a:rPr lang="ru-RU" sz="120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Рассматривание макета дороги. Подвижная игра «Цветные автомобили»</a:t>
                      </a:r>
                      <a:endParaRPr lang="ru-RU" sz="1200">
                        <a:solidFill>
                          <a:srgbClr val="7030A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38142" marR="3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Инструктаж и Анкета для родителей по ПДД</a:t>
                      </a:r>
                      <a:endParaRPr lang="ru-RU" sz="1200">
                        <a:solidFill>
                          <a:srgbClr val="7030A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38142" marR="3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8477"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Bef>
                          <a:spcPts val="1125"/>
                        </a:spcBef>
                        <a:spcAft>
                          <a:spcPts val="1125"/>
                        </a:spcAft>
                      </a:pPr>
                      <a:r>
                        <a:rPr lang="ru-RU" sz="120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Сюжетно-ролевая игра «Дальний рейс»,  «Автобус», «Шоферы»</a:t>
                      </a:r>
                      <a:endParaRPr lang="ru-RU" sz="1200">
                        <a:solidFill>
                          <a:srgbClr val="7030A0"/>
                        </a:solidFill>
                        <a:latin typeface="Calibri"/>
                        <a:ea typeface="Times New Roman"/>
                      </a:endParaRPr>
                    </a:p>
                  </a:txBody>
                  <a:tcPr marL="38142" marR="3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</a:rPr>
                        <a:t>Анкетирование родителей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</a:rPr>
                        <a:t>«Соблюдаем ли мы правила дорожного движения»</a:t>
                      </a:r>
                    </a:p>
                  </a:txBody>
                  <a:tcPr marL="38142" marR="3814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ighrazaniatiieviesiolyisvietofor_1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sz="40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Ресурсы</a:t>
            </a:r>
            <a:endParaRPr lang="ru-RU" sz="40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124744"/>
            <a:ext cx="6131024" cy="5001419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Уголок безопасности дорожного движения в который входят: макет,</a:t>
            </a:r>
          </a:p>
          <a:p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комплект дорожных знаков для пешеходов;</a:t>
            </a:r>
          </a:p>
          <a:p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детские игрушки ( транспорт) </a:t>
            </a:r>
          </a:p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Развивающие  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игры, настольно-печатные игры, дидактические игры по ПДД -  картотека игр, сказок по ПДД ; </a:t>
            </a:r>
          </a:p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Подбор 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наглядного материала: 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транспорт 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различного функционального назначения; 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плакаты, иллюстрации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, сюжетные картинки, отражающие дорожные ситуации; дорожные знаки; </a:t>
            </a:r>
          </a:p>
          <a:p>
            <a:pPr>
              <a:buNone/>
            </a:pP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ru-RU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Медиотека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–мультфильмы по ПДД </a:t>
            </a:r>
          </a:p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Атрибуты 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для сюжетно-ролевых игр «Транспорт», «Мы – водители», «Гараж»; </a:t>
            </a:r>
          </a:p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Художественная 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литература по дорожной тематике;</a:t>
            </a:r>
          </a:p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Уголок 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для родителей в раздевалке для родителей;</a:t>
            </a:r>
          </a:p>
          <a:p>
            <a:pPr>
              <a:buNone/>
            </a:pP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Дорожная </a:t>
            </a:r>
            <a:r>
              <a:rPr lang="ru-RU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разметка на территории ДОУ </a:t>
            </a:r>
            <a:r>
              <a:rPr lang="ru-RU" dirty="0"/>
              <a:t>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ighrazaniatiieviesiolyisvietofor_1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28800"/>
            <a:ext cx="5842992" cy="4497363"/>
          </a:xfrm>
        </p:spPr>
        <p:txBody>
          <a:bodyPr/>
          <a:lstStyle/>
          <a:p>
            <a:r>
              <a:rPr lang="ru-RU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Достигнутые результаты</a:t>
            </a:r>
            <a:r>
              <a:rPr lang="ru-RU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дети владеют первоначальными знаниями о правилах дорожного движения и необходимостью соблюдения ППД.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930</TotalTime>
  <Words>1208</Words>
  <Application>Microsoft Office PowerPoint</Application>
  <PresentationFormat>Экран (4:3)</PresentationFormat>
  <Paragraphs>87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Презентация проекта  « Минутка безопасности»</vt:lpstr>
      <vt:lpstr>Правила дорожного движения - не условность, а обязательное условие сохранения жизни.</vt:lpstr>
      <vt:lpstr>Актуальность:</vt:lpstr>
      <vt:lpstr>Слайд 4</vt:lpstr>
      <vt:lpstr>Аннотация  проекта   </vt:lpstr>
      <vt:lpstr>Этапы реализации проекта программы</vt:lpstr>
      <vt:lpstr>План мероприятий</vt:lpstr>
      <vt:lpstr>Ресурсы</vt:lpstr>
      <vt:lpstr>Слайд 9</vt:lpstr>
      <vt:lpstr>Выводы</vt:lpstr>
      <vt:lpstr>Литература</vt:lpstr>
      <vt:lpstr>Спасибо за внимание!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adm</cp:lastModifiedBy>
  <cp:revision>49</cp:revision>
  <dcterms:created xsi:type="dcterms:W3CDTF">2018-06-11T16:08:20Z</dcterms:created>
  <dcterms:modified xsi:type="dcterms:W3CDTF">2019-08-01T09:28:43Z</dcterms:modified>
</cp:coreProperties>
</file>