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  <p:sldMasterId id="2147484044" r:id="rId4"/>
    <p:sldMasterId id="2147484140" r:id="rId5"/>
    <p:sldMasterId id="2147484152" r:id="rId6"/>
  </p:sldMasterIdLst>
  <p:notesMasterIdLst>
    <p:notesMasterId r:id="rId29"/>
  </p:notesMasterIdLst>
  <p:sldIdLst>
    <p:sldId id="256" r:id="rId7"/>
    <p:sldId id="257" r:id="rId8"/>
    <p:sldId id="258" r:id="rId9"/>
    <p:sldId id="261" r:id="rId10"/>
    <p:sldId id="259" r:id="rId11"/>
    <p:sldId id="262" r:id="rId12"/>
    <p:sldId id="263" r:id="rId13"/>
    <p:sldId id="264" r:id="rId14"/>
    <p:sldId id="265" r:id="rId15"/>
    <p:sldId id="270" r:id="rId16"/>
    <p:sldId id="271" r:id="rId17"/>
    <p:sldId id="284" r:id="rId18"/>
    <p:sldId id="283" r:id="rId19"/>
    <p:sldId id="285" r:id="rId20"/>
    <p:sldId id="287" r:id="rId21"/>
    <p:sldId id="286" r:id="rId22"/>
    <p:sldId id="288" r:id="rId23"/>
    <p:sldId id="282" r:id="rId24"/>
    <p:sldId id="272" r:id="rId25"/>
    <p:sldId id="277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FC4"/>
    <a:srgbClr val="14904C"/>
    <a:srgbClr val="E31705"/>
    <a:srgbClr val="11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3F5E-96BA-4BA6-99FD-6DA338404D5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46439-05CA-445A-A2CD-590F871B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46439-05CA-445A-A2CD-590F871B4A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4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1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2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3"/>
            <a:ext cx="1213821" cy="365125"/>
          </a:xfrm>
        </p:spPr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3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3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3"/>
            <a:ext cx="1213821" cy="365125"/>
          </a:xfrm>
        </p:spPr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2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2"/>
            <a:ext cx="554023" cy="365125"/>
          </a:xfrm>
        </p:spPr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8"/>
            <a:ext cx="1213821" cy="365125"/>
          </a:xfrm>
        </p:spPr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8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3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3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3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18EC34-ED6C-4FE1-975F-18BE1534D22A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6CEFDC-13E7-47F2-A4DF-C221E2B6D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348881"/>
            <a:ext cx="4032448" cy="3960440"/>
          </a:xfrm>
        </p:spPr>
        <p:txBody>
          <a:bodyPr>
            <a:normAutofit/>
          </a:bodyPr>
          <a:lstStyle/>
          <a:p>
            <a:pPr marL="182880"/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4664"/>
            <a:ext cx="3816424" cy="5400600"/>
          </a:xfrm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ем кто учит математику,</a:t>
            </a:r>
          </a:p>
          <a:p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 кто любит математику,</a:t>
            </a:r>
          </a:p>
          <a:p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 кто ещё не знает,</a:t>
            </a:r>
          </a:p>
          <a:p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любит математику</a:t>
            </a:r>
          </a:p>
          <a:p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математики</a:t>
            </a:r>
          </a:p>
          <a:p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Посвящается. </a:t>
            </a:r>
            <a:endParaRPr lang="ru-RU" sz="24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5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2776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/>
              <a:t>История знака 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3822192" cy="3447288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2564904"/>
            <a:ext cx="4427984" cy="4293096"/>
          </a:xfrm>
        </p:spPr>
        <p:txBody>
          <a:bodyPr>
            <a:prstTxWarp prst="textPlain">
              <a:avLst/>
            </a:prstTxWarp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В 1685 году в Париже была издана книга «Руководство по коммерческой арифметике»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Матье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 ла Порта. В одном месте речь  шла о процентах, которые тогда обозначали «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cto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(сокращённо от «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cento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»). Однако наборщик принял это «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cto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за дробь и напечатал %. Так из-за опечатки этот знак вошёл в обиход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49999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вайте вспомним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найти 1% от числа?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 найти несколько процентов от числа?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«Кредит»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2132856"/>
            <a:ext cx="3888432" cy="3993307"/>
          </a:xfrm>
        </p:spPr>
        <p:txBody>
          <a:bodyPr>
            <a:prstTxWarp prst="textPlain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Клиент взял в банке кредит 18000 рублей на год под 16%. Он должен погасить кредит, внося в банк ежемесячно одинаковую сумму денег с тем, чтобы через год выплатить всю сумму, взятую в кредит, вместе с процентами. Сколько рублей он должен вносить в банк ежемесячно?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0040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«Сезонная  распродажа»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211960" cy="515719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сезонной распродаже магазин снизил цены на обувь на 20%. Сколько будут стоить сапоги после снижения цен, если до снижения цен они стоили 2500 рублей?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93204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5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анковский вклад»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851920" cy="4209331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Вклад в банке имеет  годовой прирост 6%. Начальная сумма вклада 10000 рублей. На сколько рублей возрастёт сумма вклада в конце года?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0760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задачи «Кредит»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244280" cy="3744416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 задачи «Сезонная распродажа»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3650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 задачи «Банковский вклад»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495800" cy="38884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j0303458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" y="260648"/>
            <a:ext cx="287311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2956" y="404664"/>
            <a:ext cx="5571492" cy="76944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Отдохнём!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8063"/>
            <a:ext cx="7201150" cy="1588732"/>
          </a:xfrm>
          <a:prstGeom prst="rect">
            <a:avLst/>
          </a:prstGeom>
          <a:noFill/>
          <a:ln w="9525">
            <a:solidFill>
              <a:srgbClr val="14904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2956" y="1359198"/>
            <a:ext cx="4779404" cy="17912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000"/>
                </a:solidFill>
                <a:latin typeface="Comic Sans MS" pitchFamily="66" charset="0"/>
              </a:rPr>
              <a:t>Каждое упражнение  выполнить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000"/>
                </a:solidFill>
                <a:latin typeface="Comic Sans MS" pitchFamily="66" charset="0"/>
              </a:rPr>
              <a:t>глазами 3-5 раз.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3C3F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0" y="4471632"/>
            <a:ext cx="7344816" cy="178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19256" cy="9906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dirty="0" smtClean="0"/>
              <a:t>                  Работа на индивидуальных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компьютерах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26768" cy="4718304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1,2 группа</a:t>
            </a:r>
          </a:p>
          <a:p>
            <a:r>
              <a:rPr lang="ru-RU" dirty="0" smtClean="0"/>
              <a:t>Найти 10% от 33,4</a:t>
            </a:r>
          </a:p>
          <a:p>
            <a:r>
              <a:rPr lang="ru-RU" dirty="0" smtClean="0"/>
              <a:t>Найти 20% от 3300</a:t>
            </a:r>
          </a:p>
          <a:p>
            <a:r>
              <a:rPr lang="ru-RU" dirty="0" smtClean="0"/>
              <a:t>Найти 12% от 500</a:t>
            </a:r>
          </a:p>
          <a:p>
            <a:r>
              <a:rPr lang="ru-RU" dirty="0" smtClean="0"/>
              <a:t>Найти 40% от 4100</a:t>
            </a:r>
          </a:p>
          <a:p>
            <a:r>
              <a:rPr lang="ru-RU" dirty="0" smtClean="0"/>
              <a:t>Найти 15% от 3000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894584" cy="4718304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14904C"/>
                </a:solidFill>
              </a:rPr>
              <a:t>3 группа</a:t>
            </a:r>
          </a:p>
          <a:p>
            <a:r>
              <a:rPr lang="ru-RU" dirty="0" smtClean="0">
                <a:solidFill>
                  <a:srgbClr val="14904C"/>
                </a:solidFill>
              </a:rPr>
              <a:t>Найти 3% от 200</a:t>
            </a:r>
          </a:p>
          <a:p>
            <a:r>
              <a:rPr lang="ru-RU" dirty="0" smtClean="0">
                <a:solidFill>
                  <a:srgbClr val="14904C"/>
                </a:solidFill>
              </a:rPr>
              <a:t>Найти 2% от 1000</a:t>
            </a:r>
          </a:p>
          <a:p>
            <a:r>
              <a:rPr lang="ru-RU" dirty="0" smtClean="0">
                <a:solidFill>
                  <a:srgbClr val="14904C"/>
                </a:solidFill>
              </a:rPr>
              <a:t>Найти 10% от 300</a:t>
            </a:r>
          </a:p>
          <a:p>
            <a:r>
              <a:rPr lang="ru-RU" dirty="0" smtClean="0">
                <a:solidFill>
                  <a:srgbClr val="14904C"/>
                </a:solidFill>
              </a:rPr>
              <a:t>Найти 8% от 800</a:t>
            </a:r>
          </a:p>
          <a:p>
            <a:r>
              <a:rPr lang="ru-RU" dirty="0" smtClean="0">
                <a:solidFill>
                  <a:srgbClr val="14904C"/>
                </a:solidFill>
              </a:rPr>
              <a:t>Найти 5% от 400</a:t>
            </a:r>
            <a:endParaRPr lang="ru-RU" dirty="0">
              <a:solidFill>
                <a:srgbClr val="14904C"/>
              </a:solidFill>
            </a:endParaRPr>
          </a:p>
        </p:txBody>
      </p:sp>
      <p:pic>
        <p:nvPicPr>
          <p:cNvPr id="5" name="Picture 4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99392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6840760" cy="4896544"/>
          </a:xfrm>
        </p:spPr>
        <p:txBody>
          <a:bodyPr>
            <a:prstTxWarp prst="textPlain">
              <a:avLst/>
            </a:prstTxWarp>
            <a:normAutofit fontScale="70000" lnSpcReduction="20000"/>
          </a:bodyPr>
          <a:lstStyle/>
          <a:p>
            <a:r>
              <a:rPr lang="ru-RU" sz="4800" dirty="0" smtClean="0"/>
              <a:t>МАТЕМАТИКА 9 «б» КЛАСС</a:t>
            </a:r>
          </a:p>
          <a:p>
            <a:pPr marL="114300" indent="0">
              <a:buNone/>
            </a:pPr>
            <a:r>
              <a:rPr lang="ru-RU" sz="4800" dirty="0" smtClean="0"/>
              <a:t>                  ТЕМА</a:t>
            </a:r>
          </a:p>
          <a:p>
            <a:pPr marL="114300" indent="0">
              <a:buNone/>
            </a:pPr>
            <a:r>
              <a:rPr lang="ru-RU" sz="4800" dirty="0" smtClean="0"/>
              <a:t>«НАХОЖДЕНИЕ НЕСКОЛЬКИХ</a:t>
            </a:r>
          </a:p>
          <a:p>
            <a:pPr marL="114300" indent="0">
              <a:buNone/>
            </a:pPr>
            <a:r>
              <a:rPr lang="ru-RU" sz="4800" dirty="0" smtClean="0"/>
              <a:t>  ПРОЦЕНТОВ ОТ ЧИСЛА»</a:t>
            </a:r>
          </a:p>
          <a:p>
            <a:pPr marL="114300" indent="0">
              <a:buNone/>
            </a:pPr>
            <a:r>
              <a:rPr lang="ru-RU" sz="4800" dirty="0" smtClean="0"/>
              <a:t>УЧИТЕЛЬ: ГБС(К)ОУ №115 </a:t>
            </a:r>
            <a:r>
              <a:rPr lang="ru-RU" sz="4800" dirty="0" err="1" smtClean="0"/>
              <a:t>Буцына</a:t>
            </a:r>
            <a:r>
              <a:rPr lang="ru-RU" sz="4800" dirty="0" smtClean="0"/>
              <a:t> Елена Анатольевна </a:t>
            </a:r>
          </a:p>
          <a:p>
            <a:pPr marL="11430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3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14904C"/>
                </a:solidFill>
              </a:rPr>
              <a:t>проверка</a:t>
            </a:r>
            <a:endParaRPr lang="ru-RU" dirty="0">
              <a:solidFill>
                <a:srgbClr val="14904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4820192"/>
              </p:ext>
            </p:extLst>
          </p:nvPr>
        </p:nvGraphicFramePr>
        <p:xfrm>
          <a:off x="457200" y="2438400"/>
          <a:ext cx="3932240" cy="40968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83060"/>
                <a:gridCol w="983060"/>
                <a:gridCol w="983060"/>
                <a:gridCol w="983060"/>
              </a:tblGrid>
              <a:tr h="846584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3340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3,34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334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0,334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82568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66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0,66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6600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660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90560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600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500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870560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164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1640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410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440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806544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4,5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4500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45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450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844824"/>
            <a:ext cx="3312368" cy="4713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3 группа    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08777592"/>
              </p:ext>
            </p:extLst>
          </p:nvPr>
        </p:nvGraphicFramePr>
        <p:xfrm>
          <a:off x="4788024" y="2492896"/>
          <a:ext cx="3932236" cy="40324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83059"/>
                <a:gridCol w="983059"/>
                <a:gridCol w="983059"/>
                <a:gridCol w="983059"/>
              </a:tblGrid>
              <a:tr h="846584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</a:t>
                      </a:r>
                    </a:p>
                    <a:p>
                      <a:endParaRPr lang="ru-RU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100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300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3000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640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80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8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64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37592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30</a:t>
                      </a:r>
                    </a:p>
                    <a:p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931920" cy="543346"/>
          </a:xfrm>
        </p:spPr>
        <p:txBody>
          <a:bodyPr>
            <a:prstTxWarp prst="textPlain">
              <a:avLst>
                <a:gd name="adj" fmla="val 50738"/>
              </a:avLst>
            </a:prstTxWarp>
          </a:bodyPr>
          <a:lstStyle/>
          <a:p>
            <a:r>
              <a:rPr lang="ru-RU" dirty="0" smtClean="0"/>
              <a:t>1 группа, 2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5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изучали на уроке?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такое 1%?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 найти 1%?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 найти несколько процентов?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24744"/>
            <a:ext cx="5320531" cy="158417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E31705"/>
                </a:solidFill>
              </a:rPr>
              <a:t>Успехов!</a:t>
            </a:r>
            <a:br>
              <a:rPr lang="ru-RU" dirty="0" smtClean="0">
                <a:solidFill>
                  <a:srgbClr val="E31705"/>
                </a:solidFill>
              </a:rPr>
            </a:br>
            <a:endParaRPr lang="ru-RU" dirty="0">
              <a:solidFill>
                <a:srgbClr val="E3170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звонок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5081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шарик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9" y="-459431"/>
            <a:ext cx="297160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шари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1"/>
            <a:ext cx="2592288" cy="38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4359"/>
            <a:ext cx="7772400" cy="53269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1" y="1052736"/>
            <a:ext cx="6745535" cy="5365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Гений  - это 1 % таланта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и  99 % труда»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               Томас Эдисон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Picture 8" descr="ребено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358"/>
            <a:ext cx="2411760" cy="35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730695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разделить целое число , оканчивающееся нулями на 100?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разделить десятичную дробь на 100?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3" descr="AG00317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2016224" cy="19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52928" cy="46805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100" b="1" dirty="0" smtClean="0"/>
              <a:t>82400 : 100        - о                          46 : 100                 -н             </a:t>
            </a:r>
            <a:br>
              <a:rPr lang="ru-RU" sz="3100" b="1" dirty="0" smtClean="0"/>
            </a:br>
            <a:r>
              <a:rPr lang="ru-RU" sz="3100" b="1" dirty="0" smtClean="0"/>
              <a:t>60,5 : 100           -  р                         122,8 : 100            - ц </a:t>
            </a:r>
            <a:br>
              <a:rPr lang="ru-RU" sz="3100" b="1" dirty="0" smtClean="0"/>
            </a:br>
            <a:r>
              <a:rPr lang="ru-RU" sz="3100" b="1" dirty="0" smtClean="0"/>
              <a:t>344 : 100            -  п                          600 : 100              -ы </a:t>
            </a:r>
            <a:br>
              <a:rPr lang="ru-RU" sz="3100" b="1" dirty="0" smtClean="0"/>
            </a:br>
            <a:r>
              <a:rPr lang="ru-RU" sz="3100" b="1" dirty="0" smtClean="0"/>
              <a:t> 5 : 100                -  т                          5900 : 100            - е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332657"/>
            <a:ext cx="8532440" cy="1224136"/>
          </a:xfrm>
        </p:spPr>
        <p:txBody>
          <a:bodyPr>
            <a:prstTxWarp prst="textWave1">
              <a:avLst>
                <a:gd name="adj1" fmla="val 12500"/>
                <a:gd name="adj2" fmla="val -2421"/>
              </a:avLst>
            </a:prstTxWarp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         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устный счёт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1272"/>
              </p:ext>
            </p:extLst>
          </p:nvPr>
        </p:nvGraphicFramePr>
        <p:xfrm>
          <a:off x="467545" y="4077072"/>
          <a:ext cx="8280921" cy="265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15"/>
                <a:gridCol w="1035115"/>
                <a:gridCol w="1035115"/>
                <a:gridCol w="1153415"/>
                <a:gridCol w="916816"/>
                <a:gridCol w="1035115"/>
                <a:gridCol w="1035115"/>
                <a:gridCol w="1035115"/>
              </a:tblGrid>
              <a:tr h="12115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3,44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0,605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 824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1,228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smtClean="0"/>
                        <a:t>  </a:t>
                      </a:r>
                      <a:r>
                        <a:rPr lang="ru-RU" sz="2800" smtClean="0">
                          <a:solidFill>
                            <a:srgbClr val="C00000"/>
                          </a:solidFill>
                        </a:rPr>
                        <a:t>59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 0,46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0,05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   6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3" descr="AG00317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0" y="98855"/>
            <a:ext cx="1191172" cy="15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792000"/>
          </a:xfrm>
          <a:ln>
            <a:solidFill>
              <a:schemeClr val="accent1"/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встречаются проценты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988841"/>
            <a:ext cx="3816424" cy="37356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Проценты – одно из математических понятий, которое часто встречается в повседневной жизни. Можно прочитать или услышать, например, что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выборах приняли участие 57% избирателей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Рейтинг победителя хит-парада равен 75%,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Успеваемость в классе 85%,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Банк начисляет 17% годовых,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Молоко содержит 1,5% жира.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88841"/>
            <a:ext cx="33843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слова проценты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75856" y="2544764"/>
            <a:ext cx="4383589" cy="2900461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ln>
                  <a:solidFill>
                    <a:srgbClr val="002060"/>
                  </a:solidFill>
                </a:ln>
              </a:rPr>
              <a:t>Слово «процент» имеет латинское происхождение: «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pro centum</a:t>
            </a:r>
            <a:r>
              <a:rPr lang="ru-RU" dirty="0" smtClean="0">
                <a:ln>
                  <a:solidFill>
                    <a:srgbClr val="002060"/>
                  </a:solidFill>
                </a:ln>
              </a:rPr>
              <a:t>», что означает в переводе «на сто» т.е. процентом называется сотая часть числа.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2544764"/>
            <a:ext cx="2232247" cy="24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3"/>
            <a:ext cx="6552728" cy="1440000"/>
          </a:xfrm>
          <a:ln>
            <a:noFill/>
          </a:ln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1% = 1/100 =0,01   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7"/>
            <a:ext cx="7128792" cy="1687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51" y="3356993"/>
            <a:ext cx="4759423" cy="23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2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9569" y="2348880"/>
            <a:ext cx="3312368" cy="3591287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½ - половина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1/3 - треть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132857"/>
            <a:ext cx="3456384" cy="3456385"/>
          </a:xfrm>
        </p:spPr>
        <p:txBody>
          <a:bodyPr>
            <a:prstTxWarp prst="textPlain">
              <a:avLst>
                <a:gd name="adj" fmla="val 5049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¼ - четверть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1/100 -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1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87">
            <a:off x="694877" y="-393123"/>
            <a:ext cx="3364075" cy="33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1899</TotalTime>
  <Words>568</Words>
  <Application>Microsoft Office PowerPoint</Application>
  <PresentationFormat>Экран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1_Ясность</vt:lpstr>
      <vt:lpstr>Справедливость</vt:lpstr>
      <vt:lpstr>Кнопка</vt:lpstr>
      <vt:lpstr>Исполнительная</vt:lpstr>
      <vt:lpstr>1_Исполнительная</vt:lpstr>
      <vt:lpstr>Кутюр</vt:lpstr>
      <vt:lpstr>.</vt:lpstr>
      <vt:lpstr>Презентация PowerPoint</vt:lpstr>
      <vt:lpstr>Презентация PowerPoint</vt:lpstr>
      <vt:lpstr>Презентация PowerPoint</vt:lpstr>
      <vt:lpstr>82400 : 100        - о                          46 : 100                 -н              60,5 : 100           -  р                         122,8 : 100            - ц  344 : 100            -  п                          600 : 100              -ы   5 : 100                -  т                          5900 : 100            - е       </vt:lpstr>
      <vt:lpstr>Где встречаются проценты</vt:lpstr>
      <vt:lpstr>Значение слова проценты</vt:lpstr>
      <vt:lpstr>1% = 1/100 =0,01   </vt:lpstr>
      <vt:lpstr>Презентация PowerPoint</vt:lpstr>
      <vt:lpstr>История знака %</vt:lpstr>
      <vt:lpstr>Давайте вспомним</vt:lpstr>
      <vt:lpstr>«Кредит»</vt:lpstr>
      <vt:lpstr>«Сезонная  распродажа»</vt:lpstr>
      <vt:lpstr>«Банковский вклад»</vt:lpstr>
      <vt:lpstr>Проверка задачи «Кредит»</vt:lpstr>
      <vt:lpstr>Проверка задачи «Сезонная распродажа»</vt:lpstr>
      <vt:lpstr>Проверка задачи «Банковский вклад»</vt:lpstr>
      <vt:lpstr>Презентация PowerPoint</vt:lpstr>
      <vt:lpstr>                  Работа на индивидуальных                                                      компьютерах </vt:lpstr>
      <vt:lpstr>проверка</vt:lpstr>
      <vt:lpstr>Итог урока</vt:lpstr>
      <vt:lpstr>Успехов!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 КТО УЧИТ МАТЕМАТИКУ  ТЕМ КТО ЛЮБИТ МАТЕМАТИКУ        ТЕМ КТО ЕЩЁ НЕ ЗНАЕТ ,       ЧТО ЛЮБИТ МАТЕМАТИКУ           УРОК МАТЕМАТИКИ              ПОСВЯЩАЕТСЯ.</dc:title>
  <dc:creator>User</dc:creator>
  <cp:lastModifiedBy>user</cp:lastModifiedBy>
  <cp:revision>81</cp:revision>
  <dcterms:created xsi:type="dcterms:W3CDTF">2012-11-30T07:59:42Z</dcterms:created>
  <dcterms:modified xsi:type="dcterms:W3CDTF">2019-12-25T15:06:49Z</dcterms:modified>
</cp:coreProperties>
</file>