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5" r:id="rId9"/>
    <p:sldId id="266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-101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8CB1-F751-4E17-9214-BE67A2B0BF66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D44-99C3-445E-BF6D-FFD22A0D18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2660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8CB1-F751-4E17-9214-BE67A2B0BF66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D44-99C3-445E-BF6D-FFD22A0D18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08009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8CB1-F751-4E17-9214-BE67A2B0BF66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D44-99C3-445E-BF6D-FFD22A0D18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030059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8CB1-F751-4E17-9214-BE67A2B0BF66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D44-99C3-445E-BF6D-FFD22A0D18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852357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8CB1-F751-4E17-9214-BE67A2B0BF66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D44-99C3-445E-BF6D-FFD22A0D18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3098500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8CB1-F751-4E17-9214-BE67A2B0BF66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D44-99C3-445E-BF6D-FFD22A0D18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58241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8CB1-F751-4E17-9214-BE67A2B0BF66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D44-99C3-445E-BF6D-FFD22A0D18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728101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8CB1-F751-4E17-9214-BE67A2B0BF66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D44-99C3-445E-BF6D-FFD22A0D18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02694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8CB1-F751-4E17-9214-BE67A2B0BF66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D44-99C3-445E-BF6D-FFD22A0D18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49960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8CB1-F751-4E17-9214-BE67A2B0BF66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D44-99C3-445E-BF6D-FFD22A0D18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79365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8CB1-F751-4E17-9214-BE67A2B0BF66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D44-99C3-445E-BF6D-FFD22A0D18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34652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8CB1-F751-4E17-9214-BE67A2B0BF66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D44-99C3-445E-BF6D-FFD22A0D18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00794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8CB1-F751-4E17-9214-BE67A2B0BF66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D44-99C3-445E-BF6D-FFD22A0D18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60030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8CB1-F751-4E17-9214-BE67A2B0BF66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D44-99C3-445E-BF6D-FFD22A0D18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3321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8CB1-F751-4E17-9214-BE67A2B0BF66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D44-99C3-445E-BF6D-FFD22A0D18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69188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D44-99C3-445E-BF6D-FFD22A0D18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8CB1-F751-4E17-9214-BE67A2B0BF66}" type="datetimeFigureOut">
              <a:rPr lang="ru-RU" smtClean="0"/>
              <a:pPr/>
              <a:t>10.12.2018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4908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38CB1-F751-4E17-9214-BE67A2B0BF66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D2A5D44-99C3-445E-BF6D-FFD22A0D18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82452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  <p:sldLayoutId id="2147484176" r:id="rId12"/>
    <p:sldLayoutId id="2147484177" r:id="rId13"/>
    <p:sldLayoutId id="2147484178" r:id="rId14"/>
    <p:sldLayoutId id="2147484179" r:id="rId15"/>
    <p:sldLayoutId id="214748418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МАТЕМАТИКА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85886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920187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Раскрасьте компоненты действия умножения </a:t>
            </a:r>
            <a:r>
              <a:rPr lang="ru-RU" sz="4000" b="1" dirty="0" smtClean="0">
                <a:solidFill>
                  <a:schemeClr val="accent5"/>
                </a:solidFill>
              </a:rPr>
              <a:t>зелёным</a:t>
            </a:r>
            <a:r>
              <a:rPr lang="ru-RU" sz="4000" b="1" dirty="0" smtClean="0"/>
              <a:t> цветом, а действия деления – 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синим</a:t>
            </a:r>
            <a:r>
              <a:rPr lang="ru-RU" sz="4000" b="1" dirty="0" smtClean="0"/>
              <a:t>.</a:t>
            </a:r>
            <a:endParaRPr lang="ru-RU" sz="4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2002421"/>
          <a:ext cx="12192000" cy="4855579"/>
        </p:xfrm>
        <a:graphic>
          <a:graphicData uri="http://schemas.openxmlformats.org/drawingml/2006/table">
            <a:tbl>
              <a:tblPr/>
              <a:tblGrid>
                <a:gridCol w="3032569"/>
                <a:gridCol w="2847372"/>
                <a:gridCol w="2905246"/>
                <a:gridCol w="3406813"/>
              </a:tblGrid>
              <a:tr h="202468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СЛАГАЕ-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МОЕ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МНОЖИТ-ЕЛЬ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ВЫЧИ-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ТАЕМОЕ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ДЕЛИМОЕ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154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ДЕЛИТЕЛЬ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СУММА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МНОЖИ-ТЕЛЬ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УМЕНЬ-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ШАЕМОЕ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154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РАЗНОСТЬ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СЛАГАЕ-МОЕ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ЧАСТНОЕ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ПРОИЗВЕ-ДЕНИЕ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-2" y="396608"/>
          <a:ext cx="12192001" cy="5365215"/>
        </p:xfrm>
        <a:graphic>
          <a:graphicData uri="http://schemas.openxmlformats.org/drawingml/2006/table">
            <a:tbl>
              <a:tblPr/>
              <a:tblGrid>
                <a:gridCol w="3032569"/>
                <a:gridCol w="2847372"/>
                <a:gridCol w="2905246"/>
                <a:gridCol w="3406814"/>
              </a:tblGrid>
              <a:tr h="17884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СЛАГАЕ-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МОЕ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МНОЖИТ-ЕЛЬ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ВЫЧИ-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ТАЕМОЕ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ДЕЛИМОЕ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7884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ДЕЛИТЕЛЬ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СУММА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МНОЖИТЕЛЬ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УМЕНЬША-ЕМОЕ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84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РАЗНОСТЬ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СЛАГАЕ-МОЕ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ЧАСТНОЕ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4000" b="1" dirty="0" smtClean="0">
                          <a:latin typeface="Times New Roman"/>
                          <a:ea typeface="Calibri"/>
                          <a:cs typeface="Times New Roman"/>
                        </a:rPr>
                        <a:t>ПРОИЗВЕ-ДЕНИЕ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0"/>
            <a:ext cx="12192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539750" algn="l"/>
              </a:tabLst>
            </a:pPr>
            <a:r>
              <a:rPr kumimoji="0" lang="ru-RU" sz="5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1) Чтобы найти неизвестный множитель, надо произведение разделить на известный множитель.</a:t>
            </a:r>
            <a:endParaRPr kumimoji="0" lang="ru-RU" sz="5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539750" algn="l"/>
              </a:tabLst>
            </a:pPr>
            <a:r>
              <a:rPr kumimoji="0" lang="ru-RU" sz="5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2) Чтобы найти неизвестное делимое, надо частное умножить на делитель.</a:t>
            </a:r>
            <a:endParaRPr kumimoji="0" lang="ru-RU" sz="5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539750" algn="l"/>
              </a:tabLst>
            </a:pPr>
            <a:r>
              <a:rPr kumimoji="0" lang="ru-RU" sz="5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3) Чтобы найти неизвестный делитель, надо делимое разделить на частное.</a:t>
            </a:r>
            <a:endParaRPr kumimoji="0" lang="ru-RU" sz="5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25117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2517568"/>
            <a:ext cx="12192000" cy="14962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4001984"/>
            <a:ext cx="12192000" cy="2856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12517" y="1516284"/>
          <a:ext cx="4815068" cy="2839212"/>
        </p:xfrm>
        <a:graphic>
          <a:graphicData uri="http://schemas.openxmlformats.org/drawingml/2006/table">
            <a:tbl>
              <a:tblPr/>
              <a:tblGrid>
                <a:gridCol w="1315570"/>
                <a:gridCol w="1166042"/>
                <a:gridCol w="1167414"/>
                <a:gridCol w="1166042"/>
              </a:tblGrid>
              <a:tr h="8218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5400" b="1" i="1" dirty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4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endParaRPr lang="ru-RU" sz="5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5400" b="1"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ru-RU" sz="4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endParaRPr lang="ru-RU" sz="54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18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5400" b="1" i="1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4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5400" b="1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4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endParaRPr lang="ru-RU" sz="54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5400" b="1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4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18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5400" b="1" i="1">
                          <a:latin typeface="Times New Roman"/>
                          <a:ea typeface="Calibri"/>
                          <a:cs typeface="Times New Roman"/>
                        </a:rPr>
                        <a:t>а </a:t>
                      </a:r>
                      <a:r>
                        <a:rPr lang="ru-RU" sz="5400" b="1" i="1">
                          <a:latin typeface="Times New Roman"/>
                          <a:ea typeface="Calibri"/>
                          <a:cs typeface="Times New Roman"/>
                          <a:sym typeface="Symbol"/>
                        </a:rPr>
                        <a:t></a:t>
                      </a:r>
                      <a:r>
                        <a:rPr lang="ru-RU" sz="5400" b="1" i="1">
                          <a:latin typeface="Times New Roman"/>
                          <a:ea typeface="Calibri"/>
                          <a:cs typeface="Times New Roman"/>
                        </a:rPr>
                        <a:t> в</a:t>
                      </a:r>
                      <a:endParaRPr lang="ru-RU" sz="4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5400" b="1">
                          <a:latin typeface="Times New Roman"/>
                          <a:ea typeface="Calibri"/>
                          <a:cs typeface="Times New Roman"/>
                        </a:rPr>
                        <a:t>91</a:t>
                      </a:r>
                      <a:endParaRPr lang="ru-RU" sz="4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5400" b="1">
                          <a:latin typeface="Times New Roman"/>
                          <a:ea typeface="Calibri"/>
                          <a:cs typeface="Times New Roman"/>
                        </a:rPr>
                        <a:t>84</a:t>
                      </a:r>
                      <a:endParaRPr lang="ru-RU" sz="4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5400" b="1" dirty="0">
                          <a:latin typeface="Times New Roman"/>
                          <a:ea typeface="Calibri"/>
                          <a:cs typeface="Times New Roman"/>
                        </a:rPr>
                        <a:t>36</a:t>
                      </a:r>
                      <a:endParaRPr lang="ru-RU" sz="4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91803" y="1481501"/>
          <a:ext cx="5296743" cy="2839212"/>
        </p:xfrm>
        <a:graphic>
          <a:graphicData uri="http://schemas.openxmlformats.org/drawingml/2006/table">
            <a:tbl>
              <a:tblPr/>
              <a:tblGrid>
                <a:gridCol w="1447173"/>
                <a:gridCol w="1282687"/>
                <a:gridCol w="1284196"/>
                <a:gridCol w="1282687"/>
              </a:tblGrid>
              <a:tr h="9259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en-US" sz="5400" b="1" i="1" dirty="0" smtClean="0"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endParaRPr lang="ru-RU" sz="4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endParaRPr lang="ru-RU" sz="5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en-US" sz="5400" b="1" dirty="0">
                          <a:latin typeface="Times New Roman"/>
                          <a:ea typeface="Calibri"/>
                          <a:cs typeface="Times New Roman"/>
                        </a:rPr>
                        <a:t>60</a:t>
                      </a:r>
                      <a:endParaRPr lang="ru-RU" sz="4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endParaRPr lang="ru-RU" sz="54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259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en-US" sz="5400" b="1" i="1" dirty="0" smtClean="0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4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en-US" sz="54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4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endParaRPr lang="ru-RU" sz="5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en-US" sz="5400" b="1" dirty="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4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259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en-US" sz="5400" b="1" i="1" dirty="0" smtClean="0"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ru-RU" sz="5400" b="1" dirty="0" smtClean="0"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en-US" sz="5400" b="1" i="1" dirty="0" smtClean="0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4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en-US" sz="5400" b="1"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ru-RU" sz="4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en-US" sz="54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4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en-US" sz="5400" b="1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4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34319" y="416689"/>
            <a:ext cx="70258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/>
              <a:t>ВЗАИМОПРОВЕРКА:</a:t>
            </a:r>
            <a:endParaRPr lang="ru-RU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666755" y="1527859"/>
            <a:ext cx="10648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97844" y="2419110"/>
            <a:ext cx="10648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81692" y="1527860"/>
            <a:ext cx="10648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8902" y="1504711"/>
            <a:ext cx="10648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96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30542" y="2407536"/>
            <a:ext cx="10648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861630" y="1504711"/>
            <a:ext cx="10648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80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58502" y="4398147"/>
            <a:ext cx="107374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«</a:t>
            </a:r>
            <a:r>
              <a:rPr lang="ru-RU" sz="4000" b="1" dirty="0" smtClean="0">
                <a:solidFill>
                  <a:srgbClr val="FF0000"/>
                </a:solidFill>
              </a:rPr>
              <a:t>5</a:t>
            </a:r>
            <a:r>
              <a:rPr lang="ru-RU" sz="4000" b="1" dirty="0" smtClean="0"/>
              <a:t>»– всё правильно,  </a:t>
            </a:r>
            <a:endParaRPr lang="en-US" sz="4000" b="1" dirty="0" smtClean="0"/>
          </a:p>
          <a:p>
            <a:r>
              <a:rPr lang="ru-RU" sz="4000" b="1" dirty="0" smtClean="0"/>
              <a:t>«</a:t>
            </a:r>
            <a:r>
              <a:rPr lang="ru-RU" sz="4000" b="1" dirty="0" smtClean="0">
                <a:solidFill>
                  <a:srgbClr val="FF0000"/>
                </a:solidFill>
              </a:rPr>
              <a:t>4</a:t>
            </a:r>
            <a:r>
              <a:rPr lang="ru-RU" sz="4000" b="1" dirty="0" smtClean="0"/>
              <a:t>» – 1 – 2 ошибки, </a:t>
            </a:r>
            <a:endParaRPr lang="en-US" sz="4000" b="1" dirty="0" smtClean="0"/>
          </a:p>
          <a:p>
            <a:r>
              <a:rPr lang="ru-RU" sz="4000" b="1" dirty="0" smtClean="0"/>
              <a:t>«</a:t>
            </a:r>
            <a:r>
              <a:rPr lang="ru-RU" sz="4000" b="1" dirty="0" smtClean="0">
                <a:solidFill>
                  <a:srgbClr val="FF0000"/>
                </a:solidFill>
              </a:rPr>
              <a:t>3</a:t>
            </a:r>
            <a:r>
              <a:rPr lang="ru-RU" sz="4000" b="1" dirty="0" smtClean="0"/>
              <a:t>» – 3 - 4 ошибки,</a:t>
            </a:r>
          </a:p>
          <a:p>
            <a:r>
              <a:rPr lang="ru-RU" sz="4000" b="1" dirty="0" smtClean="0"/>
              <a:t>Если ошибок больше, ничего не ставим!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https://im0-tub-ru.yandex.net/i?id=b5d792a04defe0807dc4986a718d22d9&amp;n=33&amp;w=206&amp;h=16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8000" y="4709189"/>
            <a:ext cx="1962150" cy="1571626"/>
          </a:xfrm>
          <a:prstGeom prst="rect">
            <a:avLst/>
          </a:prstGeom>
          <a:noFill/>
        </p:spPr>
      </p:pic>
      <p:pic>
        <p:nvPicPr>
          <p:cNvPr id="7" name="Picture 4" descr="https://im0-tub-ru.yandex.net/i?id=b5d792a04defe0807dc4986a718d22d9&amp;n=33&amp;w=206&amp;h=16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952257"/>
            <a:ext cx="1962150" cy="1571626"/>
          </a:xfrm>
          <a:prstGeom prst="rect">
            <a:avLst/>
          </a:prstGeom>
          <a:noFill/>
        </p:spPr>
      </p:pic>
      <p:pic>
        <p:nvPicPr>
          <p:cNvPr id="27652" name="Picture 4" descr="https://im0-tub-ru.yandex.net/i?id=b5d792a04defe0807dc4986a718d22d9&amp;n=33&amp;w=206&amp;h=16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42107" y="264510"/>
            <a:ext cx="1962150" cy="1571626"/>
          </a:xfrm>
          <a:prstGeom prst="rect">
            <a:avLst/>
          </a:prstGeom>
          <a:noFill/>
        </p:spPr>
      </p:pic>
      <p:pic>
        <p:nvPicPr>
          <p:cNvPr id="5" name="Picture 4" descr="https://im0-tub-ru.yandex.net/i?id=b5d792a04defe0807dc4986a718d22d9&amp;n=33&amp;w=206&amp;h=16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9195" y="1213634"/>
            <a:ext cx="1962150" cy="1571626"/>
          </a:xfrm>
          <a:prstGeom prst="rect">
            <a:avLst/>
          </a:prstGeom>
          <a:noFill/>
        </p:spPr>
      </p:pic>
      <p:pic>
        <p:nvPicPr>
          <p:cNvPr id="27650" name="Picture 2" descr="https://avatars.mds.yandex.net/get-pdb/985790/10bc1fc7-e0eb-4bb1-9314-788daa8c53f9/orig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06055"/>
            <a:ext cx="1996042" cy="1956122"/>
          </a:xfrm>
          <a:prstGeom prst="rect">
            <a:avLst/>
          </a:prstGeom>
          <a:noFill/>
        </p:spPr>
      </p:pic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74707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53975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Физкультминутка для глаз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Полёт бабочки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3754E-6 -3.52451E-6 L 0.69135 -0.15217 " pathEditMode="relative" ptsTypes="AA">
                                      <p:cBhvr>
                                        <p:cTn id="6" dur="5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9172 -0.15217 L -0.04141 0.57123 " pathEditMode="relative" ptsTypes="AA">
                                      <p:cBhvr>
                                        <p:cTn id="9" dur="3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142 0.57123 L 0.73821 0.56453 " pathEditMode="relative" ptsTypes="AA">
                                      <p:cBhvr>
                                        <p:cTn id="12" dur="3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3821 0.56453 L 0.00221 0.00972 " pathEditMode="relative" ptsTypes="AA">
                                      <p:cBhvr>
                                        <p:cTn id="15" dur="3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000"/>
                            </p:stCondLst>
                            <p:childTnLst>
                              <p:par>
                                <p:cTn id="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35E-6 6.0592E-6 L -0.0056 0.55968 " pathEditMode="relative" ptsTypes="AA">
                                      <p:cBhvr>
                                        <p:cTn id="18" dur="3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70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6 0.55967 L 0.7274 0.55296 " pathEditMode="relative" ptsTypes="AA">
                                      <p:cBhvr>
                                        <p:cTn id="21" dur="3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3822 0.56452 L 0.70696 -0.10846 " pathEditMode="relative" ptsTypes="AA">
                                      <p:cBhvr>
                                        <p:cTn id="24" dur="5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0"/>
                            </p:stCondLst>
                            <p:childTnLst>
                              <p:par>
                                <p:cTn id="2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0696 -0.10846 L 0.0327 -0.00555 " pathEditMode="relative" ptsTypes="AA">
                                      <p:cBhvr>
                                        <p:cTn id="27" dur="3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-6" y="1621381"/>
          <a:ext cx="12192005" cy="3344158"/>
        </p:xfrm>
        <a:graphic>
          <a:graphicData uri="http://schemas.openxmlformats.org/drawingml/2006/table">
            <a:tbl>
              <a:tblPr/>
              <a:tblGrid>
                <a:gridCol w="1353653"/>
                <a:gridCol w="1354794"/>
                <a:gridCol w="1354794"/>
                <a:gridCol w="1354794"/>
                <a:gridCol w="1354794"/>
                <a:gridCol w="1354794"/>
                <a:gridCol w="1354794"/>
                <a:gridCol w="1354794"/>
                <a:gridCol w="1354794"/>
              </a:tblGrid>
              <a:tr h="1672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6000" b="1" dirty="0">
                          <a:latin typeface="Times New Roman"/>
                          <a:ea typeface="Calibri"/>
                          <a:cs typeface="Times New Roman"/>
                        </a:rPr>
                        <a:t>640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6000" b="1" dirty="0">
                          <a:latin typeface="Times New Roman"/>
                          <a:ea typeface="Calibri"/>
                          <a:cs typeface="Times New Roman"/>
                        </a:rPr>
                        <a:t>500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6000" b="1" dirty="0">
                          <a:latin typeface="Times New Roman"/>
                          <a:ea typeface="Calibri"/>
                          <a:cs typeface="Times New Roman"/>
                        </a:rPr>
                        <a:t>120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6000" b="1" dirty="0"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6000" b="1" dirty="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6000" b="1" dirty="0">
                          <a:latin typeface="Times New Roman"/>
                          <a:ea typeface="Calibri"/>
                          <a:cs typeface="Times New Roman"/>
                        </a:rPr>
                        <a:t>48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6000" b="1" dirty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6000" b="1">
                          <a:latin typeface="Times New Roman"/>
                          <a:ea typeface="Calibri"/>
                          <a:cs typeface="Times New Roman"/>
                        </a:rPr>
                        <a:t>180</a:t>
                      </a:r>
                      <a:endParaRPr lang="ru-RU" sz="5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6000" b="1">
                          <a:latin typeface="Times New Roman"/>
                          <a:ea typeface="Calibri"/>
                          <a:cs typeface="Times New Roman"/>
                        </a:rPr>
                        <a:t>700</a:t>
                      </a:r>
                      <a:endParaRPr lang="ru-RU" sz="5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72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6000" b="1" dirty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6000" b="1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5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6000" b="1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5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6000" b="1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5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6000" b="1" dirty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6000" b="1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5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6000" b="1">
                          <a:latin typeface="Times New Roman"/>
                          <a:ea typeface="Calibri"/>
                          <a:cs typeface="Times New Roman"/>
                        </a:rPr>
                        <a:t>Я </a:t>
                      </a:r>
                      <a:endParaRPr lang="ru-RU" sz="5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6000" b="1" dirty="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540385" algn="l"/>
                        </a:tabLst>
                      </a:pPr>
                      <a:r>
                        <a:rPr lang="ru-RU" sz="6000" b="1" dirty="0"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1109181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539750" algn="l"/>
              </a:tabLst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Расположите числа в порядке убывания. </a:t>
            </a: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8367" y="471790"/>
            <a:ext cx="9947330" cy="1291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-540385" algn="l"/>
              </a:tabLst>
            </a:pPr>
            <a:r>
              <a:rPr lang="ru-RU" sz="72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УРАВНЕНИЯ</a:t>
            </a:r>
            <a:endParaRPr lang="ru-RU" sz="7200" b="1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content.chatoff.by/news/10025_1018__obscheniya_foto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000108"/>
            <a:ext cx="12192000" cy="548818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142852"/>
            <a:ext cx="73068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rgbClr val="FF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СЕГОДНЯ НА УРОКЕ…</a:t>
            </a:r>
            <a:endParaRPr lang="ru-RU" sz="5400" b="1" cap="none" spc="0" dirty="0">
              <a:ln w="19050">
                <a:solidFill>
                  <a:srgbClr val="FF0000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90987" y="1928803"/>
            <a:ext cx="6191293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200" b="1" cap="none" spc="0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a:rPr>
              <a:t>Я РАЗОБРАЛСЯ (ЛАСЬ)…</a:t>
            </a:r>
            <a:endParaRPr lang="ru-RU" sz="3200" b="1" cap="none" spc="0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464" y="1500175"/>
            <a:ext cx="4953035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b="1" cap="none" spc="0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a:rPr>
              <a:t>Я ВСПОМНИЛ (А)…</a:t>
            </a:r>
            <a:endParaRPr lang="ru-RU" sz="2400" b="1" cap="none" spc="0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8480" y="3286124"/>
            <a:ext cx="409577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800" b="1" cap="none" spc="0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a:rPr>
              <a:t>Я ПОНЯЛ (А)…</a:t>
            </a:r>
            <a:endParaRPr lang="ru-RU" sz="2800" b="1" cap="none" spc="0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3000372"/>
            <a:ext cx="409577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800" b="1" cap="none" spc="0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a:rPr>
              <a:t>Я УЗНАЛ (А)…</a:t>
            </a:r>
            <a:endParaRPr lang="ru-RU" sz="2800" b="1" cap="none" spc="0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715525" y="1071546"/>
            <a:ext cx="4095779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200" b="1" cap="none" spc="0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a:rPr>
              <a:t>БЫЛО </a:t>
            </a:r>
          </a:p>
          <a:p>
            <a:r>
              <a:rPr lang="ru-RU" sz="3200" b="1" cap="none" spc="0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a:rPr>
              <a:t>ТРУДНО…</a:t>
            </a:r>
            <a:endParaRPr lang="ru-RU" sz="3200" b="1" cap="none" spc="0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096221" y="3214686"/>
            <a:ext cx="409577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800" b="1" cap="none" spc="0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a:rPr>
              <a:t>Я УМЕЮ…</a:t>
            </a:r>
            <a:endParaRPr lang="ru-RU" sz="2800" b="1" cap="none" spc="0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07095" y="1789043"/>
            <a:ext cx="799106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Домашнее задание: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№358 № 362 (А)  В СТОЛБИК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209</TotalTime>
  <Words>222</Words>
  <Application>Microsoft Office PowerPoint</Application>
  <PresentationFormat>Произвольный</PresentationFormat>
  <Paragraphs>94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Грань</vt:lpstr>
      <vt:lpstr>МАТЕМАТИКА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МАТЕМАТИКА</dc:title>
  <dc:creator>Савицкая Надежда Сергеевна</dc:creator>
  <cp:lastModifiedBy>Савицкий</cp:lastModifiedBy>
  <cp:revision>22</cp:revision>
  <dcterms:created xsi:type="dcterms:W3CDTF">2018-11-28T03:10:42Z</dcterms:created>
  <dcterms:modified xsi:type="dcterms:W3CDTF">2018-12-10T13:36:15Z</dcterms:modified>
</cp:coreProperties>
</file>