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0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Требования к выполнению  швов и строчек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214290"/>
            <a:ext cx="84058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Государственное автономное профессиональное образовательное учреждение Новосибирской области</a:t>
            </a:r>
            <a:br>
              <a:rPr lang="ru-RU" dirty="0" smtClean="0"/>
            </a:br>
            <a:r>
              <a:rPr lang="ru-RU" dirty="0" smtClean="0"/>
              <a:t>«Новосибирский колледж лёгкой промышленности и сервиса»</a:t>
            </a:r>
            <a:br>
              <a:rPr lang="ru-RU" dirty="0" smtClean="0"/>
            </a:br>
            <a:r>
              <a:rPr lang="ru-RU" dirty="0" smtClean="0"/>
              <a:t>(ГАПОУ НСО «НКЛП и С») </a:t>
            </a:r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subTitle" idx="1"/>
          </p:nvPr>
        </p:nvSpPr>
        <p:spPr>
          <a:xfrm>
            <a:off x="2428860" y="3786190"/>
            <a:ext cx="6400800" cy="1752600"/>
          </a:xfrm>
        </p:spPr>
        <p:txBody>
          <a:bodyPr>
            <a:normAutofit fontScale="60000" lnSpcReduction="20000"/>
          </a:bodyPr>
          <a:lstStyle/>
          <a:p>
            <a:pPr algn="r"/>
            <a:r>
              <a:rPr lang="ru-RU" sz="4000" dirty="0" smtClean="0">
                <a:solidFill>
                  <a:schemeClr val="tx1"/>
                </a:solidFill>
              </a:rPr>
              <a:t/>
            </a:r>
            <a:br>
              <a:rPr lang="ru-RU" sz="4000" dirty="0" smtClean="0">
                <a:solidFill>
                  <a:schemeClr val="tx1"/>
                </a:solidFill>
              </a:rPr>
            </a:br>
            <a:r>
              <a:rPr lang="ru-RU" sz="4000" dirty="0" smtClean="0">
                <a:solidFill>
                  <a:schemeClr val="tx1"/>
                </a:solidFill>
              </a:rPr>
              <a:t/>
            </a:r>
            <a:br>
              <a:rPr lang="ru-RU" sz="4000" dirty="0" smtClean="0">
                <a:solidFill>
                  <a:schemeClr val="tx1"/>
                </a:solidFill>
              </a:rPr>
            </a:br>
            <a:r>
              <a:rPr lang="ru-RU" sz="4000" dirty="0" smtClean="0">
                <a:solidFill>
                  <a:schemeClr val="tx1"/>
                </a:solidFill>
              </a:rPr>
              <a:t>Выполнила: </a:t>
            </a:r>
          </a:p>
          <a:p>
            <a:pPr algn="r"/>
            <a:r>
              <a:rPr lang="ru-RU" sz="4000" dirty="0" smtClean="0">
                <a:solidFill>
                  <a:schemeClr val="tx1"/>
                </a:solidFill>
              </a:rPr>
              <a:t>преподаватель Курилова Л.С.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6 Все открытые срезы должны быть обработаны.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Picture background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3500438"/>
            <a:ext cx="3336844" cy="285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Picture background"/>
          <p:cNvPicPr/>
          <p:nvPr/>
        </p:nvPicPr>
        <p:blipFill>
          <a:blip r:embed="rId3" cstate="print"/>
          <a:srcRect l="32243"/>
          <a:stretch>
            <a:fillRect/>
          </a:stretch>
        </p:blipFill>
        <p:spPr bwMode="auto">
          <a:xfrm>
            <a:off x="785786" y="1714488"/>
            <a:ext cx="4026564" cy="3763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7 При соединении деталей из материалов разной толщины вниз кладут более толстую деталь. </a:t>
            </a:r>
            <a:endParaRPr lang="ru-RU" dirty="0"/>
          </a:p>
        </p:txBody>
      </p:sp>
      <p:pic>
        <p:nvPicPr>
          <p:cNvPr id="4" name="Рисунок 3" descr="C:\Documents and Settings\Student\Мои документы\Downloads\IMG_20251023_141901.jpg"/>
          <p:cNvPicPr/>
          <p:nvPr/>
        </p:nvPicPr>
        <p:blipFill>
          <a:blip r:embed="rId2" cstate="print"/>
          <a:srcRect t="45369" r="12108" b="11544"/>
          <a:stretch>
            <a:fillRect/>
          </a:stretch>
        </p:blipFill>
        <p:spPr bwMode="auto">
          <a:xfrm>
            <a:off x="2357422" y="2500306"/>
            <a:ext cx="5225341" cy="3413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8 </a:t>
            </a:r>
            <a:r>
              <a:rPr lang="ru-RU" dirty="0" smtClean="0"/>
              <a:t>При соединении деталей разного размера внизу располагают большую деталь.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Picture background"/>
          <p:cNvPicPr/>
          <p:nvPr/>
        </p:nvPicPr>
        <p:blipFill>
          <a:blip r:embed="rId2" cstate="print"/>
          <a:srcRect l="22053" t="19873"/>
          <a:stretch>
            <a:fillRect/>
          </a:stretch>
        </p:blipFill>
        <p:spPr bwMode="auto">
          <a:xfrm>
            <a:off x="1357290" y="2071678"/>
            <a:ext cx="5000660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9 </a:t>
            </a:r>
            <a:r>
              <a:rPr lang="ru-RU" dirty="0" smtClean="0"/>
              <a:t>При соединении детали с прямым срезом и детали с выпуклым (вогнутым) срезом внизу располагают деталь с прямым срезом</a:t>
            </a:r>
          </a:p>
          <a:p>
            <a:pPr>
              <a:buNone/>
            </a:pPr>
            <a:r>
              <a:rPr lang="ru-RU" sz="2800" dirty="0" smtClean="0"/>
              <a:t>          </a:t>
            </a:r>
          </a:p>
          <a:p>
            <a:pPr>
              <a:buNone/>
            </a:pPr>
            <a:r>
              <a:rPr lang="ru-RU" sz="2800" dirty="0" smtClean="0"/>
              <a:t>            полотнище юбки</a:t>
            </a:r>
          </a:p>
          <a:p>
            <a:pPr>
              <a:buNone/>
            </a:pPr>
            <a:r>
              <a:rPr lang="ru-RU" sz="2800" dirty="0" smtClean="0"/>
              <a:t>             </a:t>
            </a:r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              </a:t>
            </a:r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                      волан</a:t>
            </a:r>
          </a:p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9" name="Рисунок 8" descr="C:\Documents and Settings\Student\Мои документы\Мои рисунки\Безымянный.bmp"/>
          <p:cNvPicPr/>
          <p:nvPr/>
        </p:nvPicPr>
        <p:blipFill>
          <a:blip r:embed="rId2" cstate="print"/>
          <a:srcRect t="6181" r="76696" b="55923"/>
          <a:stretch>
            <a:fillRect/>
          </a:stretch>
        </p:blipFill>
        <p:spPr bwMode="auto">
          <a:xfrm>
            <a:off x="2000232" y="3071810"/>
            <a:ext cx="1427533" cy="1847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Documents and Settings\Student\Мои документы\Мои рисунки\Безымянный.bmp"/>
          <p:cNvPicPr/>
          <p:nvPr/>
        </p:nvPicPr>
        <p:blipFill>
          <a:blip r:embed="rId2" cstate="print"/>
          <a:srcRect l="36889" t="4959" r="36500" b="73565"/>
          <a:stretch>
            <a:fillRect/>
          </a:stretch>
        </p:blipFill>
        <p:spPr bwMode="auto">
          <a:xfrm>
            <a:off x="1928794" y="5572140"/>
            <a:ext cx="1583601" cy="828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s://avatars.mds.yandex.net/i?id=2ffc03b6c5cabe1aa51400d1709a9e490e4d5f7a-9181139-images-thumbs&amp;n=13"/>
          <p:cNvPicPr/>
          <p:nvPr/>
        </p:nvPicPr>
        <p:blipFill>
          <a:blip r:embed="rId3" cstate="print"/>
          <a:srcRect l="57462"/>
          <a:stretch>
            <a:fillRect/>
          </a:stretch>
        </p:blipFill>
        <p:spPr bwMode="auto">
          <a:xfrm>
            <a:off x="5929322" y="2786058"/>
            <a:ext cx="2088634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621510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10 </a:t>
            </a:r>
            <a:r>
              <a:rPr lang="ru-RU" dirty="0" smtClean="0"/>
              <a:t>Если выполняется предварительное смётывание деталей, машинную строчку прокладывают на расстоянии 0,1-  0,2см от смёточной внутрь </a:t>
            </a:r>
            <a:r>
              <a:rPr lang="ru-RU" b="1" dirty="0" smtClean="0"/>
              <a:t>детали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                                                               смёточная         </a:t>
            </a:r>
          </a:p>
          <a:p>
            <a:pPr>
              <a:buNone/>
            </a:pPr>
            <a:r>
              <a:rPr lang="ru-RU" dirty="0" smtClean="0"/>
              <a:t>                                                                строчка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                               </a:t>
            </a:r>
            <a:r>
              <a:rPr lang="ru-RU" dirty="0" smtClean="0">
                <a:solidFill>
                  <a:srgbClr val="FF0000"/>
                </a:solidFill>
              </a:rPr>
              <a:t>машинная </a:t>
            </a:r>
          </a:p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                                                                   строчка</a:t>
            </a:r>
          </a:p>
          <a:p>
            <a:pPr>
              <a:buNone/>
            </a:pPr>
            <a:endParaRPr lang="ru-RU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dirty="0" smtClean="0"/>
              <a:t>                                           </a:t>
            </a:r>
            <a:r>
              <a:rPr lang="ru-RU" sz="2000" dirty="0" smtClean="0"/>
              <a:t>                 0,1 – 0,2</a:t>
            </a:r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4" name="Рисунок 3" descr="C:\Documents and Settings\Student\Мои документы\Мои рисунки\Безымянный.bmp"/>
          <p:cNvPicPr/>
          <p:nvPr/>
        </p:nvPicPr>
        <p:blipFill>
          <a:blip r:embed="rId2" cstate="print"/>
          <a:srcRect l="5943" t="3002" r="43591"/>
          <a:stretch>
            <a:fillRect/>
          </a:stretch>
        </p:blipFill>
        <p:spPr bwMode="auto">
          <a:xfrm>
            <a:off x="2786050" y="2643182"/>
            <a:ext cx="2643206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Прямая со стрелкой 5"/>
          <p:cNvCxnSpPr/>
          <p:nvPr/>
        </p:nvCxnSpPr>
        <p:spPr>
          <a:xfrm rot="10800000" flipV="1">
            <a:off x="4643438" y="2786058"/>
            <a:ext cx="1643074" cy="928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10800000" flipV="1">
            <a:off x="4857752" y="4429132"/>
            <a:ext cx="1785950" cy="857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4786314" y="6429396"/>
            <a:ext cx="42862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4643438" y="6429396"/>
            <a:ext cx="42862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4071934" y="6572272"/>
            <a:ext cx="78581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10800000">
            <a:off x="5000628" y="6572272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4857752" y="6572272"/>
            <a:ext cx="21431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Проверочная работа</a:t>
            </a: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715040"/>
          </a:xfrm>
        </p:spPr>
        <p:txBody>
          <a:bodyPr/>
          <a:lstStyle/>
          <a:p>
            <a:pPr>
              <a:buNone/>
            </a:pPr>
            <a:r>
              <a:rPr lang="ru-RU" sz="1800" b="1" dirty="0" smtClean="0"/>
              <a:t>Задание: </a:t>
            </a:r>
            <a:r>
              <a:rPr lang="ru-RU" sz="1800" dirty="0" smtClean="0"/>
              <a:t>Дать оценку качества  </a:t>
            </a:r>
            <a:r>
              <a:rPr lang="ru-RU" sz="1800" dirty="0" smtClean="0"/>
              <a:t>строчки предложенного образца, </a:t>
            </a:r>
            <a:r>
              <a:rPr lang="ru-RU" sz="1800" dirty="0" smtClean="0"/>
              <a:t>сравнив  с нормируемыми </a:t>
            </a:r>
            <a:r>
              <a:rPr lang="ru-RU" sz="1800" dirty="0" smtClean="0"/>
              <a:t>показателями. Отчёт оформить в виде таблицы. </a:t>
            </a:r>
            <a:endParaRPr lang="ru-RU" sz="1800" dirty="0" smtClean="0"/>
          </a:p>
          <a:p>
            <a:pPr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285984" y="1500174"/>
          <a:ext cx="4786347" cy="5000663"/>
        </p:xfrm>
        <a:graphic>
          <a:graphicData uri="http://schemas.openxmlformats.org/drawingml/2006/table">
            <a:tbl>
              <a:tblPr/>
              <a:tblGrid>
                <a:gridCol w="1107621"/>
                <a:gridCol w="1184600"/>
                <a:gridCol w="1497795"/>
                <a:gridCol w="996331"/>
              </a:tblGrid>
              <a:tr h="6250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Times New Roman"/>
                          <a:ea typeface="Calibri"/>
                          <a:cs typeface="Times New Roman"/>
                        </a:rPr>
                        <a:t>Последовательность выполнения работ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Times New Roman"/>
                          <a:ea typeface="Calibri"/>
                          <a:cs typeface="Times New Roman"/>
                        </a:rPr>
                        <a:t>Содержание работ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>
                          <a:latin typeface="Times New Roman"/>
                          <a:ea typeface="Calibri"/>
                          <a:cs typeface="Times New Roman"/>
                        </a:rPr>
                        <a:t>Нормируемый показатель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b="1" dirty="0">
                          <a:latin typeface="Times New Roman"/>
                          <a:ea typeface="Calibri"/>
                          <a:cs typeface="Times New Roman"/>
                        </a:rPr>
                        <a:t>Заключение о качестве строчки образца (соответствует / не соответствует)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50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Calibri"/>
                          <a:cs typeface="Times New Roman"/>
                        </a:rPr>
                        <a:t>1 Контроль переплетения  ниток 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Calibri"/>
                          <a:cs typeface="Times New Roman"/>
                        </a:rPr>
                        <a:t>Развернуть образец по шву, осмотреть, где находится переплетение нитей.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Calibri"/>
                          <a:cs typeface="Times New Roman"/>
                        </a:rPr>
                        <a:t>Переплетение ниток должно приходиться на середину стачиваемых материалов. Нарушения в переплетении ниток не допускаются.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508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Calibri"/>
                          <a:cs typeface="Times New Roman"/>
                        </a:rPr>
                        <a:t>2 Контроль плотности соединения (затяжки)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Calibri"/>
                          <a:cs typeface="Times New Roman"/>
                        </a:rPr>
                        <a:t>Развернуть образец по шву, растянуть с небольшим усилием, осмотреть для обнаружения «оскала»   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Calibri"/>
                          <a:cs typeface="Times New Roman"/>
                        </a:rPr>
                        <a:t>Наличие «оскала» не допускается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0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Calibri"/>
                          <a:cs typeface="Times New Roman"/>
                        </a:rPr>
                        <a:t>3 Контроль натяжения нитей в строчке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Calibri"/>
                          <a:cs typeface="Times New Roman"/>
                        </a:rPr>
                        <a:t>Осмотреть строчку с лицевой и изнаночной стороны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Calibri"/>
                          <a:cs typeface="Times New Roman"/>
                        </a:rPr>
                        <a:t>Сборение материала, растянутость не допускается, 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0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Calibri"/>
                          <a:cs typeface="Times New Roman"/>
                        </a:rPr>
                        <a:t>4 Контроль прочности строчки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Times New Roman"/>
                          <a:ea typeface="Calibri"/>
                          <a:cs typeface="Times New Roman"/>
                        </a:rPr>
                        <a:t>Растянуть строчку с небольшим усилием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Calibri"/>
                          <a:cs typeface="Times New Roman"/>
                        </a:rPr>
                        <a:t>Разрывы ниток в строчке не допускается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0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Calibri"/>
                          <a:cs typeface="Times New Roman"/>
                        </a:rPr>
                        <a:t>5 Контроль ровноты строчки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Times New Roman"/>
                          <a:ea typeface="Calibri"/>
                          <a:cs typeface="Times New Roman"/>
                        </a:rPr>
                        <a:t>Приложить линейку к строчке  и осмотреть образец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Calibri"/>
                          <a:cs typeface="Times New Roman"/>
                        </a:rPr>
                        <a:t>Отклонение  направления стежка от линии строчки допускается на расстояние, не превышающее толщину нити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50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Calibri"/>
                          <a:cs typeface="Times New Roman"/>
                        </a:rPr>
                        <a:t>6 Контроль закрепок строчки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Times New Roman"/>
                          <a:ea typeface="Calibri"/>
                          <a:cs typeface="Times New Roman"/>
                        </a:rPr>
                        <a:t>Осмотреть качество закрепок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dirty="0">
                          <a:latin typeface="Times New Roman"/>
                          <a:ea typeface="Calibri"/>
                          <a:cs typeface="Times New Roman"/>
                        </a:rPr>
                        <a:t>Закрепки должны быть в начале и конце строчки, длина 0,7 – 1см, 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51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Calibri"/>
                          <a:cs typeface="Times New Roman"/>
                        </a:rPr>
                        <a:t>7 Определение длины стежка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Calibri"/>
                          <a:cs typeface="Times New Roman"/>
                        </a:rPr>
                        <a:t>Длина стежка – это расстояние между двумя проколами иглы. Для определения длины стежка нужно измерить расстояние между 11 проколами иглы и разделить его на 10.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i="1">
                          <a:latin typeface="Times New Roman"/>
                          <a:ea typeface="Calibri"/>
                          <a:cs typeface="Times New Roman"/>
                        </a:rPr>
                        <a:t>Записать полученное значение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00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Calibri"/>
                          <a:cs typeface="Times New Roman"/>
                        </a:rPr>
                        <a:t>8 Определение частоты строчки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>
                          <a:latin typeface="Times New Roman"/>
                          <a:ea typeface="Calibri"/>
                          <a:cs typeface="Times New Roman"/>
                        </a:rPr>
                        <a:t>Частота  строчки определяется чаще в всего как количество стежков в 5см.</a:t>
                      </a:r>
                      <a:endParaRPr lang="ru-RU" sz="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7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700" i="1" dirty="0">
                          <a:latin typeface="Times New Roman"/>
                          <a:ea typeface="Calibri"/>
                          <a:cs typeface="Times New Roman"/>
                        </a:rPr>
                        <a:t>Записать полученное значение</a:t>
                      </a:r>
                      <a:endParaRPr lang="ru-RU" sz="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077" marR="390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  Качество </a:t>
            </a:r>
            <a:r>
              <a:rPr lang="ru-RU" dirty="0" smtClean="0"/>
              <a:t>готовой одежды связано с качеством выполнения её швов и строчек. Правильно выполненные швы и строчки обеспечивают прочность, надежность, долговечность  и красивый внешний вид изделия.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1 Строчка должна быть ровной, с равномерным натяжением нитей.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 Ровная строчка                     Кривая строчка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https://avatars.mds.yandex.net/i?id=4d24a9ec90a4d7588bfdb618e9ead35949f1ae49-4860201-images-thumbs&amp;n=13"/>
          <p:cNvPicPr/>
          <p:nvPr/>
        </p:nvPicPr>
        <p:blipFill>
          <a:blip r:embed="rId2" cstate="print"/>
          <a:srcRect l="12069"/>
          <a:stretch>
            <a:fillRect/>
          </a:stretch>
        </p:blipFill>
        <p:spPr bwMode="auto">
          <a:xfrm>
            <a:off x="5072066" y="1643050"/>
            <a:ext cx="264320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avatars.mds.yandex.net/i?id=7a8591cd0749737ea538eaa59b0cf0c719b89ef3-4228230-images-thumbs&amp;n=13"/>
          <p:cNvPicPr/>
          <p:nvPr/>
        </p:nvPicPr>
        <p:blipFill>
          <a:blip r:embed="rId3" cstate="print"/>
          <a:srcRect r="15624"/>
          <a:stretch>
            <a:fillRect/>
          </a:stretch>
        </p:blipFill>
        <p:spPr bwMode="auto">
          <a:xfrm>
            <a:off x="428596" y="1785926"/>
            <a:ext cx="3857652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avatars.mds.yandex.net/i?id=237efdfb91376b6650561b12bede3da897db7417-5878855-images-thumbs&amp;n=13"/>
          <p:cNvPicPr/>
          <p:nvPr/>
        </p:nvPicPr>
        <p:blipFill>
          <a:blip r:embed="rId4" cstate="print"/>
          <a:srcRect r="1092" b="34123"/>
          <a:stretch>
            <a:fillRect/>
          </a:stretch>
        </p:blipFill>
        <p:spPr bwMode="auto">
          <a:xfrm>
            <a:off x="5857884" y="3214686"/>
            <a:ext cx="285752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2 Переплетение нитей должно быть расположено между слоями стачиваемых материалов, строчка не должна петлять.</a:t>
            </a:r>
            <a:endParaRPr lang="ru-RU" dirty="0"/>
          </a:p>
        </p:txBody>
      </p:sp>
      <p:pic>
        <p:nvPicPr>
          <p:cNvPr id="4" name="Рисунок 3" descr="Picture background"/>
          <p:cNvPicPr/>
          <p:nvPr/>
        </p:nvPicPr>
        <p:blipFill>
          <a:blip r:embed="rId2" cstate="print"/>
          <a:srcRect l="15939" r="12336" b="-1629"/>
          <a:stretch>
            <a:fillRect/>
          </a:stretch>
        </p:blipFill>
        <p:spPr bwMode="auto">
          <a:xfrm>
            <a:off x="5572132" y="3357562"/>
            <a:ext cx="3429024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avatars.mds.yandex.net/i?id=0a566b05f4b0ad79210342cb318957276c7a00ef-12422251-images-thumbs&amp;n=1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857364"/>
            <a:ext cx="4357718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avatars.mds.yandex.net/i?id=05bb0fa7c6b0e86ca0ad9c0aa5f05fb7fb6e8570-5452187-images-thumbs&amp;n=13"/>
          <p:cNvPicPr/>
          <p:nvPr/>
        </p:nvPicPr>
        <p:blipFill>
          <a:blip r:embed="rId4" cstate="print"/>
          <a:srcRect l="19831" t="4000" r="13445" b="42222"/>
          <a:stretch>
            <a:fillRect/>
          </a:stretch>
        </p:blipFill>
        <p:spPr bwMode="auto">
          <a:xfrm>
            <a:off x="642910" y="3929066"/>
            <a:ext cx="3714776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Наличие оскала не допускается</a:t>
            </a:r>
            <a:endParaRPr lang="ru-RU" dirty="0"/>
          </a:p>
        </p:txBody>
      </p:sp>
      <p:pic>
        <p:nvPicPr>
          <p:cNvPr id="4" name="Рисунок 3" descr="Picture background"/>
          <p:cNvPicPr/>
          <p:nvPr/>
        </p:nvPicPr>
        <p:blipFill>
          <a:blip r:embed="rId2" cstate="print"/>
          <a:srcRect l="52381"/>
          <a:stretch>
            <a:fillRect/>
          </a:stretch>
        </p:blipFill>
        <p:spPr bwMode="auto">
          <a:xfrm>
            <a:off x="4786314" y="1214422"/>
            <a:ext cx="3571900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Student\Рабочий стол\ЛСК\презентации 1\оборудование\слабая затяжка.jpg"/>
          <p:cNvPicPr/>
          <p:nvPr/>
        </p:nvPicPr>
        <p:blipFill>
          <a:blip r:embed="rId3" cstate="print"/>
          <a:srcRect l="21585" t="29900" r="45059" b="29111"/>
          <a:stretch>
            <a:fillRect/>
          </a:stretch>
        </p:blipFill>
        <p:spPr bwMode="auto">
          <a:xfrm rot="5400000">
            <a:off x="642909" y="1571612"/>
            <a:ext cx="4429156" cy="3714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C:\Documents and Settings\Student\Мои документы\Мои рисунки\Безымянный.bmp"/>
          <p:cNvPicPr>
            <a:picLocks noChangeAspect="1" noChangeArrowheads="1"/>
          </p:cNvPicPr>
          <p:nvPr/>
        </p:nvPicPr>
        <p:blipFill>
          <a:blip r:embed="rId4" cstate="print"/>
          <a:srcRect r="83421" b="72636"/>
          <a:stretch>
            <a:fillRect/>
          </a:stretch>
        </p:blipFill>
        <p:spPr bwMode="auto">
          <a:xfrm>
            <a:off x="1142976" y="1428736"/>
            <a:ext cx="1204895" cy="12953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3 Номера ниток, игл должны соответствовать обрабатываемому материалу и характеру операции. </a:t>
            </a:r>
            <a:endParaRPr lang="ru-RU" dirty="0"/>
          </a:p>
        </p:txBody>
      </p:sp>
      <p:pic>
        <p:nvPicPr>
          <p:cNvPr id="4" name="Рисунок 3" descr="https://avatars.mds.yandex.net/i?id=d9d621413f962fa649221be7bf45f7b7f9f0b1a5-4592763-images-thumbs&amp;n=13"/>
          <p:cNvPicPr/>
          <p:nvPr/>
        </p:nvPicPr>
        <p:blipFill>
          <a:blip r:embed="rId2" cstate="print"/>
          <a:srcRect l="1211" t="18605"/>
          <a:stretch>
            <a:fillRect/>
          </a:stretch>
        </p:blipFill>
        <p:spPr bwMode="auto">
          <a:xfrm>
            <a:off x="1142976" y="2143116"/>
            <a:ext cx="7286676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/>
          <a:lstStyle/>
          <a:p>
            <a:r>
              <a:rPr lang="ru-RU" dirty="0" smtClean="0"/>
              <a:t>Прорубка материала в результате неправильно подобранного номера иглы</a:t>
            </a:r>
            <a:endParaRPr lang="ru-RU" dirty="0"/>
          </a:p>
        </p:txBody>
      </p:sp>
      <p:pic>
        <p:nvPicPr>
          <p:cNvPr id="2050" name="Picture 2" descr="https://avatars.mds.yandex.net/i?id=df179cacd6877c4324a50cf2c275b90b116c8d43-5668913-images-thumbs&amp;n=13"/>
          <p:cNvPicPr>
            <a:picLocks noChangeAspect="1" noChangeArrowheads="1"/>
          </p:cNvPicPr>
          <p:nvPr/>
        </p:nvPicPr>
        <p:blipFill>
          <a:blip r:embed="rId2" cstate="print"/>
          <a:srcRect l="1423" t="28054"/>
          <a:stretch>
            <a:fillRect/>
          </a:stretch>
        </p:blipFill>
        <p:spPr bwMode="auto">
          <a:xfrm>
            <a:off x="1357290" y="1857364"/>
            <a:ext cx="6397728" cy="4500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1187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4 Внутренние строчки выполняют нитками в цвет материала, отделочные – по модели.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https://avatars.mds.yandex.net/i?id=2c56441d484b603a5698d580a0e3c078cac265f3-5363193-images-thumbs&amp;n=1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3786190"/>
            <a:ext cx="3447255" cy="2530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s://avatars.mds.yandex.net/i?id=3d7a874fe2faace63a13d815bc83aa0de8c2019b-10473632-images-thumbs&amp;n=13"/>
          <p:cNvPicPr/>
          <p:nvPr/>
        </p:nvPicPr>
        <p:blipFill>
          <a:blip r:embed="rId3" cstate="print"/>
          <a:srcRect l="66993" t="5143" r="5754" b="20000"/>
          <a:stretch>
            <a:fillRect/>
          </a:stretch>
        </p:blipFill>
        <p:spPr bwMode="auto">
          <a:xfrm>
            <a:off x="428596" y="1285860"/>
            <a:ext cx="242889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avatars.mds.yandex.net/i?id=0d39284d37c538d8cddeae4e638119761942163f-4078110-images-thumbs&amp;n=13"/>
          <p:cNvPicPr/>
          <p:nvPr/>
        </p:nvPicPr>
        <p:blipFill>
          <a:blip r:embed="rId4" cstate="print">
            <a:lum bright="20000"/>
          </a:blip>
          <a:srcRect/>
          <a:stretch>
            <a:fillRect/>
          </a:stretch>
        </p:blipFill>
        <p:spPr bwMode="auto">
          <a:xfrm>
            <a:off x="5715008" y="1285860"/>
            <a:ext cx="3159225" cy="2082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avatars.mds.yandex.net/i?id=489a628774c2f29db5bcc7e185e123a196e64ef6-10527650-images-thumbs&amp;n=13"/>
          <p:cNvPicPr/>
          <p:nvPr/>
        </p:nvPicPr>
        <p:blipFill>
          <a:blip r:embed="rId5" cstate="print"/>
          <a:srcRect l="8464" t="21254" r="16067" b="40250"/>
          <a:stretch>
            <a:fillRect/>
          </a:stretch>
        </p:blipFill>
        <p:spPr bwMode="auto">
          <a:xfrm>
            <a:off x="5786446" y="3714752"/>
            <a:ext cx="3104940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92935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5 Концы строчек закрепляют тройной обратной строчкой 0,7 – 1см (3 – 4 стежка).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В замкнутых строчках конец строчки должен заходить на её начало на 2 – 2,5см.</a:t>
            </a:r>
            <a:endParaRPr lang="ru-RU" dirty="0"/>
          </a:p>
        </p:txBody>
      </p:sp>
      <p:pic>
        <p:nvPicPr>
          <p:cNvPr id="4" name="Рисунок 3" descr="https://avatars.mds.yandex.net/i?id=e783ef9cf5d5614459037a56185313057ba70787-4264887-images-thumbs&amp;n=13"/>
          <p:cNvPicPr/>
          <p:nvPr/>
        </p:nvPicPr>
        <p:blipFill>
          <a:blip r:embed="rId2" cstate="print"/>
          <a:srcRect l="59787" r="-1671" b="30579"/>
          <a:stretch>
            <a:fillRect/>
          </a:stretch>
        </p:blipFill>
        <p:spPr bwMode="auto">
          <a:xfrm>
            <a:off x="2928926" y="1643050"/>
            <a:ext cx="2786082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477</Words>
  <Application>Microsoft Office PowerPoint</Application>
  <PresentationFormat>Экран (4:3)</PresentationFormat>
  <Paragraphs>77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Требования к выполнению  швов и строчек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Проверочная работа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Качество швов и строчек</dc:title>
  <cp:lastModifiedBy>User</cp:lastModifiedBy>
  <cp:revision>26</cp:revision>
  <dcterms:modified xsi:type="dcterms:W3CDTF">2025-10-24T03:48:16Z</dcterms:modified>
</cp:coreProperties>
</file>