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857364"/>
            <a:ext cx="7100878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Клеевые методы </a:t>
            </a:r>
            <a:r>
              <a:rPr lang="ru-RU" smtClean="0">
                <a:solidFill>
                  <a:schemeClr val="tx1"/>
                </a:solidFill>
              </a:rPr>
              <a:t>обработки </a:t>
            </a:r>
            <a:r>
              <a:rPr lang="ru-RU" smtClean="0">
                <a:solidFill>
                  <a:schemeClr val="tx1"/>
                </a:solidFill>
              </a:rPr>
              <a:t>деталей швейных </a:t>
            </a:r>
            <a:r>
              <a:rPr lang="ru-RU" dirty="0" smtClean="0">
                <a:solidFill>
                  <a:schemeClr val="tx1"/>
                </a:solidFill>
              </a:rPr>
              <a:t>изделий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643314"/>
            <a:ext cx="6196026" cy="1714512"/>
          </a:xfrm>
        </p:spPr>
        <p:txBody>
          <a:bodyPr>
            <a:normAutofit fontScale="77500" lnSpcReduction="20000"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Курилова Лилия  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Станиславовна</a:t>
            </a:r>
          </a:p>
          <a:p>
            <a:pPr algn="r"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преподаватель ГАПОУ НСО «Новосибирский колледж</a:t>
            </a:r>
          </a:p>
          <a:p>
            <a:pPr algn="r"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легкой промышленности и сервиса»  г. Новосибирск, Россия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4 </a:t>
            </a:r>
            <a:r>
              <a:rPr lang="ru-RU" b="1" i="1" dirty="0" smtClean="0"/>
              <a:t>Клеевая паутинка</a:t>
            </a:r>
            <a:r>
              <a:rPr lang="ru-RU" dirty="0" smtClean="0"/>
              <a:t>. Представляет собой нетканое полотно определённой ширины, которое затем разрезается на полосы. Предназначена для закрепления подогнутых срезов деталей одежды, выполнения потайных швов.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Student\Рабочий стол\ЛСК\scale_2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256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scale_2400 (1).jpg"/>
          <p:cNvPicPr/>
          <p:nvPr/>
        </p:nvPicPr>
        <p:blipFill>
          <a:blip r:embed="rId3" cstate="print"/>
          <a:srcRect r="-4872" b="20650"/>
          <a:stretch>
            <a:fillRect/>
          </a:stretch>
        </p:blipFill>
        <p:spPr bwMode="auto">
          <a:xfrm>
            <a:off x="5929322" y="4214818"/>
            <a:ext cx="295832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r>
              <a:rPr lang="ru-RU" dirty="0" smtClean="0"/>
              <a:t>5 </a:t>
            </a:r>
            <a:r>
              <a:rPr lang="ru-RU" b="1" i="1" dirty="0" smtClean="0"/>
              <a:t>Клеевая нить</a:t>
            </a:r>
            <a:r>
              <a:rPr lang="ru-RU" dirty="0" smtClean="0"/>
              <a:t>. Представляет собой моноволокно. Применяется для незаметного закрепления подогнутых или </a:t>
            </a:r>
            <a:r>
              <a:rPr lang="ru-RU" dirty="0" err="1" smtClean="0"/>
              <a:t>обтаченных</a:t>
            </a:r>
            <a:r>
              <a:rPr lang="ru-RU" dirty="0" smtClean="0"/>
              <a:t> срезов деталей, где не прокладывается отделочная строчка.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Student\Рабочий стол\ЛСК\scale_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365454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6 </a:t>
            </a:r>
            <a:r>
              <a:rPr lang="ru-RU" b="1" i="1" dirty="0" smtClean="0"/>
              <a:t>Клеевая плёнка</a:t>
            </a:r>
            <a:r>
              <a:rPr lang="ru-RU" dirty="0" smtClean="0"/>
              <a:t>. Выпускается из различных полимеров. Предназначена для прикрепления аппликаций.</a:t>
            </a:r>
          </a:p>
          <a:p>
            <a:endParaRPr lang="ru-RU" dirty="0"/>
          </a:p>
        </p:txBody>
      </p:sp>
      <p:pic>
        <p:nvPicPr>
          <p:cNvPr id="4" name="Рисунок 3" descr="C:\Documents and Settings\Student\Рабочий стол\ЛСК\2540.750x0.jpg"/>
          <p:cNvPicPr/>
          <p:nvPr/>
        </p:nvPicPr>
        <p:blipFill>
          <a:blip r:embed="rId2" cstate="print"/>
          <a:srcRect t="25728" r="30949" b="8495"/>
          <a:stretch>
            <a:fillRect/>
          </a:stretch>
        </p:blipFill>
        <p:spPr bwMode="auto">
          <a:xfrm>
            <a:off x="1214414" y="2428868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maxresdefault.jpg"/>
          <p:cNvPicPr/>
          <p:nvPr/>
        </p:nvPicPr>
        <p:blipFill>
          <a:blip r:embed="rId3" cstate="print"/>
          <a:srcRect l="12507" r="12133"/>
          <a:stretch>
            <a:fillRect/>
          </a:stretch>
        </p:blipFill>
        <p:spPr bwMode="auto">
          <a:xfrm>
            <a:off x="5357818" y="3286124"/>
            <a:ext cx="3019425" cy="225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7 </a:t>
            </a:r>
            <a:r>
              <a:rPr lang="ru-RU" b="1" i="1" dirty="0" smtClean="0"/>
              <a:t>Клеевой прокладочный материал на трикотажной основе</a:t>
            </a:r>
            <a:r>
              <a:rPr lang="ru-RU" dirty="0" smtClean="0"/>
              <a:t>. Применяется для дублирования деталей выкроенных из трикотажного полотна, а так же современных тканей «</a:t>
            </a:r>
            <a:r>
              <a:rPr lang="ru-RU" dirty="0" err="1" smtClean="0"/>
              <a:t>стрейч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876"/>
            <a:ext cx="2711303" cy="20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0"/>
            <a:ext cx="4474261" cy="23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8 </a:t>
            </a:r>
            <a:r>
              <a:rPr lang="ru-RU" b="1" i="1" dirty="0" smtClean="0"/>
              <a:t>Клеевой </a:t>
            </a:r>
            <a:r>
              <a:rPr lang="ru-RU" b="1" i="1" dirty="0" err="1" smtClean="0"/>
              <a:t>синтепон</a:t>
            </a:r>
            <a:r>
              <a:rPr lang="ru-RU" dirty="0" smtClean="0"/>
              <a:t>. Представляет собой </a:t>
            </a:r>
            <a:r>
              <a:rPr lang="ru-RU" dirty="0" err="1" smtClean="0"/>
              <a:t>синтепон</a:t>
            </a:r>
            <a:r>
              <a:rPr lang="ru-RU" dirty="0" smtClean="0"/>
              <a:t> с одной стороны с клеевым покрытием. Предназначен для соединения с подкладкой по всей поверхности; для образования рельефных швов</a:t>
            </a:r>
            <a:endParaRPr lang="ru-RU" dirty="0"/>
          </a:p>
        </p:txBody>
      </p:sp>
      <p:pic>
        <p:nvPicPr>
          <p:cNvPr id="4" name="Рисунок 3" descr="C:\Documents and Settings\Student\Рабочий стол\ЛСК\kleevoy-tochechnyiy-sindep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86190"/>
            <a:ext cx="47149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Технические условия на выполнения дублирования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195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 Детали из прокладочных материалов выкраивают меньше основных деталей на 0,3 - 0,5 см, так, чтобы обрезные края прокладки входили в швы соединения на величину 0,1 - 0,2 см. 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28256"/>
          <a:stretch>
            <a:fillRect/>
          </a:stretch>
        </p:blipFill>
        <p:spPr bwMode="auto">
          <a:xfrm>
            <a:off x="4929190" y="3929066"/>
            <a:ext cx="34674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 Нить основы в деталях из прокладочных материалов для дублирования должна проходить в строгом соответствии с направлением нитей основы в деталях верха.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50530" t="1575"/>
          <a:stretch>
            <a:fillRect/>
          </a:stretch>
        </p:blipFill>
        <p:spPr bwMode="auto">
          <a:xfrm>
            <a:off x="3714744" y="2870790"/>
            <a:ext cx="2823181" cy="39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357686" y="4214818"/>
            <a:ext cx="9525" cy="1328737"/>
          </a:xfrm>
          <a:prstGeom prst="straightConnector1">
            <a:avLst/>
          </a:prstGeom>
          <a:noFill/>
          <a:ln w="12700">
            <a:solidFill>
              <a:srgbClr val="92CDDC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5572132" y="3929066"/>
            <a:ext cx="9525" cy="1328737"/>
          </a:xfrm>
          <a:prstGeom prst="straightConnector1">
            <a:avLst/>
          </a:prstGeom>
          <a:noFill/>
          <a:ln w="12700">
            <a:solidFill>
              <a:srgbClr val="92CDDC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  Соединение клеевых прокладочных деталей с основными деталями (дублирование) производят </a:t>
            </a:r>
            <a:r>
              <a:rPr lang="ru-RU" u="sng" dirty="0" smtClean="0"/>
              <a:t>до </a:t>
            </a:r>
            <a:r>
              <a:rPr lang="ru-RU" dirty="0" smtClean="0"/>
              <a:t>стачивания вытачек, рельефов и соединения их с другими деталями.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grayscl/>
          </a:blip>
          <a:srcRect l="4676" t="2376" r="6075" b="2944"/>
          <a:stretch>
            <a:fillRect/>
          </a:stretch>
        </p:blipFill>
        <p:spPr bwMode="auto">
          <a:xfrm>
            <a:off x="4643438" y="3071810"/>
            <a:ext cx="3623164" cy="333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  Фронтальному дублированию не подвергаются детали изделий, выполненных из материалов, имеющих ярко выраженную рельефную лицевую поверхность или сильную </a:t>
            </a:r>
            <a:r>
              <a:rPr lang="ru-RU" dirty="0" err="1" smtClean="0"/>
              <a:t>подворсовку</a:t>
            </a:r>
            <a:r>
              <a:rPr lang="ru-RU" dirty="0" smtClean="0"/>
              <a:t> с изнаночной стороны.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071810"/>
            <a:ext cx="1915449" cy="226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т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72008"/>
            <a:ext cx="2166490" cy="202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 l="23632"/>
          <a:stretch>
            <a:fillRect/>
          </a:stretch>
        </p:blipFill>
        <p:spPr bwMode="auto">
          <a:xfrm>
            <a:off x="1214414" y="3500438"/>
            <a:ext cx="2077723" cy="18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571868" y="4071942"/>
            <a:ext cx="107157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107257" y="3536157"/>
            <a:ext cx="2357454" cy="18573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07257" y="3821909"/>
            <a:ext cx="2286016" cy="13573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 для самоконтроля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Почему клеевое соединение считается неразъёмным?</a:t>
            </a:r>
          </a:p>
          <a:p>
            <a:pPr>
              <a:buNone/>
            </a:pPr>
            <a:r>
              <a:rPr lang="ru-RU" dirty="0" smtClean="0"/>
              <a:t>2 Для чего выполняют дублирование деталей?</a:t>
            </a:r>
          </a:p>
          <a:p>
            <a:pPr>
              <a:buNone/>
            </a:pPr>
            <a:r>
              <a:rPr lang="ru-RU" dirty="0" smtClean="0"/>
              <a:t>3 В зависимости от чего выбирают клеевой материал?</a:t>
            </a:r>
          </a:p>
          <a:p>
            <a:pPr>
              <a:buNone/>
            </a:pPr>
            <a:r>
              <a:rPr lang="ru-RU" dirty="0" smtClean="0"/>
              <a:t>4 Какое оборудование применяют для выполнения клеевых соединений?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91500" cy="57229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В производстве одежды широко применяется клеевой способ соединения деталей одежды, позволяющий существенно улучшить качество изделия, повысить производительность труда. </a:t>
            </a:r>
          </a:p>
          <a:p>
            <a:pPr>
              <a:buNone/>
            </a:pPr>
            <a:r>
              <a:rPr lang="ru-RU" dirty="0" smtClean="0"/>
              <a:t>        С помощью клеев соединяют детали изделия по контурам и по поверхности.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/>
              <a:t>Клеевым называют неразъёмное соединение, образующееся в результате взаимодействия клеящего вещества со склеиваемыми материалами.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920062" cy="51514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Сущность процесса склеивания заключается в том, что под действием температуры термопластичный клей переходит в </a:t>
            </a:r>
            <a:r>
              <a:rPr lang="ru-RU" dirty="0" err="1" smtClean="0"/>
              <a:t>вязкотекучее</a:t>
            </a:r>
            <a:r>
              <a:rPr lang="ru-RU" dirty="0" smtClean="0"/>
              <a:t> состояние, проникает на некоторую часть толщины склеиваемых материалов, находящихся под давлением. Затем при охлаждении затвердевает и образует клеевое соединение.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79915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Существует три основных направления в применении клеевых материалов:</a:t>
            </a:r>
          </a:p>
          <a:p>
            <a:pPr>
              <a:buNone/>
            </a:pPr>
            <a:endParaRPr lang="ru-RU" dirty="0" smtClean="0"/>
          </a:p>
          <a:p>
            <a:pPr marL="514350" lvl="0" indent="-51435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428736"/>
          <a:ext cx="8001056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527"/>
                <a:gridCol w="2234529"/>
              </a:tblGrid>
              <a:tr h="258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  Обработка краев и срезов деталей одежды с целью их закрепления и обеспечения их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ровноты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предохранения от растяжения и осыпания;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7007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 Придание деталям одежды (их поверхности) требуемой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формоустойчивости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;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7927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  Изготовление и прикрепление клеевых аппликаций и вышивок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071702" cy="15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icture background"/>
          <p:cNvPicPr/>
          <p:nvPr/>
        </p:nvPicPr>
        <p:blipFill>
          <a:blip r:embed="rId3" cstate="print"/>
          <a:srcRect l="19574" t="9182" r="23726" b="48902"/>
          <a:stretch>
            <a:fillRect/>
          </a:stretch>
        </p:blipFill>
        <p:spPr bwMode="auto">
          <a:xfrm>
            <a:off x="6572264" y="3500438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286388"/>
            <a:ext cx="1855270" cy="13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Клеевые соединения выполняются с помощью утюжильного оборудования с электропаровым обогревом рабочих поверхностей системами пропаривания и вакуум - отсоса.</a:t>
            </a:r>
            <a:endParaRPr lang="ru-RU" dirty="0"/>
          </a:p>
        </p:txBody>
      </p:sp>
      <p:pic>
        <p:nvPicPr>
          <p:cNvPr id="4" name="Рисунок 3" descr="C:\Documents and Settings\Student\Рабочий стол\ЛСК\64a08df3090450b7c5ade81cd1e852e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85762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 t="2326" r="27692"/>
          <a:stretch>
            <a:fillRect/>
          </a:stretch>
        </p:blipFill>
        <p:spPr bwMode="auto">
          <a:xfrm>
            <a:off x="5214942" y="385762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Клеевые материалы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6215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500" dirty="0" smtClean="0"/>
              <a:t>Клеевые прокладочные материалы – представляют собой основу, на которую определённым образом нанесено клеевое покрытие из термопластичных полимерных материалов. </a:t>
            </a:r>
          </a:p>
          <a:p>
            <a:pPr>
              <a:buNone/>
            </a:pPr>
            <a:r>
              <a:rPr lang="ru-RU" sz="3500" dirty="0" smtClean="0"/>
              <a:t>       В качестве термопластичного слоя применяют клеевые порошки и пасты, а именно: полиэтилен, полиэфир, полиуретан, полиэстер, поливинилхлорид.     </a:t>
            </a:r>
          </a:p>
          <a:p>
            <a:pPr>
              <a:buNone/>
            </a:pPr>
            <a:r>
              <a:rPr lang="ru-RU" sz="3500" dirty="0" smtClean="0"/>
              <a:t>       Основным для использования клеевых полимеров являются доступные эффективные способы их применения.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7719274" cy="57483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 </a:t>
            </a:r>
            <a:r>
              <a:rPr lang="ru-RU" b="1" i="1" dirty="0" smtClean="0"/>
              <a:t>Прокладочные материалы с клеевым покрытием на тканой основе</a:t>
            </a:r>
            <a:r>
              <a:rPr lang="ru-RU" dirty="0" smtClean="0"/>
              <a:t> с точечным сплошным покрытием.    </a:t>
            </a:r>
          </a:p>
          <a:p>
            <a:pPr>
              <a:buNone/>
            </a:pPr>
            <a:r>
              <a:rPr lang="ru-RU" dirty="0" smtClean="0"/>
              <a:t>     Применяется при фронтальном дублировании переда пиджаков, жакетов, пальто. Ткани имеют различную плотность.</a:t>
            </a:r>
          </a:p>
          <a:p>
            <a:endParaRPr lang="ru-RU" dirty="0"/>
          </a:p>
        </p:txBody>
      </p:sp>
      <p:pic>
        <p:nvPicPr>
          <p:cNvPr id="4" name="Рисунок 3" descr="C:\Documents and Settings\Student\Рабочий стол\ЛСК\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256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s1000.jpg"/>
          <p:cNvPicPr/>
          <p:nvPr/>
        </p:nvPicPr>
        <p:blipFill>
          <a:blip r:embed="rId3" cstate="print"/>
          <a:srcRect r="164" b="11257"/>
          <a:stretch>
            <a:fillRect/>
          </a:stretch>
        </p:blipFill>
        <p:spPr bwMode="auto">
          <a:xfrm>
            <a:off x="5572132" y="442913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2 </a:t>
            </a:r>
            <a:r>
              <a:rPr lang="ru-RU" b="1" i="1" dirty="0" smtClean="0"/>
              <a:t>Клеевые прокладочные материалы на нетканой (</a:t>
            </a:r>
            <a:r>
              <a:rPr lang="ru-RU" b="1" i="1" dirty="0" err="1" smtClean="0"/>
              <a:t>нитепрошивной</a:t>
            </a:r>
            <a:r>
              <a:rPr lang="ru-RU" b="1" i="1" dirty="0" smtClean="0"/>
              <a:t>) основе</a:t>
            </a:r>
            <a:r>
              <a:rPr lang="ru-RU" dirty="0" smtClean="0"/>
              <a:t> с точечным и сплошным покрытиями. Бывают различной плотности. Применяют также для фронтального дублирования полочек, а также для дублирования воротников, манжет, клапанов.</a:t>
            </a:r>
          </a:p>
          <a:p>
            <a:endParaRPr lang="ru-RU" dirty="0"/>
          </a:p>
        </p:txBody>
      </p:sp>
      <p:pic>
        <p:nvPicPr>
          <p:cNvPr id="4" name="Рисунок 3" descr="C:\Documents and Settings\Student\Рабочий стол\ЛСК\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143380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3  </a:t>
            </a:r>
            <a:r>
              <a:rPr lang="ru-RU" b="1" i="1" dirty="0" smtClean="0"/>
              <a:t>Клеевая кромка</a:t>
            </a:r>
            <a:r>
              <a:rPr lang="ru-RU" dirty="0" smtClean="0"/>
              <a:t>. Представляет собой полоску материала 10-30 мм. Предназначена для предохранения срезов и сгибов деталей одежды от растяжения в процессе изготовления и во время носки.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Student\Рабочий стол\ЛСК\3405782.750x0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643314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scale_2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2751924" cy="17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614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Клеевые методы обработки деталей швейных изделий</vt:lpstr>
      <vt:lpstr>Слайд 2</vt:lpstr>
      <vt:lpstr>Слайд 3</vt:lpstr>
      <vt:lpstr>Слайд 4</vt:lpstr>
      <vt:lpstr>Слайд 5</vt:lpstr>
      <vt:lpstr> Клеевые материалы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Технические условия на выполнения дублирования</vt:lpstr>
      <vt:lpstr>Слайд 16</vt:lpstr>
      <vt:lpstr>Слайд 17</vt:lpstr>
      <vt:lpstr>Слайд 18</vt:lpstr>
      <vt:lpstr>Вопросы для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Клеевые методы обработки швейных изделий</dc:title>
  <cp:lastModifiedBy>User</cp:lastModifiedBy>
  <cp:revision>15</cp:revision>
  <dcterms:modified xsi:type="dcterms:W3CDTF">2025-12-09T07:26:23Z</dcterms:modified>
</cp:coreProperties>
</file>