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267" r:id="rId3"/>
    <p:sldId id="257" r:id="rId4"/>
    <p:sldId id="266" r:id="rId5"/>
    <p:sldId id="258" r:id="rId6"/>
    <p:sldId id="264" r:id="rId7"/>
    <p:sldId id="260" r:id="rId8"/>
    <p:sldId id="271" r:id="rId9"/>
    <p:sldId id="269" r:id="rId10"/>
    <p:sldId id="268" r:id="rId11"/>
    <p:sldId id="259" r:id="rId12"/>
    <p:sldId id="273" r:id="rId13"/>
    <p:sldId id="270" r:id="rId14"/>
    <p:sldId id="274" r:id="rId15"/>
    <p:sldId id="276" r:id="rId16"/>
    <p:sldId id="305" r:id="rId17"/>
    <p:sldId id="275" r:id="rId18"/>
    <p:sldId id="272" r:id="rId19"/>
    <p:sldId id="277" r:id="rId20"/>
    <p:sldId id="301" r:id="rId21"/>
    <p:sldId id="306" r:id="rId22"/>
    <p:sldId id="265" r:id="rId23"/>
    <p:sldId id="300" r:id="rId24"/>
    <p:sldId id="294" r:id="rId25"/>
    <p:sldId id="302" r:id="rId26"/>
    <p:sldId id="286" r:id="rId27"/>
    <p:sldId id="287" r:id="rId28"/>
    <p:sldId id="288" r:id="rId29"/>
    <p:sldId id="289" r:id="rId30"/>
    <p:sldId id="297" r:id="rId31"/>
    <p:sldId id="290" r:id="rId32"/>
    <p:sldId id="296" r:id="rId33"/>
    <p:sldId id="280" r:id="rId34"/>
    <p:sldId id="281" r:id="rId35"/>
    <p:sldId id="282" r:id="rId36"/>
    <p:sldId id="283" r:id="rId37"/>
    <p:sldId id="284" r:id="rId38"/>
    <p:sldId id="292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85254" autoAdjust="0"/>
  </p:normalViewPr>
  <p:slideViewPr>
    <p:cSldViewPr>
      <p:cViewPr>
        <p:scale>
          <a:sx n="82" d="100"/>
          <a:sy n="82" d="100"/>
        </p:scale>
        <p:origin x="-8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42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Черный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Белый</c:v>
                </c:pt>
                <c:pt idx="2">
                  <c:v>Горький</c:v>
                </c:pt>
                <c:pt idx="3">
                  <c:v>Диабетический </c:v>
                </c:pt>
                <c:pt idx="4">
                  <c:v>Молочный</c:v>
                </c:pt>
                <c:pt idx="5">
                  <c:v>Пористый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59.3</c:v>
                </c:pt>
                <c:pt idx="1">
                  <c:v>62.2</c:v>
                </c:pt>
                <c:pt idx="2">
                  <c:v>48.2</c:v>
                </c:pt>
                <c:pt idx="3">
                  <c:v>58.4</c:v>
                </c:pt>
                <c:pt idx="4">
                  <c:v>61.4</c:v>
                </c:pt>
                <c:pt idx="5">
                  <c:v>43.290000000000013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Белый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Белый</c:v>
                </c:pt>
                <c:pt idx="2">
                  <c:v>Горький</c:v>
                </c:pt>
                <c:pt idx="3">
                  <c:v>Диабетический </c:v>
                </c:pt>
                <c:pt idx="4">
                  <c:v>Молочный</c:v>
                </c:pt>
                <c:pt idx="5">
                  <c:v>Пористый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Горький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Белый</c:v>
                </c:pt>
                <c:pt idx="2">
                  <c:v>Горький</c:v>
                </c:pt>
                <c:pt idx="3">
                  <c:v>Диабетический </c:v>
                </c:pt>
                <c:pt idx="4">
                  <c:v>Молочный</c:v>
                </c:pt>
                <c:pt idx="5">
                  <c:v>Пористый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Молочный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Белый</c:v>
                </c:pt>
                <c:pt idx="2">
                  <c:v>Горький</c:v>
                </c:pt>
                <c:pt idx="3">
                  <c:v>Диабетический </c:v>
                </c:pt>
                <c:pt idx="4">
                  <c:v>Молочный</c:v>
                </c:pt>
                <c:pt idx="5">
                  <c:v>Пористый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tx>
            <c:strRef>
              <c:f>Лист1!$A$7</c:f>
              <c:strCache>
                <c:ptCount val="1"/>
                <c:pt idx="0">
                  <c:v>Пористый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Белый</c:v>
                </c:pt>
                <c:pt idx="2">
                  <c:v>Горький</c:v>
                </c:pt>
                <c:pt idx="3">
                  <c:v>Диабетический </c:v>
                </c:pt>
                <c:pt idx="4">
                  <c:v>Молочный</c:v>
                </c:pt>
                <c:pt idx="5">
                  <c:v>Пористый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</c:numCache>
            </c:numRef>
          </c:val>
        </c:ser>
        <c:ser>
          <c:idx val="5"/>
          <c:order val="5"/>
          <c:tx>
            <c:strRef>
              <c:f>Лист1!$A$5</c:f>
              <c:strCache>
                <c:ptCount val="1"/>
                <c:pt idx="0">
                  <c:v>Диабетический 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Белый</c:v>
                </c:pt>
                <c:pt idx="2">
                  <c:v>Горький</c:v>
                </c:pt>
                <c:pt idx="3">
                  <c:v>Диабетический </c:v>
                </c:pt>
                <c:pt idx="4">
                  <c:v>Молочный</c:v>
                </c:pt>
                <c:pt idx="5">
                  <c:v>Пористый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</c:numCache>
            </c:numRef>
          </c:val>
        </c:ser>
        <c:axId val="53677056"/>
        <c:axId val="53691136"/>
      </c:barChart>
      <c:catAx>
        <c:axId val="53677056"/>
        <c:scaling>
          <c:orientation val="minMax"/>
        </c:scaling>
        <c:axPos val="b"/>
        <c:tickLblPos val="nextTo"/>
        <c:crossAx val="53691136"/>
        <c:crosses val="autoZero"/>
        <c:auto val="1"/>
        <c:lblAlgn val="ctr"/>
        <c:lblOffset val="100"/>
      </c:catAx>
      <c:valAx>
        <c:axId val="53691136"/>
        <c:scaling>
          <c:orientation val="minMax"/>
        </c:scaling>
        <c:axPos val="l"/>
        <c:majorGridlines/>
        <c:numFmt formatCode="0.00" sourceLinked="1"/>
        <c:tickLblPos val="nextTo"/>
        <c:crossAx val="536770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шоколад вам нравится:
горький, черный, молочный, белый или пористый ?
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горький</c:v>
                </c:pt>
                <c:pt idx="1">
                  <c:v>черный</c:v>
                </c:pt>
                <c:pt idx="2">
                  <c:v>молочный</c:v>
                </c:pt>
                <c:pt idx="3">
                  <c:v>белый</c:v>
                </c:pt>
                <c:pt idx="4">
                  <c:v>пористый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26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думаете, вреден или полезен шоколад?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вреден</c:v>
                </c:pt>
                <c:pt idx="1">
                  <c:v>полезен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12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историю шоколада?</c:v>
                </c:pt>
              </c:strCache>
            </c:strRef>
          </c:tx>
          <c:explosion val="25"/>
          <c:dPt>
            <c:idx val="1"/>
            <c:explosion val="38"/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Немного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28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думаете, какой самый популярный шоколад?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швейцарский </c:v>
                </c:pt>
                <c:pt idx="1">
                  <c:v>альпенгольд</c:v>
                </c:pt>
                <c:pt idx="2">
                  <c:v>молочный </c:v>
                </c:pt>
                <c:pt idx="3">
                  <c:v>горький </c:v>
                </c:pt>
                <c:pt idx="4">
                  <c:v>воздушный </c:v>
                </c:pt>
                <c:pt idx="5">
                  <c:v>белый </c:v>
                </c:pt>
                <c:pt idx="6">
                  <c:v>чёрный </c:v>
                </c:pt>
                <c:pt idx="7">
                  <c:v>пористый </c:v>
                </c:pt>
                <c:pt idx="8">
                  <c:v>ореховый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5</c:v>
                </c:pt>
                <c:pt idx="4">
                  <c:v>1</c:v>
                </c:pt>
                <c:pt idx="5">
                  <c:v>8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7A139-6C8C-4DCD-AC01-F5B1CB0FC73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3FFBF-9958-4C7C-8958-D696AF02F3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86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FFBF-9958-4C7C-8958-D696AF02F3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FFBF-9958-4C7C-8958-D696AF02F3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35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FFBF-9958-4C7C-8958-D696AF02F34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4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FFBF-9958-4C7C-8958-D696AF02F34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16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FFBF-9958-4C7C-8958-D696AF02F34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FFBF-9958-4C7C-8958-D696AF02F340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82CA3A-37CF-45AA-901F-D1BFF211B716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071942"/>
            <a:ext cx="6400800" cy="214314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Выполнила: ученица 5 «Г» класса  средней школы 57 </a:t>
            </a:r>
          </a:p>
          <a:p>
            <a:pPr algn="r"/>
            <a:r>
              <a:rPr lang="ru-RU" dirty="0" smtClean="0"/>
              <a:t>Коробова Софья</a:t>
            </a:r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229600" cy="1470025"/>
          </a:xfrm>
        </p:spPr>
        <p:txBody>
          <a:bodyPr/>
          <a:lstStyle/>
          <a:p>
            <a:r>
              <a:rPr lang="ru-RU" dirty="0" smtClean="0"/>
              <a:t>Мой любимый шоколад </a:t>
            </a:r>
            <a:endParaRPr lang="ru-RU" dirty="0"/>
          </a:p>
        </p:txBody>
      </p:sp>
      <p:pic>
        <p:nvPicPr>
          <p:cNvPr id="4098" name="Picture 2" descr="http://img1.liveinternet.ru/images/attach/c/7/94/171/94171407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174189" cy="20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шоколада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Сначала шоколад употреблялся только как напиток.</a:t>
            </a:r>
          </a:p>
          <a:p>
            <a:endParaRPr lang="ru-RU" sz="800" dirty="0"/>
          </a:p>
          <a:p>
            <a:r>
              <a:rPr lang="ru-RU" dirty="0" smtClean="0"/>
              <a:t>Слово «шоколад» переводится как «горькая вода» или «вода и пена».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83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такое шоколад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74024" cy="4572000"/>
          </a:xfrm>
        </p:spPr>
        <p:txBody>
          <a:bodyPr>
            <a:normAutofit/>
          </a:bodyPr>
          <a:lstStyle/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600" dirty="0"/>
              <a:t>Ш</a:t>
            </a:r>
            <a:r>
              <a:rPr lang="ru-RU" sz="2600" dirty="0" smtClean="0"/>
              <a:t>околадом считается продукт на основе какао – бобов или масла. </a:t>
            </a:r>
          </a:p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ru-RU" sz="2600" dirty="0" smtClean="0"/>
          </a:p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600" dirty="0" smtClean="0"/>
              <a:t>Извлеченные из плодовой мякоти семена имеют резко выраженный горький вяжущий вкус и серовато-фиолетовый цвет.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339752" y="2636912"/>
            <a:ext cx="3384376" cy="1296144"/>
          </a:xfrm>
          <a:prstGeom prst="wedgeRectCallout">
            <a:avLst>
              <a:gd name="adj1" fmla="val -13890"/>
              <a:gd name="adj2" fmla="val 105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17 век</a:t>
            </a:r>
          </a:p>
          <a:p>
            <a:pPr algn="ctr"/>
            <a:r>
              <a:rPr lang="ru-RU" sz="2800" dirty="0" smtClean="0"/>
              <a:t>Европа</a:t>
            </a:r>
          </a:p>
          <a:p>
            <a:pPr algn="ctr"/>
            <a:r>
              <a:rPr lang="ru-RU" sz="2800" dirty="0"/>
              <a:t>л</a:t>
            </a:r>
            <a:r>
              <a:rPr lang="ru-RU" sz="2800" dirty="0" smtClean="0"/>
              <a:t>ечебные свойства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621949"/>
            <a:ext cx="790719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6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Польза шоколада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600" dirty="0" smtClean="0"/>
              <a:t>В 17 веке ученые впервые </a:t>
            </a:r>
            <a:r>
              <a:rPr lang="ru-RU" sz="2600" dirty="0"/>
              <a:t>обнаружили лечебные свойства шоколада, что еще больше увеличило его популярность. </a:t>
            </a:r>
            <a:endParaRPr lang="ru-RU" sz="2600" dirty="0" smtClean="0"/>
          </a:p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ru-RU" sz="800" dirty="0" smtClean="0"/>
          </a:p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600" dirty="0" smtClean="0"/>
              <a:t>Шоколад </a:t>
            </a:r>
            <a:r>
              <a:rPr lang="ru-RU" sz="2600" dirty="0"/>
              <a:t>был рекомендован как лекарство от множества болезней, его считали средством, способствующим   долголетию.</a:t>
            </a:r>
          </a:p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6775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563888" y="2636912"/>
            <a:ext cx="3456384" cy="1296144"/>
          </a:xfrm>
          <a:prstGeom prst="wedgeRectCallout">
            <a:avLst>
              <a:gd name="adj1" fmla="val -11434"/>
              <a:gd name="adj2" fmla="val 105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19 век</a:t>
            </a:r>
          </a:p>
          <a:p>
            <a:pPr algn="ctr"/>
            <a:r>
              <a:rPr lang="ru-RU" sz="2800" dirty="0"/>
              <a:t>п</a:t>
            </a:r>
            <a:r>
              <a:rPr lang="ru-RU" sz="2800" dirty="0" smtClean="0"/>
              <a:t>ервая шоколадная плитка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621949"/>
            <a:ext cx="790719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88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67597" y="1628800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В 1819 году была создана первая в мире шоколадная плитка. Эта заслуга принадлежит  швейцарцу Франсуа Луи Кае.  </a:t>
            </a:r>
          </a:p>
          <a:p>
            <a:pPr>
              <a:buNone/>
            </a:pP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xmlns="" val="5504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154884" cy="475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919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800600" y="2564904"/>
            <a:ext cx="3456384" cy="1296144"/>
          </a:xfrm>
          <a:prstGeom prst="wedgeRectCallout">
            <a:avLst>
              <a:gd name="adj1" fmla="val -11434"/>
              <a:gd name="adj2" fmla="val 105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 век</a:t>
            </a:r>
          </a:p>
          <a:p>
            <a:pPr algn="ctr"/>
            <a:r>
              <a:rPr lang="ru-RU" sz="2800" dirty="0"/>
              <a:t>в</a:t>
            </a:r>
            <a:r>
              <a:rPr lang="ru-RU" sz="2800" dirty="0" smtClean="0"/>
              <a:t>се страны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621949"/>
            <a:ext cx="790719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1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1793" y="1772816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В начале 20 века шоколад становится широко доступным.</a:t>
            </a:r>
          </a:p>
          <a:p>
            <a:endParaRPr lang="ru-RU" sz="800" dirty="0" smtClean="0"/>
          </a:p>
          <a:p>
            <a:r>
              <a:rPr lang="ru-RU" dirty="0" smtClean="0"/>
              <a:t> Во время войны американское и европейское правительства включают шоколад в рацион солдат.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29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436096" y="2564904"/>
            <a:ext cx="3456384" cy="1296144"/>
          </a:xfrm>
          <a:prstGeom prst="wedgeRectCallout">
            <a:avLst>
              <a:gd name="adj1" fmla="val 4439"/>
              <a:gd name="adj2" fmla="val 114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21 век</a:t>
            </a:r>
          </a:p>
          <a:p>
            <a:pPr algn="ctr"/>
            <a:r>
              <a:rPr lang="ru-RU" sz="2800" dirty="0" smtClean="0"/>
              <a:t>повсеместная доступность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621949"/>
            <a:ext cx="790719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8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490539">
            <a:off x="1071538" y="4643446"/>
            <a:ext cx="1857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FF0000"/>
                </a:solidFill>
              </a:rPr>
              <a:t>ДА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705137">
            <a:off x="5857884" y="4786322"/>
            <a:ext cx="5000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FF0000"/>
                </a:solidFill>
              </a:rPr>
              <a:t>НЕТ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344274">
            <a:off x="3166828" y="4150658"/>
            <a:ext cx="100013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013968">
            <a:off x="4685153" y="4174081"/>
            <a:ext cx="1031497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00430" y="3214686"/>
            <a:ext cx="1857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dirty="0" smtClean="0">
                <a:solidFill>
                  <a:srgbClr val="FF0000"/>
                </a:solidFill>
              </a:rPr>
              <a:t>?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564904"/>
            <a:ext cx="4433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ШОКОЛАД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772400" cy="1143000"/>
          </a:xfrm>
        </p:spPr>
        <p:txBody>
          <a:bodyPr/>
          <a:lstStyle/>
          <a:p>
            <a:r>
              <a:rPr lang="ru-RU" dirty="0" smtClean="0"/>
              <a:t>Музей шоколада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7772400" cy="4572000"/>
          </a:xfrm>
        </p:spPr>
        <p:txBody>
          <a:bodyPr>
            <a:norm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ир </a:t>
            </a:r>
            <a:r>
              <a:rPr lang="ru-RU" sz="2400" dirty="0"/>
              <a:t>шоколадных фигур. </a:t>
            </a:r>
            <a:endParaRPr lang="ru-RU" sz="2400" dirty="0" smtClean="0"/>
          </a:p>
          <a:p>
            <a:r>
              <a:rPr lang="ru-RU" sz="2400" dirty="0"/>
              <a:t>Г</a:t>
            </a:r>
            <a:r>
              <a:rPr lang="ru-RU" sz="2400" dirty="0" smtClean="0"/>
              <a:t>ород Санкт-Петербург. </a:t>
            </a:r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небольших залах располагаются уникальные коллекции фигурок из шоколада, трюфеля </a:t>
            </a:r>
            <a:r>
              <a:rPr lang="ru-RU" sz="2400" dirty="0" smtClean="0"/>
              <a:t>с добавкой</a:t>
            </a:r>
            <a:r>
              <a:rPr lang="ru-RU" sz="2400" dirty="0"/>
              <a:t>, марципан с различным вкусом, вегетарианский шоколад - на пальмовом масле и соевом молоке. </a:t>
            </a:r>
            <a:endParaRPr lang="ru-RU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4525">
            <a:off x="4824169" y="3578249"/>
            <a:ext cx="3099677" cy="23174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36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/>
              <a:t>Изделия выполнены из трех видов шоколада - молочного, белого и черного. Абсолютно все "экспонаты" ручной работы. Французские кондитеры колдуют над шоколадом, придавая ему удивительные формы.  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0721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pPr algn="ctr"/>
            <a:r>
              <a:rPr lang="ru-RU" dirty="0" smtClean="0"/>
              <a:t>Виды шоколада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90242" y="1417638"/>
            <a:ext cx="1053566" cy="64321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78197" y="2195957"/>
            <a:ext cx="2090637" cy="584775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Пористый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051720" y="1417638"/>
            <a:ext cx="1118633" cy="172333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3211051"/>
            <a:ext cx="1428760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Белый </a:t>
            </a:r>
            <a:endParaRPr lang="ru-RU" sz="3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27784" y="1417638"/>
            <a:ext cx="930360" cy="28165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2136479"/>
            <a:ext cx="1785950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Чёрный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349230" y="1417638"/>
            <a:ext cx="1026114" cy="179341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1081" y="4270583"/>
            <a:ext cx="2065253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Горький</a:t>
            </a:r>
            <a:r>
              <a:rPr lang="ru-RU" sz="24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012160" y="1417638"/>
            <a:ext cx="648072" cy="64321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99093" y="3243773"/>
            <a:ext cx="2428892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Молочный</a:t>
            </a:r>
            <a:endParaRPr lang="ru-RU" sz="32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976335" y="1417638"/>
            <a:ext cx="1099480" cy="417160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54352" y="5157192"/>
            <a:ext cx="2441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1801" y="5741739"/>
            <a:ext cx="2464014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Десертный </a:t>
            </a:r>
            <a:r>
              <a:rPr lang="ru-RU" sz="24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686300" y="1417638"/>
            <a:ext cx="1325860" cy="28165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8144" y="4234154"/>
            <a:ext cx="2464014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 начинкой </a:t>
            </a:r>
            <a:r>
              <a:rPr lang="ru-RU" sz="24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4416411" y="1417638"/>
            <a:ext cx="1451733" cy="417160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27172" y="5741738"/>
            <a:ext cx="3096344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Диабетический  </a:t>
            </a:r>
            <a:r>
              <a:rPr lang="ru-RU" sz="24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Энергетическая ценность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</a:t>
            </a:r>
            <a:r>
              <a:rPr lang="ru-RU" dirty="0"/>
              <a:t> одна из наиболее важных характеристик продуктов питания, определяющая их пищевую </a:t>
            </a:r>
            <a:r>
              <a:rPr lang="ru-RU" dirty="0" smtClean="0"/>
              <a:t>ценность.</a:t>
            </a:r>
            <a:r>
              <a:rPr lang="ru-RU" baseline="30000" dirty="0"/>
              <a:t> </a:t>
            </a:r>
            <a:r>
              <a:rPr lang="ru-RU" dirty="0" smtClean="0"/>
              <a:t>Определяется </a:t>
            </a:r>
            <a:r>
              <a:rPr lang="ru-RU" dirty="0"/>
              <a:t>количеством энергии, получаемой организмом от пищевых компонентов, входящих в потребляемую пищу, зависит от </a:t>
            </a:r>
            <a:r>
              <a:rPr lang="ru-RU" dirty="0" smtClean="0"/>
              <a:t>содержания в ней</a:t>
            </a:r>
            <a:r>
              <a:rPr lang="ru-RU" dirty="0"/>
              <a:t> углеводов, жиров, белков и органических </a:t>
            </a:r>
            <a:r>
              <a:rPr lang="ru-RU" dirty="0" smtClean="0"/>
              <a:t>кислот.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30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Таблица шоколада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1028988"/>
              </p:ext>
            </p:extLst>
          </p:nvPr>
        </p:nvGraphicFramePr>
        <p:xfrm>
          <a:off x="1043608" y="1124744"/>
          <a:ext cx="7715999" cy="545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966"/>
                <a:gridCol w="915176"/>
                <a:gridCol w="786171"/>
                <a:gridCol w="1045254"/>
                <a:gridCol w="1229710"/>
                <a:gridCol w="1168225"/>
                <a:gridCol w="1320497"/>
              </a:tblGrid>
              <a:tr h="1398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Горький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Пористый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Диабетический </a:t>
                      </a:r>
                      <a:endParaRPr lang="ru-RU" dirty="0"/>
                    </a:p>
                  </a:txBody>
                  <a:tcPr/>
                </a:tc>
              </a:tr>
              <a:tr h="559481">
                <a:tc>
                  <a:txBody>
                    <a:bodyPr/>
                    <a:lstStyle/>
                    <a:p>
                      <a:r>
                        <a:rPr lang="ru-RU" dirty="0" smtClean="0"/>
                        <a:t>Углеводы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62. 2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48. 2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58. 4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61. 4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43.</a:t>
                      </a:r>
                      <a:r>
                        <a:rPr lang="ru-RU" baseline="0" dirty="0" smtClean="0"/>
                        <a:t> 29</a:t>
                      </a:r>
                      <a:endParaRPr lang="ru-RU" dirty="0"/>
                    </a:p>
                  </a:txBody>
                  <a:tcPr/>
                </a:tc>
              </a:tr>
              <a:tr h="559481">
                <a:tc>
                  <a:txBody>
                    <a:bodyPr/>
                    <a:lstStyle/>
                    <a:p>
                      <a:r>
                        <a:rPr lang="ru-RU" dirty="0" smtClean="0"/>
                        <a:t>Жиры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30. 4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35.</a:t>
                      </a:r>
                      <a:r>
                        <a:rPr lang="ru-RU" baseline="0" dirty="0" smtClean="0"/>
                        <a:t> 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28. 6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27. 9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27. 86 </a:t>
                      </a:r>
                      <a:endParaRPr lang="ru-RU" dirty="0"/>
                    </a:p>
                  </a:txBody>
                  <a:tcPr/>
                </a:tc>
              </a:tr>
              <a:tr h="559481">
                <a:tc>
                  <a:txBody>
                    <a:bodyPr/>
                    <a:lstStyle/>
                    <a:p>
                      <a:r>
                        <a:rPr lang="ru-RU" dirty="0" smtClean="0"/>
                        <a:t>Белки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5. 07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7.50</a:t>
                      </a:r>
                      <a:endParaRPr lang="ru-RU" dirty="0"/>
                    </a:p>
                  </a:txBody>
                  <a:tcPr/>
                </a:tc>
              </a:tr>
              <a:tr h="1398702">
                <a:tc>
                  <a:txBody>
                    <a:bodyPr/>
                    <a:lstStyle/>
                    <a:p>
                      <a:r>
                        <a:rPr lang="ru-RU" dirty="0" smtClean="0"/>
                        <a:t>Энергетическая ценность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517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544</a:t>
                      </a:r>
                      <a:endParaRPr lang="ru-RU" dirty="0"/>
                    </a:p>
                  </a:txBody>
                  <a:tcPr/>
                </a:tc>
              </a:tr>
              <a:tr h="979091">
                <a:tc>
                  <a:txBody>
                    <a:bodyPr/>
                    <a:lstStyle/>
                    <a:p>
                      <a:r>
                        <a:rPr lang="ru-RU" dirty="0" smtClean="0"/>
                        <a:t>Калорийность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Диаграмма </a:t>
            </a:r>
            <a:r>
              <a:rPr lang="ru-RU" smtClean="0"/>
              <a:t>углеводов шоколада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383191386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560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 и здоровье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 шоколада масса полезных свойств для организма человека.</a:t>
            </a:r>
          </a:p>
          <a:p>
            <a:r>
              <a:rPr lang="ru-RU" dirty="0" smtClean="0"/>
              <a:t> Во-первых, он содержит кофеин, который, как вам известно, </a:t>
            </a:r>
            <a:r>
              <a:rPr lang="ru-RU" i="1" dirty="0" smtClean="0"/>
              <a:t>повышает работоспособность и творческую активность</a:t>
            </a:r>
          </a:p>
          <a:p>
            <a:r>
              <a:rPr lang="ru-RU" i="1" dirty="0" smtClean="0"/>
              <a:t>Во-вторых, шоколад поднимает настроение и </a:t>
            </a:r>
            <a:r>
              <a:rPr lang="ru-RU" dirty="0" smtClean="0"/>
              <a:t>вызывает прилив сил и энергии, поэтому если у вас плохое настроение – тогда срочно идите в магазин и покупайте плитку горького или молочного шоколада!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 и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В-третьих, в шоколаде содержатся фенолы, защищающие стенки кровеносных сосудов, а значит, полезные для сердца и всей системы кровообращения. Именно фенолы придают шоколаду целебные свойства.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 и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Неприятность, в которой обвиняется шоколад, — кариес. Но кариесу шоколад способствует не более чем иные продукты, содержащие сахар. Но в отличие от них, в шоколаде имеется антисептическое вещество, которое подавляет действия бактерий, образующий зубной камень.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 и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 поводу избыточного веса от употребления шоколада, скажем коротко: избыток — от избытка. В больших количествах вреден любой продукт. А вот горький и темный шоколад избавляет от лишнего веса. Поэтому шоколад входит в состав некоторых диет. </a:t>
            </a:r>
          </a:p>
          <a:p>
            <a:r>
              <a:rPr lang="ru-RU" dirty="0" smtClean="0"/>
              <a:t>Ряд экспериментов позволил ученым сделать </a:t>
            </a:r>
          </a:p>
          <a:p>
            <a:pPr>
              <a:buNone/>
            </a:pPr>
            <a:r>
              <a:rPr lang="ru-RU" dirty="0" smtClean="0"/>
              <a:t>    вывод, что умеренное употребление </a:t>
            </a:r>
          </a:p>
          <a:p>
            <a:pPr>
              <a:buNone/>
            </a:pPr>
            <a:r>
              <a:rPr lang="ru-RU" dirty="0" smtClean="0"/>
              <a:t>   шоколада может продлить жизнь человека на год.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Гипотеза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357430"/>
            <a:ext cx="7772400" cy="36623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 smtClean="0"/>
              <a:t>Шоколад в небольших порциях полезен.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Отличие шоколада от шоколадный плитки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Шоколад содержит какао-масло и тертое какао, а в шоколадных плитках эти компоненты полностью или частично заменены на аналоги: какао-масло на пальмоядровое или кокосовое масло, какао тертое на какао-порошок.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11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772816"/>
            <a:ext cx="7772400" cy="3059832"/>
          </a:xfrm>
        </p:spPr>
        <p:txBody>
          <a:bodyPr/>
          <a:lstStyle/>
          <a:p>
            <a:r>
              <a:rPr lang="ru-RU" dirty="0" smtClean="0"/>
              <a:t>А вы знали то, что настоящий шоколад нельзя приготовить дома.                                                            Потому что для настоящего шоколада нужно какао- масло, которое не так то просто найти в магазине.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домашнего шоколада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4 столовых ложки какао </a:t>
            </a:r>
          </a:p>
          <a:p>
            <a:r>
              <a:rPr lang="ru-RU" dirty="0" smtClean="0"/>
              <a:t>2 столовых ложки молока </a:t>
            </a:r>
          </a:p>
          <a:p>
            <a:r>
              <a:rPr lang="ru-RU" dirty="0"/>
              <a:t>с</a:t>
            </a:r>
            <a:r>
              <a:rPr lang="ru-RU" dirty="0" smtClean="0"/>
              <a:t>ливочное масло 50 г.</a:t>
            </a:r>
          </a:p>
          <a:p>
            <a:r>
              <a:rPr lang="ru-RU" dirty="0"/>
              <a:t>с</a:t>
            </a:r>
            <a:r>
              <a:rPr lang="ru-RU" dirty="0" smtClean="0"/>
              <a:t>ахар 3 чайных ложки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28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Работая над проектом, я провела анкетирование среди учащихся 3 г класса, учителей и родственников.</a:t>
            </a:r>
          </a:p>
          <a:p>
            <a:r>
              <a:rPr lang="ru-RU" dirty="0" smtClean="0"/>
              <a:t>В анкетировании приняли участие 35 человек.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анкетирования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анкетирования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анкетирования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826410419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анкетирования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Все опрошенные мною ребята и взрослые любят  свой вид шоколада: например, дети больше любят молочный, а взрослые горький или тёмный. </a:t>
            </a:r>
          </a:p>
          <a:p>
            <a:r>
              <a:rPr lang="ru-RU" dirty="0" smtClean="0"/>
              <a:t>Также я узнала то, что горький и тёмный шоколад полезен,  но в не больших количествах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image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581128"/>
            <a:ext cx="2583925" cy="18345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Izuminka.net/page/</a:t>
            </a:r>
            <a:r>
              <a:rPr lang="en-US" dirty="0" err="1" smtClean="0"/>
              <a:t>istorija-shokilada</a:t>
            </a:r>
            <a:endParaRPr lang="en-US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7287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Провести исследование  о шоколаде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Этапы работы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429264"/>
            <a:ext cx="8358246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4400" dirty="0" smtClean="0"/>
              <a:t>Изучение материала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643182"/>
            <a:ext cx="5572164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4400" dirty="0" smtClean="0"/>
              <a:t>Оформление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571876"/>
            <a:ext cx="6500858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4400" dirty="0" smtClean="0"/>
              <a:t>Проведение опыта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500570"/>
            <a:ext cx="7358114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4400" dirty="0" smtClean="0"/>
              <a:t>Анкетирование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714488"/>
            <a:ext cx="4500594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4400" dirty="0" smtClean="0"/>
              <a:t>Защита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49382" y="1844824"/>
            <a:ext cx="3962578" cy="1800200"/>
          </a:xfrm>
          <a:prstGeom prst="wedgeRectCallout">
            <a:avLst>
              <a:gd name="adj1" fmla="val -28264"/>
              <a:gd name="adj2" fmla="val 100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Древние времена Америка</a:t>
            </a:r>
          </a:p>
          <a:p>
            <a:pPr algn="ctr"/>
            <a:r>
              <a:rPr lang="ru-RU" sz="2800" dirty="0" smtClean="0"/>
              <a:t>употребление шоколада индейцами</a:t>
            </a:r>
            <a:endParaRPr lang="ru-RU" sz="28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83568" y="4514970"/>
            <a:ext cx="7776864" cy="468126"/>
            <a:chOff x="683568" y="4514970"/>
            <a:chExt cx="7776864" cy="46812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683568" y="4725144"/>
              <a:ext cx="7776864" cy="72008"/>
            </a:xfrm>
            <a:prstGeom prst="line">
              <a:avLst/>
            </a:prstGeom>
            <a:ln w="1270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914400" y="4514970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5241" y="4611208"/>
              <a:ext cx="371888" cy="37188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7864" y="4611208"/>
              <a:ext cx="371888" cy="37188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2789" y="4539200"/>
              <a:ext cx="371888" cy="37188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4575204"/>
              <a:ext cx="371888" cy="37188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8675" y="4558301"/>
              <a:ext cx="371888" cy="3718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4051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 протяжении многих столетий шоколад употреблялся в виде напитка.</a:t>
            </a:r>
          </a:p>
        </p:txBody>
      </p:sp>
      <p:pic>
        <p:nvPicPr>
          <p:cNvPr id="6147" name="Picture 3" descr="D:\Фото\image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944" y="3284984"/>
            <a:ext cx="2116529" cy="2700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61370" y="3419345"/>
            <a:ext cx="525658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</a:rPr>
              <a:t>Индейцы смешивали </a:t>
            </a:r>
            <a:r>
              <a:rPr lang="ru-RU" sz="2600" dirty="0" smtClean="0">
                <a:solidFill>
                  <a:prstClr val="black"/>
                </a:solidFill>
              </a:rPr>
              <a:t>молотые и </a:t>
            </a:r>
            <a:r>
              <a:rPr lang="ru-RU" sz="2600" dirty="0">
                <a:solidFill>
                  <a:prstClr val="black"/>
                </a:solidFill>
              </a:rPr>
              <a:t>обжаренные какао-бобы с водой, а затем в эту смесь добавлялся красный перец (чили).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918862" y="2276872"/>
            <a:ext cx="3149082" cy="1568583"/>
          </a:xfrm>
          <a:prstGeom prst="wedgeRectCallout">
            <a:avLst>
              <a:gd name="adj1" fmla="val -7599"/>
              <a:gd name="adj2" fmla="val 105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16 век</a:t>
            </a:r>
          </a:p>
          <a:p>
            <a:pPr algn="ctr"/>
            <a:r>
              <a:rPr lang="ru-RU" sz="2800" dirty="0" smtClean="0"/>
              <a:t>Испания</a:t>
            </a:r>
          </a:p>
          <a:p>
            <a:pPr algn="ctr"/>
            <a:r>
              <a:rPr lang="ru-RU" sz="2800" dirty="0"/>
              <a:t>в</a:t>
            </a:r>
            <a:r>
              <a:rPr lang="ru-RU" sz="2800" dirty="0" smtClean="0"/>
              <a:t>воз шоколада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621949"/>
            <a:ext cx="790719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4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шоколада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8371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начале 16 века Христофор Колумб привёз из Америки испанскому королю какао – бобы и странный напиток - густой пенящийся и похожий на сироп шоколад.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D:\Фото\image(18).jpg"/>
          <p:cNvPicPr>
            <a:picLocks noChangeAspect="1" noChangeArrowheads="1"/>
          </p:cNvPicPr>
          <p:nvPr/>
        </p:nvPicPr>
        <p:blipFill rotWithShape="1">
          <a:blip r:embed="rId2" cstate="print"/>
          <a:srcRect l="2538" t="5671" r="69546" b="42153"/>
          <a:stretch/>
        </p:blipFill>
        <p:spPr bwMode="auto">
          <a:xfrm>
            <a:off x="3851920" y="3573016"/>
            <a:ext cx="2001979" cy="27906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8006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3257</TotalTime>
  <Words>846</Words>
  <Application>Microsoft Office PowerPoint</Application>
  <PresentationFormat>Экран (4:3)</PresentationFormat>
  <Paragraphs>164</Paragraphs>
  <Slides>39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Справедливость</vt:lpstr>
      <vt:lpstr>Мой любимый шоколад </vt:lpstr>
      <vt:lpstr>Слайд 2</vt:lpstr>
      <vt:lpstr>                           Гипотеза </vt:lpstr>
      <vt:lpstr>Цель работы</vt:lpstr>
      <vt:lpstr>Этапы работы </vt:lpstr>
      <vt:lpstr>Эволюция шоколада</vt:lpstr>
      <vt:lpstr>История шоколада</vt:lpstr>
      <vt:lpstr>Эволюция шоколада</vt:lpstr>
      <vt:lpstr>История шоколада</vt:lpstr>
      <vt:lpstr>История шоколада</vt:lpstr>
      <vt:lpstr>   Что такое шоколад</vt:lpstr>
      <vt:lpstr>Эволюция шоколада</vt:lpstr>
      <vt:lpstr>   Польза шоколада</vt:lpstr>
      <vt:lpstr>Эволюция шоколада</vt:lpstr>
      <vt:lpstr>Эволюция шоколада</vt:lpstr>
      <vt:lpstr>Слайд 16</vt:lpstr>
      <vt:lpstr>Эволюция шоколада</vt:lpstr>
      <vt:lpstr>Эволюция шоколада</vt:lpstr>
      <vt:lpstr>Эволюция шоколада</vt:lpstr>
      <vt:lpstr>Музей шоколада </vt:lpstr>
      <vt:lpstr>Слайд 21</vt:lpstr>
      <vt:lpstr>Виды шоколада </vt:lpstr>
      <vt:lpstr>Энергетическая ценность </vt:lpstr>
      <vt:lpstr>Таблица шоколада  </vt:lpstr>
      <vt:lpstr>Диаграмма углеводов шоколада  </vt:lpstr>
      <vt:lpstr>Шоколад и здоровье </vt:lpstr>
      <vt:lpstr>Шоколад и здоровье</vt:lpstr>
      <vt:lpstr>Шоколад и здоровье</vt:lpstr>
      <vt:lpstr>Шоколад и здоровье</vt:lpstr>
      <vt:lpstr>Отличие шоколада от шоколадный плитки </vt:lpstr>
      <vt:lpstr>  </vt:lpstr>
      <vt:lpstr>Состав домашнего шоколада </vt:lpstr>
      <vt:lpstr>Мои исследования</vt:lpstr>
      <vt:lpstr>Вопросы анкетирования</vt:lpstr>
      <vt:lpstr>Вопросы анкетирования</vt:lpstr>
      <vt:lpstr>Вопросы анкетирования</vt:lpstr>
      <vt:lpstr>Вопросы анкетирования</vt:lpstr>
      <vt:lpstr>Вывод 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шоколад</dc:title>
  <dc:creator>Коробова Соня</dc:creator>
  <cp:lastModifiedBy>User</cp:lastModifiedBy>
  <cp:revision>160</cp:revision>
  <dcterms:created xsi:type="dcterms:W3CDTF">2016-03-19T06:00:48Z</dcterms:created>
  <dcterms:modified xsi:type="dcterms:W3CDTF">2018-12-12T14:31:09Z</dcterms:modified>
</cp:coreProperties>
</file>