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61" r:id="rId5"/>
    <p:sldId id="262" r:id="rId6"/>
    <p:sldId id="260" r:id="rId7"/>
    <p:sldId id="263" r:id="rId8"/>
    <p:sldId id="264" r:id="rId9"/>
    <p:sldId id="270" r:id="rId10"/>
    <p:sldId id="271" r:id="rId11"/>
    <p:sldId id="265" r:id="rId12"/>
    <p:sldId id="266" r:id="rId13"/>
    <p:sldId id="267" r:id="rId14"/>
    <p:sldId id="268" r:id="rId15"/>
    <p:sldId id="269" r:id="rId1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71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40C4AC-3C7F-4507-ADB5-A96607FF55F2}" type="datetimeFigureOut">
              <a:rPr lang="ru-RU" smtClean="0"/>
              <a:pPr/>
              <a:t>10.03.2015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AA12FB-B5BF-45DC-A92B-52D7E0E0390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AA12FB-B5BF-45DC-A92B-52D7E0E0390E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29C097-42D5-4213-B3CC-04E12701B506}" type="datetimeFigureOut">
              <a:rPr lang="ru-RU"/>
              <a:pPr>
                <a:defRPr/>
              </a:pPr>
              <a:t>10.03.2015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89C36C-A01B-497F-9508-FF13B71951C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F14BC1-1608-464F-AFAB-0EB36B207243}" type="datetimeFigureOut">
              <a:rPr lang="ru-RU"/>
              <a:pPr>
                <a:defRPr/>
              </a:pPr>
              <a:t>10.03.2015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9FCDF9-00EF-4246-8666-B302BC5666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179C2-D117-449F-ADF8-B673673573F4}" type="datetimeFigureOut">
              <a:rPr lang="ru-RU"/>
              <a:pPr>
                <a:defRPr/>
              </a:pPr>
              <a:t>10.03.2015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786EC1-0F81-4816-A78E-1FFBB2341E0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CF223B-A71F-42FA-83BE-7F2D779C6320}" type="datetimeFigureOut">
              <a:rPr lang="ru-RU"/>
              <a:pPr>
                <a:defRPr/>
              </a:pPr>
              <a:t>10.03.2015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7D9799-BDCE-4E4A-BF9A-222513D2A2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67FC53-15B5-4F86-A8A2-252B14B53FB2}" type="datetimeFigureOut">
              <a:rPr lang="ru-RU"/>
              <a:pPr>
                <a:defRPr/>
              </a:pPr>
              <a:t>10.03.2015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56272-3BD8-4AFD-819C-47B5770ADB3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F87C94-783D-4965-A6DC-D6B41750C6A6}" type="datetimeFigureOut">
              <a:rPr lang="ru-RU"/>
              <a:pPr>
                <a:defRPr/>
              </a:pPr>
              <a:t>10.03.2015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1588ED-38C5-4AE9-9A20-071E1F734C1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2F2A4B-560E-4406-A49E-0C1E5A953458}" type="datetimeFigureOut">
              <a:rPr lang="ru-RU"/>
              <a:pPr>
                <a:defRPr/>
              </a:pPr>
              <a:t>10.03.2015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4C3A88-EEA8-4652-811D-001D824073B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583DDD-328C-4EC0-B6AF-6C2466184FCA}" type="datetimeFigureOut">
              <a:rPr lang="ru-RU"/>
              <a:pPr>
                <a:defRPr/>
              </a:pPr>
              <a:t>10.03.2015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9030EE-57B8-4B52-9E72-74C33C9AB79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F1117D-1BFF-4B96-B89E-E3837A06C84A}" type="datetimeFigureOut">
              <a:rPr lang="ru-RU"/>
              <a:pPr>
                <a:defRPr/>
              </a:pPr>
              <a:t>10.03.2015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8BF14B-3CB2-4C73-AFA0-545E173F116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5FD43B-39A2-48B7-947B-8B02F60F70DD}" type="datetimeFigureOut">
              <a:rPr lang="ru-RU"/>
              <a:pPr>
                <a:defRPr/>
              </a:pPr>
              <a:t>10.03.2015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2F1580-73CB-495C-B6CA-14B8113BD5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E9AF0E-E1CF-42F2-854D-8B04C2E795A3}" type="datetimeFigureOut">
              <a:rPr lang="ru-RU"/>
              <a:pPr>
                <a:defRPr/>
              </a:pPr>
              <a:t>10.03.2015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2E9991-9C21-4F2D-BBCF-D674F6026E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BFBF070-7759-4C52-848E-DF71A33E907B}" type="datetimeFigureOut">
              <a:rPr lang="ru-RU"/>
              <a:pPr>
                <a:defRPr/>
              </a:pPr>
              <a:t>10.03.2015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9B64C6B-E75B-480C-A8DA-564CDAFC2E3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4" r:id="rId2"/>
    <p:sldLayoutId id="2147483672" r:id="rId3"/>
    <p:sldLayoutId id="2147483673" r:id="rId4"/>
    <p:sldLayoutId id="214748367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ctrTitle"/>
          </p:nvPr>
        </p:nvSpPr>
        <p:spPr>
          <a:xfrm>
            <a:off x="1071538" y="2285992"/>
            <a:ext cx="7772400" cy="1470025"/>
          </a:xfrm>
        </p:spPr>
        <p:txBody>
          <a:bodyPr/>
          <a:lstStyle/>
          <a:p>
            <a:r>
              <a:rPr lang="ru-RU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Работа над речью </a:t>
            </a:r>
            <a:br>
              <a:rPr lang="ru-RU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 детьми с нарушением слуха</a:t>
            </a:r>
            <a:br>
              <a:rPr lang="ru-RU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214554"/>
            <a:ext cx="8229600" cy="1143000"/>
          </a:xfrm>
        </p:spPr>
        <p:txBody>
          <a:bodyPr/>
          <a:lstStyle/>
          <a:p>
            <a:r>
              <a:rPr lang="ru-RU" sz="3000" dirty="0" smtClean="0"/>
              <a:t>Записав текст, расставьте ударения и прочитайте его два, три раза. </a:t>
            </a:r>
            <a:br>
              <a:rPr lang="ru-RU" sz="3000" dirty="0" smtClean="0"/>
            </a:br>
            <a:r>
              <a:rPr lang="ru-RU" sz="3000" dirty="0" smtClean="0"/>
              <a:t>Таблички-названия предметов необходимо писать одинаковыми шрифтом и одного цвета (желательно черным). </a:t>
            </a:r>
            <a:br>
              <a:rPr lang="ru-RU" sz="3000" dirty="0" smtClean="0"/>
            </a:br>
            <a:r>
              <a:rPr lang="ru-RU" sz="3000" dirty="0" smtClean="0"/>
              <a:t>Шрифт простой. </a:t>
            </a:r>
            <a:br>
              <a:rPr lang="ru-RU" sz="3000" dirty="0" smtClean="0"/>
            </a:br>
            <a:r>
              <a:rPr lang="ru-RU" sz="3000" dirty="0" smtClean="0"/>
              <a:t>Предложение должно укладываться в одну строчку. Переносить слова не следует.</a:t>
            </a:r>
            <a:endParaRPr lang="ru-RU" sz="3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 idx="4294967295"/>
          </p:nvPr>
        </p:nvSpPr>
        <p:spPr>
          <a:xfrm>
            <a:off x="500034" y="1928802"/>
            <a:ext cx="8229600" cy="1643062"/>
          </a:xfrm>
        </p:spPr>
        <p:txBody>
          <a:bodyPr/>
          <a:lstStyle/>
          <a:p>
            <a:r>
              <a:rPr lang="ru-RU" sz="2500" dirty="0" smtClean="0"/>
              <a:t/>
            </a:r>
            <a:br>
              <a:rPr lang="ru-RU" sz="2500" dirty="0" smtClean="0"/>
            </a:br>
            <a:r>
              <a:rPr lang="ru-RU" sz="3000" dirty="0" smtClean="0"/>
              <a:t>Во время игры нужно приучать ребенка называть игрушки и действия, которые производятся. Играйте с ребенком в сюжетно-ролевые игры: в «доктора», в «магазин», в «школу» и т. п. В процессе игры повторяйте ранее усвоенные слова и обучайте ребенка новым словам</a:t>
            </a:r>
            <a:endParaRPr lang="ru-RU" sz="3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00034" y="428604"/>
            <a:ext cx="8229600" cy="1285884"/>
          </a:xfrm>
        </p:spPr>
        <p:txBody>
          <a:bodyPr/>
          <a:lstStyle/>
          <a:p>
            <a:pPr lvl="0"/>
            <a:r>
              <a:rPr lang="ru-RU" sz="3000" dirty="0" smtClean="0"/>
              <a:t/>
            </a:r>
            <a:br>
              <a:rPr lang="ru-RU" sz="3000" dirty="0" smtClean="0"/>
            </a:br>
            <a:r>
              <a:rPr lang="ru-RU" sz="4000" b="1" dirty="0" smtClean="0">
                <a:solidFill>
                  <a:srgbClr val="FF0000"/>
                </a:solidFill>
              </a:rPr>
              <a:t>Учите детей правилам </a:t>
            </a:r>
            <a:br>
              <a:rPr lang="ru-RU" sz="4000" b="1" dirty="0" smtClean="0">
                <a:solidFill>
                  <a:srgbClr val="FF0000"/>
                </a:solidFill>
              </a:rPr>
            </a:br>
            <a:r>
              <a:rPr lang="ru-RU" sz="4000" b="1" dirty="0" smtClean="0">
                <a:solidFill>
                  <a:srgbClr val="FF0000"/>
                </a:solidFill>
              </a:rPr>
              <a:t>речевого этикета!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57290" y="2105277"/>
            <a:ext cx="7215238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buFont typeface="Arial" pitchFamily="34" charset="0"/>
              <a:buChar char="•"/>
            </a:pPr>
            <a:r>
              <a:rPr lang="ru-RU" sz="3000" dirty="0" smtClean="0">
                <a:latin typeface="+mn-lt"/>
                <a:ea typeface="Verdana" pitchFamily="34" charset="0"/>
                <a:cs typeface="Verdana" pitchFamily="34" charset="0"/>
              </a:rPr>
              <a:t>Покажите ребенку на собственном примере как нужно здороваться, прощаться, как можно извиниться, выразить просьбу, задать вопрос.</a:t>
            </a:r>
          </a:p>
          <a:p>
            <a:pPr lvl="0">
              <a:buFont typeface="Arial" pitchFamily="34" charset="0"/>
              <a:buChar char="•"/>
            </a:pPr>
            <a:r>
              <a:rPr lang="ru-RU" sz="3000" dirty="0" smtClean="0">
                <a:latin typeface="+mn-lt"/>
                <a:ea typeface="Verdana" pitchFamily="34" charset="0"/>
                <a:cs typeface="Verdana" pitchFamily="34" charset="0"/>
              </a:rPr>
              <a:t>Напишите новые слова на листке и повесьте на видное место</a:t>
            </a:r>
            <a:endParaRPr lang="ru-RU" sz="3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ru-RU" sz="3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428596" y="1142984"/>
            <a:ext cx="8229600" cy="1143000"/>
          </a:xfrm>
        </p:spPr>
        <p:txBody>
          <a:bodyPr/>
          <a:lstStyle/>
          <a:p>
            <a:pPr lvl="0"/>
            <a:r>
              <a:rPr lang="ru-RU" sz="3000" b="1" dirty="0" smtClean="0">
                <a:solidFill>
                  <a:srgbClr val="FF0000"/>
                </a:solidFill>
              </a:rPr>
              <a:t>Окружите ребёнка  миром звуков, ведь ребенку так важно услышать и познать мир. При этом не забудьте о слуховых аппаратах! </a:t>
            </a:r>
            <a:r>
              <a:rPr lang="ru-RU" sz="3000" dirty="0" smtClean="0">
                <a:solidFill>
                  <a:srgbClr val="FF0000"/>
                </a:solidFill>
              </a:rPr>
              <a:t>  </a:t>
            </a:r>
            <a:br>
              <a:rPr lang="ru-RU" sz="3000" dirty="0" smtClean="0">
                <a:solidFill>
                  <a:srgbClr val="FF0000"/>
                </a:solidFill>
              </a:rPr>
            </a:br>
            <a:endParaRPr lang="ru-RU" sz="3000" dirty="0">
              <a:solidFill>
                <a:srgbClr val="FF0000"/>
              </a:solidFill>
            </a:endParaRPr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2786058"/>
            <a:ext cx="8229600" cy="3340105"/>
          </a:xfrm>
        </p:spPr>
        <p:txBody>
          <a:bodyPr/>
          <a:lstStyle/>
          <a:p>
            <a:r>
              <a:rPr lang="ru-RU" sz="3000" dirty="0" smtClean="0"/>
              <a:t>Ребенок должен постоянно ходить со слуховыми аппаратами. Это качественно улучшает восприятие звуков и разборчивость речи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571472" y="2571744"/>
            <a:ext cx="8229600" cy="1143000"/>
          </a:xfrm>
        </p:spPr>
        <p:txBody>
          <a:bodyPr/>
          <a:lstStyle/>
          <a:p>
            <a:r>
              <a:rPr lang="ru-RU" sz="2500" dirty="0" smtClean="0"/>
              <a:t/>
            </a:r>
            <a:br>
              <a:rPr lang="ru-RU" sz="2500" dirty="0" smtClean="0"/>
            </a:br>
            <a:r>
              <a:rPr lang="ru-RU" sz="3000" dirty="0" smtClean="0"/>
              <a:t>Старайтесь сами говорить хорошо артикулируя звуки – тогда ребенку будет легче вас понимать</a:t>
            </a:r>
            <a:endParaRPr lang="ru-RU" sz="3000" dirty="0"/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686188"/>
          </a:xfrm>
        </p:spPr>
        <p:txBody>
          <a:bodyPr/>
          <a:lstStyle/>
          <a:p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143108" y="500042"/>
            <a:ext cx="4687373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  <a:latin typeface="+mj-lt"/>
              </a:rPr>
              <a:t>Обучайте ребенка</a:t>
            </a:r>
          </a:p>
          <a:p>
            <a:pPr algn="ctr"/>
            <a:r>
              <a:rPr lang="ru-RU" sz="4000" b="1" dirty="0" smtClean="0">
                <a:solidFill>
                  <a:srgbClr val="FF0000"/>
                </a:solidFill>
                <a:latin typeface="+mj-lt"/>
              </a:rPr>
              <a:t> чтению с губ!</a:t>
            </a:r>
            <a:endParaRPr lang="ru-RU" sz="4000" b="1" dirty="0">
              <a:solidFill>
                <a:srgbClr val="FF0000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 idx="4294967295"/>
          </p:nvPr>
        </p:nvSpPr>
        <p:spPr>
          <a:xfrm>
            <a:off x="571472" y="1928802"/>
            <a:ext cx="8229600" cy="1643062"/>
          </a:xfrm>
        </p:spPr>
        <p:txBody>
          <a:bodyPr/>
          <a:lstStyle/>
          <a:p>
            <a:r>
              <a:rPr lang="ru-RU" sz="2500" dirty="0" smtClean="0"/>
              <a:t/>
            </a:r>
            <a:br>
              <a:rPr lang="ru-RU" sz="2500" dirty="0" smtClean="0"/>
            </a:br>
            <a:r>
              <a:rPr lang="ru-RU" sz="3000" b="1" dirty="0" smtClean="0"/>
              <a:t>Помните: чем сильнее вы будете радоваться маленьким </a:t>
            </a:r>
            <a:r>
              <a:rPr lang="ru-RU" sz="3000" b="1" smtClean="0"/>
              <a:t>победам ребенка, </a:t>
            </a:r>
            <a:r>
              <a:rPr lang="ru-RU" sz="3000" b="1" dirty="0" smtClean="0"/>
              <a:t>тем лучше у него будет получаться!</a:t>
            </a:r>
            <a:endParaRPr lang="ru-RU" sz="30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500166" y="928670"/>
            <a:ext cx="642746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  <a:latin typeface="+mj-lt"/>
              </a:rPr>
              <a:t>Не скупитесь на похвалу!</a:t>
            </a:r>
            <a:endParaRPr lang="ru-RU" sz="4000" b="1" dirty="0">
              <a:solidFill>
                <a:srgbClr val="FF0000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00034" y="571480"/>
            <a:ext cx="8229600" cy="1928818"/>
          </a:xfrm>
        </p:spPr>
        <p:txBody>
          <a:bodyPr/>
          <a:lstStyle/>
          <a:p>
            <a:pPr lvl="0"/>
            <a:r>
              <a:rPr lang="ru-RU" sz="3000" dirty="0" smtClean="0"/>
              <a:t/>
            </a:r>
            <a:br>
              <a:rPr lang="ru-RU" sz="3000" dirty="0" smtClean="0"/>
            </a:br>
            <a:r>
              <a:rPr lang="ru-RU" sz="3000" b="1" dirty="0" smtClean="0">
                <a:solidFill>
                  <a:srgbClr val="FF0000"/>
                </a:solidFill>
              </a:rPr>
              <a:t>Важно знать, что одной из главных задач развития ребёнка с нарушением слуха является формирование словесной речи как средства общения  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539552" y="2996952"/>
            <a:ext cx="8238281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ru-RU" sz="3000" b="1" dirty="0" smtClean="0">
                <a:latin typeface="+mn-lt"/>
                <a:ea typeface="Verdana" pitchFamily="34" charset="0"/>
                <a:cs typeface="Verdana" pitchFamily="34" charset="0"/>
              </a:rPr>
              <a:t>Каждым своим действием</a:t>
            </a:r>
          </a:p>
          <a:p>
            <a:pPr lvl="0"/>
            <a:r>
              <a:rPr lang="ru-RU" sz="3000" b="1" dirty="0" smtClean="0">
                <a:latin typeface="+mn-lt"/>
                <a:ea typeface="Verdana" pitchFamily="34" charset="0"/>
                <a:cs typeface="Verdana" pitchFamily="34" charset="0"/>
              </a:rPr>
              <a:t>побуждайте ребёнка к речевому общению, </a:t>
            </a:r>
          </a:p>
          <a:p>
            <a:pPr lvl="0"/>
            <a:r>
              <a:rPr lang="ru-RU" sz="3000" b="1" dirty="0" smtClean="0">
                <a:latin typeface="+mn-lt"/>
                <a:ea typeface="Verdana" pitchFamily="34" charset="0"/>
                <a:cs typeface="Verdana" pitchFamily="34" charset="0"/>
              </a:rPr>
              <a:t>следите за правильным произношением!</a:t>
            </a:r>
            <a:endParaRPr lang="ru-RU" sz="30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ru-RU" sz="30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 dirty="0" smtClean="0">
                <a:solidFill>
                  <a:srgbClr val="FF0000"/>
                </a:solidFill>
              </a:rPr>
              <a:t>Советы воспитателям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13" name="Содержимое 12"/>
          <p:cNvSpPr>
            <a:spLocks noGrp="1"/>
          </p:cNvSpPr>
          <p:nvPr>
            <p:ph idx="1"/>
          </p:nvPr>
        </p:nvSpPr>
        <p:spPr>
          <a:xfrm>
            <a:off x="285720" y="1285860"/>
            <a:ext cx="8401080" cy="4911741"/>
          </a:xfrm>
        </p:spPr>
        <p:txBody>
          <a:bodyPr/>
          <a:lstStyle/>
          <a:p>
            <a:r>
              <a:rPr lang="ru-RU" sz="2500" dirty="0" smtClean="0"/>
              <a:t>1. Выясните у учителя  над каким словарем работают в классе</a:t>
            </a:r>
          </a:p>
          <a:p>
            <a:r>
              <a:rPr lang="ru-RU" sz="2500" dirty="0" smtClean="0"/>
              <a:t>2. Выпишите эти слова крупными буквами на лист бумаги и повесьте на видное место </a:t>
            </a:r>
          </a:p>
          <a:p>
            <a:r>
              <a:rPr lang="ru-RU" sz="2500" dirty="0" smtClean="0"/>
              <a:t>3. При общении стимулируйте ребенка выполнять ваши поручения типа: </a:t>
            </a:r>
            <a:r>
              <a:rPr lang="ru-RU" sz="2500" i="1" dirty="0" smtClean="0"/>
              <a:t>встань, сядь, иди сюда, принеси отнеси, дай и т. п.</a:t>
            </a:r>
          </a:p>
          <a:p>
            <a:r>
              <a:rPr lang="ru-RU" sz="2500" dirty="0" smtClean="0"/>
              <a:t>4. Поощряйте его стремление </a:t>
            </a:r>
            <a:r>
              <a:rPr lang="ru-RU" sz="2500" dirty="0" err="1" smtClean="0"/>
              <a:t>оречевлять</a:t>
            </a:r>
            <a:r>
              <a:rPr lang="ru-RU" sz="2500" dirty="0" smtClean="0"/>
              <a:t> свои действия: </a:t>
            </a:r>
            <a:r>
              <a:rPr lang="ru-RU" sz="2500" i="1" dirty="0" smtClean="0"/>
              <a:t>я взял, я сел, я принес</a:t>
            </a:r>
          </a:p>
          <a:p>
            <a:r>
              <a:rPr lang="ru-RU" sz="2500" dirty="0" smtClean="0"/>
              <a:t>5. Необходимо постоянно уточнять и исправлять слова, произносимые ребенком, используя            </a:t>
            </a:r>
            <a:r>
              <a:rPr lang="ru-RU" sz="2500" dirty="0" err="1" smtClean="0"/>
              <a:t>устно-дактильную</a:t>
            </a:r>
            <a:r>
              <a:rPr lang="ru-RU" sz="2500" dirty="0" smtClean="0"/>
              <a:t> речь</a:t>
            </a:r>
            <a:endParaRPr lang="ru-RU" sz="2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00034" y="142852"/>
            <a:ext cx="8229600" cy="1500198"/>
          </a:xfrm>
        </p:spPr>
        <p:txBody>
          <a:bodyPr/>
          <a:lstStyle/>
          <a:p>
            <a:r>
              <a:rPr lang="ru-RU" sz="3000" dirty="0" smtClean="0"/>
              <a:t/>
            </a:r>
            <a:br>
              <a:rPr lang="ru-RU" sz="3000" dirty="0" smtClean="0"/>
            </a:br>
            <a:r>
              <a:rPr lang="ru-RU" sz="3200" b="1" dirty="0" smtClean="0"/>
              <a:t> </a:t>
            </a:r>
            <a:br>
              <a:rPr lang="ru-RU" sz="3200" b="1" dirty="0" smtClean="0"/>
            </a:br>
            <a:r>
              <a:rPr lang="ru-RU" sz="3200" b="1" dirty="0" smtClean="0"/>
              <a:t/>
            </a:r>
            <a:br>
              <a:rPr lang="ru-RU" sz="3200" b="1" dirty="0" smtClean="0"/>
            </a:br>
            <a:r>
              <a:rPr lang="ru-RU" sz="3200" b="1" dirty="0" smtClean="0">
                <a:solidFill>
                  <a:srgbClr val="FF0000"/>
                </a:solidFill>
              </a:rPr>
              <a:t>Правила для общения с </a:t>
            </a:r>
            <a:r>
              <a:rPr lang="ru-RU" sz="3200" b="1" dirty="0" err="1" smtClean="0">
                <a:solidFill>
                  <a:srgbClr val="FF0000"/>
                </a:solidFill>
              </a:rPr>
              <a:t>неслышащим</a:t>
            </a:r>
            <a:r>
              <a:rPr lang="ru-RU" sz="3200" b="1" dirty="0" smtClean="0">
                <a:solidFill>
                  <a:srgbClr val="FF0000"/>
                </a:solidFill>
              </a:rPr>
              <a:t> ребёнком  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142976" y="1500174"/>
            <a:ext cx="7739811" cy="47859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lvl="0" indent="-514350">
              <a:buAutoNum type="arabicPeriod"/>
            </a:pPr>
            <a:r>
              <a:rPr lang="ru-RU" sz="2500" dirty="0" smtClean="0">
                <a:latin typeface="+mn-lt"/>
              </a:rPr>
              <a:t>Прежде, чем начать говорить, надо привлечь к своему лицу зрительное внимание ребёнка</a:t>
            </a:r>
          </a:p>
          <a:p>
            <a:pPr marL="514350" lvl="0" indent="-514350">
              <a:buAutoNum type="arabicPeriod"/>
            </a:pPr>
            <a:r>
              <a:rPr lang="ru-RU" sz="2500" dirty="0" smtClean="0">
                <a:latin typeface="+mn-lt"/>
              </a:rPr>
              <a:t>Не задавайте вопроса:  «Понятно?», а требуйте от ребёнка повторения вслух любого своего высказывания (вопроса, поручения)</a:t>
            </a:r>
          </a:p>
          <a:p>
            <a:pPr marL="514350" lvl="0" indent="-514350">
              <a:buAutoNum type="arabicPeriod"/>
            </a:pPr>
            <a:r>
              <a:rPr lang="ru-RU" sz="2500" dirty="0" smtClean="0">
                <a:latin typeface="+mn-lt"/>
              </a:rPr>
              <a:t>Следите, чтобы выражение  лица и реактивное поведение соответствовали ситуации или содержанию речи</a:t>
            </a:r>
          </a:p>
          <a:p>
            <a:pPr marL="514350" lvl="0" indent="-514350">
              <a:buAutoNum type="arabicPeriod"/>
            </a:pPr>
            <a:r>
              <a:rPr lang="ru-RU" sz="2500" dirty="0" smtClean="0">
                <a:latin typeface="+mn-lt"/>
              </a:rPr>
              <a:t>При общении с ребёнком стремитесь проговаривать то, что он говорит (</a:t>
            </a:r>
            <a:r>
              <a:rPr lang="ru-RU" sz="2500" dirty="0" err="1" smtClean="0">
                <a:latin typeface="+mn-lt"/>
              </a:rPr>
              <a:t>сопряжённо</a:t>
            </a:r>
            <a:r>
              <a:rPr lang="ru-RU" sz="2500" dirty="0" smtClean="0">
                <a:latin typeface="+mn-lt"/>
              </a:rPr>
              <a:t> или отражённо, полностью или фрагментарно)</a:t>
            </a:r>
          </a:p>
          <a:p>
            <a:pPr lvl="0"/>
            <a:endParaRPr lang="ru-RU" sz="3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4414" y="3286124"/>
            <a:ext cx="7729534" cy="2582858"/>
          </a:xfrm>
        </p:spPr>
        <p:txBody>
          <a:bodyPr/>
          <a:lstStyle/>
          <a:p>
            <a:pPr algn="l"/>
            <a:r>
              <a:rPr lang="ru-RU" sz="2500" dirty="0" smtClean="0">
                <a:latin typeface="+mn-lt"/>
              </a:rPr>
              <a:t>5. Стройте фразу так, чтобы она начиналась с хорошо воспринимаемых слов или со слов, которые только что произнёс ребёнок. Соблюдайте естественный порядок слов в предложении</a:t>
            </a:r>
            <a:br>
              <a:rPr lang="ru-RU" sz="2500" dirty="0" smtClean="0">
                <a:latin typeface="+mn-lt"/>
              </a:rPr>
            </a:br>
            <a:r>
              <a:rPr lang="ru-RU" sz="2500" dirty="0" smtClean="0">
                <a:latin typeface="+mn-lt"/>
              </a:rPr>
              <a:t>6. Говорите с ребенком голосом нормальной громкости, соблюдая нормы орфоэпии, выделяя ударение в словах</a:t>
            </a:r>
            <a:br>
              <a:rPr lang="ru-RU" sz="2500" dirty="0" smtClean="0">
                <a:latin typeface="+mn-lt"/>
              </a:rPr>
            </a:br>
            <a:r>
              <a:rPr lang="ru-RU" sz="2500" dirty="0" smtClean="0">
                <a:latin typeface="+mn-lt"/>
              </a:rPr>
              <a:t>7. Для исправления речи ребенка используйте фразы: «Повтори хорошо. Я не поняла, скажи правильно»</a:t>
            </a:r>
            <a:br>
              <a:rPr lang="ru-RU" sz="2500" dirty="0" smtClean="0">
                <a:latin typeface="+mn-lt"/>
              </a:rPr>
            </a:br>
            <a:r>
              <a:rPr lang="ru-RU" sz="2500" dirty="0" smtClean="0">
                <a:latin typeface="+mn-lt"/>
              </a:rPr>
              <a:t>8. Воспитывайте у ребёнка активное внимание к любым высказываниям окружающих, обращённых  друг к другу, а не только к нему</a:t>
            </a:r>
            <a:br>
              <a:rPr lang="ru-RU" sz="2500" dirty="0" smtClean="0">
                <a:latin typeface="+mn-lt"/>
              </a:rPr>
            </a:br>
            <a:r>
              <a:rPr lang="ru-RU" sz="2500" dirty="0" smtClean="0">
                <a:latin typeface="+mn-lt"/>
              </a:rPr>
              <a:t/>
            </a:r>
            <a:br>
              <a:rPr lang="ru-RU" sz="2500" dirty="0" smtClean="0">
                <a:latin typeface="+mn-lt"/>
              </a:rPr>
            </a:br>
            <a:r>
              <a:rPr lang="ru-RU" sz="2500" dirty="0" smtClean="0"/>
              <a:t/>
            </a:r>
            <a:br>
              <a:rPr lang="ru-RU" sz="2500" dirty="0" smtClean="0"/>
            </a:br>
            <a:r>
              <a:rPr lang="ru-RU" sz="2500" dirty="0" smtClean="0"/>
              <a:t/>
            </a:r>
            <a:br>
              <a:rPr lang="ru-RU" sz="2500" dirty="0" smtClean="0"/>
            </a:br>
            <a:endParaRPr lang="ru-RU" sz="2500" dirty="0"/>
          </a:p>
        </p:txBody>
      </p:sp>
      <p:sp>
        <p:nvSpPr>
          <p:cNvPr id="3" name="TextBox 2"/>
          <p:cNvSpPr txBox="1"/>
          <p:nvPr/>
        </p:nvSpPr>
        <p:spPr>
          <a:xfrm>
            <a:off x="571472" y="357166"/>
            <a:ext cx="799071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+mj-lt"/>
              </a:rPr>
              <a:t>Правила для общения с </a:t>
            </a:r>
            <a:r>
              <a:rPr lang="ru-RU" sz="3200" b="1" dirty="0" err="1" smtClean="0">
                <a:solidFill>
                  <a:srgbClr val="FF0000"/>
                </a:solidFill>
                <a:latin typeface="+mj-lt"/>
              </a:rPr>
              <a:t>неслышащим</a:t>
            </a:r>
            <a:endParaRPr lang="ru-RU" sz="3200" b="1" dirty="0" smtClean="0">
              <a:solidFill>
                <a:srgbClr val="FF0000"/>
              </a:solidFill>
              <a:latin typeface="+mj-lt"/>
            </a:endParaRPr>
          </a:p>
          <a:p>
            <a:pPr algn="ctr"/>
            <a:r>
              <a:rPr lang="ru-RU" sz="3200" b="1" dirty="0" smtClean="0">
                <a:solidFill>
                  <a:srgbClr val="FF0000"/>
                </a:solidFill>
                <a:latin typeface="+mj-lt"/>
              </a:rPr>
              <a:t> ребёнком  </a:t>
            </a:r>
            <a:r>
              <a:rPr lang="ru-RU" sz="3200" dirty="0" smtClean="0">
                <a:latin typeface="+mj-lt"/>
              </a:rPr>
              <a:t/>
            </a:r>
            <a:br>
              <a:rPr lang="ru-RU" sz="3200" dirty="0" smtClean="0">
                <a:latin typeface="+mj-lt"/>
              </a:rPr>
            </a:br>
            <a:endParaRPr lang="ru-RU" sz="32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57224" y="1874587"/>
            <a:ext cx="757242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FF0000"/>
                </a:solidFill>
                <a:latin typeface="+mj-lt"/>
              </a:rPr>
              <a:t>Используйте любую</a:t>
            </a:r>
          </a:p>
          <a:p>
            <a:pPr algn="ctr"/>
            <a:r>
              <a:rPr lang="ru-RU" sz="4000" b="1" dirty="0" smtClean="0">
                <a:solidFill>
                  <a:srgbClr val="FF0000"/>
                </a:solidFill>
                <a:latin typeface="+mj-lt"/>
              </a:rPr>
              <a:t> возможность </a:t>
            </a:r>
          </a:p>
          <a:p>
            <a:pPr algn="ctr"/>
            <a:r>
              <a:rPr lang="ru-RU" sz="4000" b="1" dirty="0" smtClean="0">
                <a:solidFill>
                  <a:srgbClr val="FF0000"/>
                </a:solidFill>
                <a:latin typeface="+mj-lt"/>
              </a:rPr>
              <a:t>для пополнения словаря</a:t>
            </a:r>
          </a:p>
          <a:p>
            <a:pPr algn="ctr"/>
            <a:r>
              <a:rPr lang="ru-RU" sz="4000" b="1" dirty="0" smtClean="0">
                <a:solidFill>
                  <a:srgbClr val="FF0000"/>
                </a:solidFill>
                <a:latin typeface="+mj-lt"/>
              </a:rPr>
              <a:t>  ребенка</a:t>
            </a:r>
            <a:r>
              <a:rPr lang="ru-RU" sz="3000" b="1" dirty="0" smtClean="0">
                <a:solidFill>
                  <a:srgbClr val="FF0000"/>
                </a:solidFill>
                <a:latin typeface="+mj-lt"/>
              </a:rPr>
              <a:t>!</a:t>
            </a:r>
            <a:endParaRPr lang="ru-RU" sz="3000" b="1" dirty="0">
              <a:solidFill>
                <a:srgbClr val="FF0000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00034" y="571480"/>
            <a:ext cx="8229600" cy="1285884"/>
          </a:xfrm>
        </p:spPr>
        <p:txBody>
          <a:bodyPr/>
          <a:lstStyle/>
          <a:p>
            <a:pPr lvl="0"/>
            <a:r>
              <a:rPr lang="ru-RU" sz="3000" dirty="0" smtClean="0"/>
              <a:t/>
            </a:r>
            <a:br>
              <a:rPr lang="ru-RU" sz="3000" dirty="0" smtClean="0"/>
            </a:br>
            <a:r>
              <a:rPr lang="ru-RU" sz="3000" b="1" dirty="0" smtClean="0">
                <a:solidFill>
                  <a:srgbClr val="FF0000"/>
                </a:solidFill>
              </a:rPr>
              <a:t>Главным источником накопления словарного запаса является непосредственное окружение ребенка!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85852" y="2214554"/>
            <a:ext cx="721523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buFont typeface="Arial" pitchFamily="34" charset="0"/>
              <a:buChar char="•"/>
            </a:pPr>
            <a:r>
              <a:rPr lang="ru-RU" sz="2500" dirty="0" smtClean="0">
                <a:latin typeface="+mn-lt"/>
                <a:ea typeface="Verdana" pitchFamily="34" charset="0"/>
                <a:cs typeface="Verdana" pitchFamily="34" charset="0"/>
              </a:rPr>
              <a:t>Когда ребенок встает и начинает одеваться, </a:t>
            </a:r>
          </a:p>
          <a:p>
            <a:pPr lvl="0"/>
            <a:r>
              <a:rPr lang="ru-RU" sz="2500" dirty="0" smtClean="0">
                <a:latin typeface="+mn-lt"/>
                <a:ea typeface="Verdana" pitchFamily="34" charset="0"/>
                <a:cs typeface="Verdana" pitchFamily="34" charset="0"/>
              </a:rPr>
              <a:t>можно сказать ему: </a:t>
            </a:r>
            <a:r>
              <a:rPr lang="ru-RU" sz="2500" b="1" i="1" dirty="0" smtClean="0">
                <a:latin typeface="+mn-lt"/>
                <a:ea typeface="Verdana" pitchFamily="34" charset="0"/>
                <a:cs typeface="Verdana" pitchFamily="34" charset="0"/>
              </a:rPr>
              <a:t>«Повтори: я встал. </a:t>
            </a:r>
          </a:p>
          <a:p>
            <a:pPr lvl="0"/>
            <a:r>
              <a:rPr lang="ru-RU" sz="2500" b="1" i="1" dirty="0" smtClean="0">
                <a:latin typeface="+mn-lt"/>
                <a:ea typeface="Verdana" pitchFamily="34" charset="0"/>
                <a:cs typeface="Verdana" pitchFamily="34" charset="0"/>
              </a:rPr>
              <a:t>Я надеваю рубашку. Я надеваю брюки.»</a:t>
            </a:r>
            <a:endParaRPr lang="ru-RU" sz="2500" dirty="0" smtClean="0">
              <a:latin typeface="+mn-lt"/>
              <a:ea typeface="Verdana" pitchFamily="34" charset="0"/>
              <a:cs typeface="Verdana" pitchFamily="34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ru-RU" sz="2500" dirty="0" smtClean="0">
                <a:latin typeface="+mn-lt"/>
                <a:ea typeface="Verdana" pitchFamily="34" charset="0"/>
                <a:cs typeface="Verdana" pitchFamily="34" charset="0"/>
              </a:rPr>
              <a:t>Необходимо научить ребенка обозначать</a:t>
            </a:r>
          </a:p>
          <a:p>
            <a:pPr lvl="0"/>
            <a:r>
              <a:rPr lang="ru-RU" sz="2500" dirty="0" smtClean="0">
                <a:latin typeface="+mn-lt"/>
                <a:ea typeface="Verdana" pitchFamily="34" charset="0"/>
                <a:cs typeface="Verdana" pitchFamily="34" charset="0"/>
              </a:rPr>
              <a:t>предметы и действия: вода, мыло, мою руки,</a:t>
            </a:r>
          </a:p>
          <a:p>
            <a:pPr lvl="0"/>
            <a:r>
              <a:rPr lang="ru-RU" sz="2500" dirty="0" smtClean="0">
                <a:latin typeface="+mn-lt"/>
                <a:ea typeface="Verdana" pitchFamily="34" charset="0"/>
                <a:cs typeface="Verdana" pitchFamily="34" charset="0"/>
              </a:rPr>
              <a:t>чистые руки и др.</a:t>
            </a:r>
            <a:endParaRPr lang="ru-RU" sz="25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ru-RU" sz="3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571472" y="2714620"/>
            <a:ext cx="8229600" cy="1643066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ru-RU" sz="3000" dirty="0" smtClean="0"/>
              <a:t>Пользуйтесь любым событием, чтобы научить ребенка называть различные явления: </a:t>
            </a:r>
            <a:r>
              <a:rPr lang="ru-RU" sz="3000" i="1" dirty="0" smtClean="0"/>
              <a:t>упал, поскользнулся, споткнулся, обрадовался, смеется, скучно, устал, весело, испугался, мороз, жарко и др</a:t>
            </a:r>
            <a:r>
              <a:rPr lang="ru-RU" sz="3000" dirty="0" smtClean="0"/>
              <a:t>.</a:t>
            </a:r>
            <a:endParaRPr lang="ru-RU" sz="3000" dirty="0"/>
          </a:p>
        </p:txBody>
      </p:sp>
      <p:sp>
        <p:nvSpPr>
          <p:cNvPr id="15" name="Содержимое 14"/>
          <p:cNvSpPr>
            <a:spLocks noGrp="1"/>
          </p:cNvSpPr>
          <p:nvPr>
            <p:ph idx="1"/>
          </p:nvPr>
        </p:nvSpPr>
        <p:spPr>
          <a:xfrm>
            <a:off x="571472" y="357166"/>
            <a:ext cx="8229600" cy="2071702"/>
          </a:xfrm>
        </p:spPr>
        <p:txBody>
          <a:bodyPr/>
          <a:lstStyle/>
          <a:p>
            <a:pPr algn="ctr"/>
            <a:r>
              <a:rPr lang="ru-RU" sz="3000" dirty="0" smtClean="0"/>
              <a:t>На прогулках, при посещении магазина, почты и других учреждений нужно называть транспорт, магазины и предметы, которые в них </a:t>
            </a:r>
            <a:r>
              <a:rPr lang="ru-RU" sz="3000" dirty="0" smtClean="0"/>
              <a:t>находятся, продаются</a:t>
            </a:r>
            <a:endParaRPr lang="ru-RU" sz="3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00034" y="1857364"/>
            <a:ext cx="8229600" cy="1285884"/>
          </a:xfrm>
        </p:spPr>
        <p:txBody>
          <a:bodyPr/>
          <a:lstStyle/>
          <a:p>
            <a:r>
              <a:rPr lang="ru-RU" sz="3000" dirty="0" smtClean="0"/>
              <a:t/>
            </a:r>
            <a:br>
              <a:rPr lang="ru-RU" sz="3000" dirty="0" smtClean="0"/>
            </a:br>
            <a:r>
              <a:rPr lang="ru-RU" sz="3000" dirty="0" smtClean="0"/>
              <a:t>Записывайте впечатления, полученные ребенком в специальной тетради, последовательно фиксируйте все, что он видел и делал. Необходимо не только составлять такие записи, но и помочь пересказать их. Ребёнок должен ясно представлять себе содержание каждой написанной фразы </a:t>
            </a:r>
            <a:br>
              <a:rPr lang="ru-RU" sz="3000" dirty="0" smtClean="0"/>
            </a:br>
            <a:endParaRPr lang="ru-RU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1000100" y="4357694"/>
            <a:ext cx="778674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000" b="1" dirty="0" smtClean="0">
                <a:latin typeface="+mn-lt"/>
              </a:rPr>
              <a:t>Следует обсуждать </a:t>
            </a:r>
          </a:p>
          <a:p>
            <a:pPr algn="ctr"/>
            <a:r>
              <a:rPr lang="ru-RU" sz="3000" b="1" dirty="0" smtClean="0">
                <a:latin typeface="+mn-lt"/>
              </a:rPr>
              <a:t>просмотренные фильмы, </a:t>
            </a:r>
          </a:p>
          <a:p>
            <a:pPr algn="ctr"/>
            <a:r>
              <a:rPr lang="ru-RU" sz="3000" b="1" dirty="0" smtClean="0">
                <a:latin typeface="+mn-lt"/>
              </a:rPr>
              <a:t>телевизионные детские передачи!</a:t>
            </a:r>
            <a:endParaRPr lang="ru-RU" sz="3000" b="1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Литейная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</TotalTime>
  <Words>357</Words>
  <Application>Microsoft Office PowerPoint</Application>
  <PresentationFormat>Экран (4:3)</PresentationFormat>
  <Paragraphs>49</Paragraphs>
  <Slides>15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Работа над речью  с детьми с нарушением слуха </vt:lpstr>
      <vt:lpstr> Важно знать, что одной из главных задач развития ребёнка с нарушением слуха является формирование словесной речи как средства общения    </vt:lpstr>
      <vt:lpstr>Советы воспитателям</vt:lpstr>
      <vt:lpstr>    Правила для общения с неслышащим ребёнком    </vt:lpstr>
      <vt:lpstr>5. Стройте фразу так, чтобы она начиналась с хорошо воспринимаемых слов или со слов, которые только что произнёс ребёнок. Соблюдайте естественный порядок слов в предложении 6. Говорите с ребенком голосом нормальной громкости, соблюдая нормы орфоэпии, выделяя ударение в словах 7. Для исправления речи ребенка используйте фразы: «Повтори хорошо. Я не поняла, скажи правильно» 8. Воспитывайте у ребёнка активное внимание к любым высказываниям окружающих, обращённых  друг к другу, а не только к нему    </vt:lpstr>
      <vt:lpstr>Слайд 6</vt:lpstr>
      <vt:lpstr> Главным источником накопления словарного запаса является непосредственное окружение ребенка!</vt:lpstr>
      <vt:lpstr>Пользуйтесь любым событием, чтобы научить ребенка называть различные явления: упал, поскользнулся, споткнулся, обрадовался, смеется, скучно, устал, весело, испугался, мороз, жарко и др.</vt:lpstr>
      <vt:lpstr> Записывайте впечатления, полученные ребенком в специальной тетради, последовательно фиксируйте все, что он видел и делал. Необходимо не только составлять такие записи, но и помочь пересказать их. Ребёнок должен ясно представлять себе содержание каждой написанной фразы  </vt:lpstr>
      <vt:lpstr>Записав текст, расставьте ударения и прочитайте его два, три раза.  Таблички-названия предметов необходимо писать одинаковыми шрифтом и одного цвета (желательно черным).  Шрифт простой.  Предложение должно укладываться в одну строчку. Переносить слова не следует.</vt:lpstr>
      <vt:lpstr> Во время игры нужно приучать ребенка называть игрушки и действия, которые производятся. Играйте с ребенком в сюжетно-ролевые игры: в «доктора», в «магазин», в «школу» и т. п. В процессе игры повторяйте ранее усвоенные слова и обучайте ребенка новым словам</vt:lpstr>
      <vt:lpstr> Учите детей правилам  речевого этикета!</vt:lpstr>
      <vt:lpstr>Окружите ребёнка  миром звуков, ведь ребенку так важно услышать и познать мир. При этом не забудьте о слуховых аппаратах!    </vt:lpstr>
      <vt:lpstr> Старайтесь сами говорить хорошо артикулируя звуки – тогда ребенку будет легче вас понимать</vt:lpstr>
      <vt:lpstr> Помните: чем сильнее вы будете радоваться маленьким победам ребенка, тем лучше у него будет получаться!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Учитель</dc:creator>
  <cp:keywords>Презентация - памятка «Работа над речью с детьми с нарушением слуха».</cp:keywords>
  <cp:lastModifiedBy>Учитель</cp:lastModifiedBy>
  <cp:revision>25</cp:revision>
  <dcterms:created xsi:type="dcterms:W3CDTF">2011-01-05T18:53:09Z</dcterms:created>
  <dcterms:modified xsi:type="dcterms:W3CDTF">2015-03-10T06:57:44Z</dcterms:modified>
  <cp:contentStatus>Презентация - памятка «Работа над речью с детьми с нарушением слуха».</cp:contentStatus>
</cp:coreProperties>
</file>