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  <p:sldId id="256" r:id="rId3"/>
    <p:sldId id="259" r:id="rId4"/>
    <p:sldId id="263" r:id="rId5"/>
    <p:sldId id="257" r:id="rId6"/>
    <p:sldId id="262" r:id="rId7"/>
    <p:sldId id="260" r:id="rId8"/>
    <p:sldId id="261" r:id="rId9"/>
    <p:sldId id="264" r:id="rId10"/>
    <p:sldId id="265" r:id="rId11"/>
    <p:sldId id="266" r:id="rId12"/>
  </p:sldIdLst>
  <p:sldSz cx="9144000" cy="6858000" type="screen4x3"/>
  <p:notesSz cx="6858000" cy="9144000"/>
  <p:custDataLst>
    <p:tags r:id="rId13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/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/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/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/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106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9.xml"/><Relationship Id="rId4" Type="http://schemas.openxmlformats.org/officeDocument/2006/relationships/tags" Target="../tags/tag58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64.xml"/><Relationship Id="rId4" Type="http://schemas.openxmlformats.org/officeDocument/2006/relationships/tags" Target="../tags/tag6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16.xml"/><Relationship Id="rId4" Type="http://schemas.openxmlformats.org/officeDocument/2006/relationships/tags" Target="../tags/tag1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9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tags" Target="../tags/tag27.xml"/><Relationship Id="rId5" Type="http://schemas.openxmlformats.org/officeDocument/2006/relationships/tags" Target="../tags/tag26.xml"/><Relationship Id="rId4" Type="http://schemas.openxmlformats.org/officeDocument/2006/relationships/tags" Target="../tags/tag25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5.xml"/><Relationship Id="rId3" Type="http://schemas.openxmlformats.org/officeDocument/2006/relationships/tags" Target="../tags/tag30.xml"/><Relationship Id="rId7" Type="http://schemas.openxmlformats.org/officeDocument/2006/relationships/tags" Target="../tags/tag34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tags" Target="../tags/tag33.xml"/><Relationship Id="rId5" Type="http://schemas.openxmlformats.org/officeDocument/2006/relationships/tags" Target="../tags/tag32.xml"/><Relationship Id="rId4" Type="http://schemas.openxmlformats.org/officeDocument/2006/relationships/tags" Target="../tags/tag31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9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5" Type="http://schemas.openxmlformats.org/officeDocument/2006/relationships/tags" Target="../tags/tag47.xml"/><Relationship Id="rId4" Type="http://schemas.openxmlformats.org/officeDocument/2006/relationships/tags" Target="../tags/tag46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5" Type="http://schemas.openxmlformats.org/officeDocument/2006/relationships/tags" Target="../tags/tag53.xml"/><Relationship Id="rId4" Type="http://schemas.openxmlformats.org/officeDocument/2006/relationships/tags" Target="../tags/tag5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  <p:custDataLst>
              <p:tags r:id="rId2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  <p:custDataLst>
              <p:tags r:id="rId3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  <p:custDataLst>
              <p:tags r:id="rId4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  <p:custDataLst>
              <p:tags r:id="rId5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t>05.11.2025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72.xml"/><Relationship Id="rId3" Type="http://schemas.openxmlformats.org/officeDocument/2006/relationships/tags" Target="../tags/tag67.xml"/><Relationship Id="rId7" Type="http://schemas.openxmlformats.org/officeDocument/2006/relationships/tags" Target="../tags/tag71.xml"/><Relationship Id="rId2" Type="http://schemas.openxmlformats.org/officeDocument/2006/relationships/tags" Target="../tags/tag66.xml"/><Relationship Id="rId1" Type="http://schemas.openxmlformats.org/officeDocument/2006/relationships/tags" Target="../tags/tag65.xml"/><Relationship Id="rId6" Type="http://schemas.openxmlformats.org/officeDocument/2006/relationships/tags" Target="../tags/tag70.xml"/><Relationship Id="rId11" Type="http://schemas.openxmlformats.org/officeDocument/2006/relationships/image" Target="../media/image2.png"/><Relationship Id="rId5" Type="http://schemas.openxmlformats.org/officeDocument/2006/relationships/tags" Target="../tags/tag69.xml"/><Relationship Id="rId10" Type="http://schemas.openxmlformats.org/officeDocument/2006/relationships/image" Target="../media/image1.jpeg"/><Relationship Id="rId4" Type="http://schemas.openxmlformats.org/officeDocument/2006/relationships/tags" Target="../tags/tag68.xml"/><Relationship Id="rId9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25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24.xml"/><Relationship Id="rId1" Type="http://schemas.openxmlformats.org/officeDocument/2006/relationships/tags" Target="../tags/tag123.xml"/><Relationship Id="rId6" Type="http://schemas.openxmlformats.org/officeDocument/2006/relationships/tags" Target="../tags/tag128.xml"/><Relationship Id="rId5" Type="http://schemas.openxmlformats.org/officeDocument/2006/relationships/tags" Target="../tags/tag127.xml"/><Relationship Id="rId4" Type="http://schemas.openxmlformats.org/officeDocument/2006/relationships/tags" Target="../tags/tag126.xml"/><Relationship Id="rId9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31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30.xml"/><Relationship Id="rId1" Type="http://schemas.openxmlformats.org/officeDocument/2006/relationships/tags" Target="../tags/tag129.xml"/><Relationship Id="rId6" Type="http://schemas.openxmlformats.org/officeDocument/2006/relationships/tags" Target="../tags/tag134.xml"/><Relationship Id="rId5" Type="http://schemas.openxmlformats.org/officeDocument/2006/relationships/tags" Target="../tags/tag133.xml"/><Relationship Id="rId10" Type="http://schemas.openxmlformats.org/officeDocument/2006/relationships/image" Target="../media/image4.jpeg"/><Relationship Id="rId4" Type="http://schemas.openxmlformats.org/officeDocument/2006/relationships/tags" Target="../tags/tag132.xml"/><Relationship Id="rId9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75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tags" Target="../tags/tag78.xml"/><Relationship Id="rId5" Type="http://schemas.openxmlformats.org/officeDocument/2006/relationships/tags" Target="../tags/tag77.xml"/><Relationship Id="rId4" Type="http://schemas.openxmlformats.org/officeDocument/2006/relationships/tags" Target="../tags/tag76.xml"/><Relationship Id="rId9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81.xml"/><Relationship Id="rId7" Type="http://schemas.openxmlformats.org/officeDocument/2006/relationships/image" Target="../media/image1.jpeg"/><Relationship Id="rId2" Type="http://schemas.openxmlformats.org/officeDocument/2006/relationships/tags" Target="../tags/tag80.xml"/><Relationship Id="rId1" Type="http://schemas.openxmlformats.org/officeDocument/2006/relationships/tags" Target="../tags/tag79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83.xml"/><Relationship Id="rId4" Type="http://schemas.openxmlformats.org/officeDocument/2006/relationships/tags" Target="../tags/tag8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86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85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5" Type="http://schemas.openxmlformats.org/officeDocument/2006/relationships/tags" Target="../tags/tag88.xml"/><Relationship Id="rId4" Type="http://schemas.openxmlformats.org/officeDocument/2006/relationships/tags" Target="../tags/tag87.xml"/><Relationship Id="rId9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92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tags" Target="../tags/tag95.xml"/><Relationship Id="rId5" Type="http://schemas.openxmlformats.org/officeDocument/2006/relationships/tags" Target="../tags/tag94.xml"/><Relationship Id="rId4" Type="http://schemas.openxmlformats.org/officeDocument/2006/relationships/tags" Target="../tags/tag93.xml"/><Relationship Id="rId9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98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4" Type="http://schemas.openxmlformats.org/officeDocument/2006/relationships/tags" Target="../tags/tag99.xml"/><Relationship Id="rId9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109.xml"/><Relationship Id="rId3" Type="http://schemas.openxmlformats.org/officeDocument/2006/relationships/tags" Target="../tags/tag104.xml"/><Relationship Id="rId7" Type="http://schemas.openxmlformats.org/officeDocument/2006/relationships/tags" Target="../tags/tag108.xml"/><Relationship Id="rId12" Type="http://schemas.openxmlformats.org/officeDocument/2006/relationships/image" Target="../media/image3.png"/><Relationship Id="rId2" Type="http://schemas.openxmlformats.org/officeDocument/2006/relationships/tags" Target="../tags/tag103.xml"/><Relationship Id="rId1" Type="http://schemas.openxmlformats.org/officeDocument/2006/relationships/tags" Target="../tags/tag102.xml"/><Relationship Id="rId6" Type="http://schemas.openxmlformats.org/officeDocument/2006/relationships/tags" Target="../tags/tag107.xml"/><Relationship Id="rId11" Type="http://schemas.openxmlformats.org/officeDocument/2006/relationships/image" Target="../media/image1.jpeg"/><Relationship Id="rId5" Type="http://schemas.openxmlformats.org/officeDocument/2006/relationships/tags" Target="../tags/tag106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05.xml"/><Relationship Id="rId9" Type="http://schemas.openxmlformats.org/officeDocument/2006/relationships/tags" Target="../tags/tag110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1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12.xml"/><Relationship Id="rId1" Type="http://schemas.openxmlformats.org/officeDocument/2006/relationships/tags" Target="../tags/tag111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9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tags" Target="../tags/tag11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18.xml"/><Relationship Id="rId1" Type="http://schemas.openxmlformats.org/officeDocument/2006/relationships/tags" Target="../tags/tag117.xml"/><Relationship Id="rId6" Type="http://schemas.openxmlformats.org/officeDocument/2006/relationships/tags" Target="../tags/tag122.xml"/><Relationship Id="rId5" Type="http://schemas.openxmlformats.org/officeDocument/2006/relationships/tags" Target="../tags/tag121.xml"/><Relationship Id="rId4" Type="http://schemas.openxmlformats.org/officeDocument/2006/relationships/tags" Target="../tags/tag120.xml"/><Relationship Id="rId9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10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/>
          <a:stretch>
            <a:fillRect/>
          </a:stretch>
        </p:blipFill>
        <p:spPr>
          <a:xfrm rot="20452344">
            <a:off x="5931267" y="5772426"/>
            <a:ext cx="3179429" cy="1800000"/>
          </a:xfrm>
          <a:prstGeom prst="rect">
            <a:avLst/>
          </a:prstGeom>
        </p:spPr>
      </p:pic>
      <p:sp>
        <p:nvSpPr>
          <p:cNvPr id="6" name="AutoShape 5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0" y="2060848"/>
            <a:ext cx="9144000" cy="2159694"/>
          </a:xfrm>
          <a:prstGeom prst="wave">
            <a:avLst>
              <a:gd name="adj1" fmla="val 13005"/>
              <a:gd name="adj2" fmla="val 347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2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ПРОЕКТ   </a:t>
            </a:r>
          </a:p>
          <a:p>
            <a:pPr algn="ctr">
              <a:defRPr/>
            </a:pPr>
            <a:r>
              <a:rPr lang="ru-RU" sz="2400" b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«УДИВИТЕЛЬНЫЙ  МИР   МУЛЬТИПЛИКАЦИИ»</a:t>
            </a:r>
            <a:endParaRPr lang="ru-RU" sz="2400" b="1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>
            <p:custDataLst>
              <p:tags r:id="rId6"/>
            </p:custDataLst>
          </p:nvPr>
        </p:nvSpPr>
        <p:spPr>
          <a:xfrm>
            <a:off x="179512" y="26064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общеразвивающего вида (художественно - эстетического приоритетного направления развития воспитанников) второй категории № 6 «Сказка», г. Белая Калитва, Ростовская область</a:t>
            </a:r>
            <a:endParaRPr lang="ru-RU" b="1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>
            <p:custDataLst>
              <p:tags r:id="rId7"/>
            </p:custDataLst>
          </p:nvPr>
        </p:nvSpPr>
        <p:spPr>
          <a:xfrm>
            <a:off x="1043608" y="4653136"/>
            <a:ext cx="604867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u="sng" dirty="0" smtClean="0">
                <a:solidFill>
                  <a:schemeClr val="tx2"/>
                </a:solidFill>
                <a:latin typeface="Times New Roman" pitchFamily="18" charset="0"/>
              </a:rPr>
              <a:t>Разработчики:</a:t>
            </a:r>
          </a:p>
          <a:p>
            <a:pPr>
              <a:spcBef>
                <a:spcPct val="50000"/>
              </a:spcBef>
            </a:pPr>
            <a:r>
              <a:rPr lang="ru-RU" b="1" dirty="0" err="1" smtClean="0">
                <a:solidFill>
                  <a:schemeClr val="tx2"/>
                </a:solidFill>
                <a:latin typeface="Times New Roman" pitchFamily="18" charset="0"/>
              </a:rPr>
              <a:t>Неграмотнова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</a:rPr>
              <a:t> Ольга Николаевна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,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воспитатель</a:t>
            </a:r>
            <a:r>
              <a:rPr lang="ru-RU" b="1">
                <a:solidFill>
                  <a:schemeClr val="tx2"/>
                </a:solidFill>
                <a:latin typeface="Times New Roman" pitchFamily="18" charset="0"/>
              </a:rPr>
              <a:t>.</a:t>
            </a:r>
            <a:endParaRPr lang="ru-RU" b="1" err="1" smtClean="0">
              <a:solidFill>
                <a:schemeClr val="tx2"/>
              </a:solidFill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ru-RU" b="1" dirty="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0" name="New shape"/>
          <p:cNvSpPr txBox="1"/>
          <p:nvPr>
            <p:custDataLst>
              <p:tags r:id="rId8"/>
            </p:custDataLst>
          </p:nvPr>
        </p:nvSpPr>
        <p:spPr>
          <a:xfrm>
            <a:off x="1270000" y="1270000"/>
            <a:ext cx="5080000" cy="254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tlCol="0" anchor="t"/>
          <a:lstStyle>
            <a:defPPr algn="ctr">
              <a:defRPr sz="1600">
                <a:solidFill>
                  <a:srgbClr val="000000"/>
                </a:solidFill>
              </a:defRPr>
            </a:defPPr>
          </a:lstStyle>
          <a:p>
            <a:pPr algn="ctr">
              <a:defRPr sz="1600">
                <a:solidFill>
                  <a:srgbClr val="000000"/>
                </a:solidFill>
              </a:defRPr>
            </a:pPr>
            <a:r>
              <a:rPr sz="1600">
                <a:solidFill>
                  <a:srgbClr val="000000"/>
                </a:solidFill>
              </a:rPr>
              <a:t>New shape</a:t>
            </a:r>
          </a:p>
        </p:txBody>
      </p:sp>
    </p:spTree>
    <p:custDataLst>
      <p:tags r:id="rId1"/>
    </p:custData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7" name="Прямоугольник 6"/>
          <p:cNvSpPr/>
          <p:nvPr>
            <p:custDataLst>
              <p:tags r:id="rId5"/>
            </p:custDataLst>
          </p:nvPr>
        </p:nvSpPr>
        <p:spPr>
          <a:xfrm>
            <a:off x="179512" y="260648"/>
            <a:ext cx="8784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mtClean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ru-RU" b="1" smtClean="0">
                <a:solidFill>
                  <a:srgbClr val="FF0000"/>
                </a:solidFill>
              </a:rPr>
              <a:t>Второй этап – практический.</a:t>
            </a:r>
          </a:p>
          <a:p>
            <a:pPr algn="ctr"/>
            <a:r>
              <a:rPr lang="ru-RU" b="1" smtClean="0">
                <a:solidFill>
                  <a:srgbClr val="0070C0"/>
                </a:solidFill>
                <a:latin typeface="Calibri" pitchFamily="34" charset="0"/>
              </a:rPr>
              <a:t>   </a:t>
            </a:r>
            <a:endParaRPr lang="ru-RU" b="1">
              <a:solidFill>
                <a:srgbClr val="0070C0"/>
              </a:solidFill>
              <a:latin typeface="Calibri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545812666"/>
              </p:ext>
            </p:extLst>
          </p:nvPr>
        </p:nvGraphicFramePr>
        <p:xfrm>
          <a:off x="395536" y="919377"/>
          <a:ext cx="8280919" cy="552975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{FABFCF23-3B69-468F-B69F-88F6DE6A72F2}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5095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ru-RU" sz="13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Образовательная область</a:t>
                      </a:r>
                      <a:endParaRPr lang="ru-RU" sz="13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ru-RU" sz="130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</a:t>
                      </a: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          Образовательная</a:t>
                      </a:r>
                      <a:r>
                        <a:rPr lang="ru-RU" sz="1300" baseline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деятельность</a:t>
                      </a:r>
                      <a:endParaRPr lang="ru-RU" sz="13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Познавательное</a:t>
                      </a:r>
                      <a:r>
                        <a:rPr lang="ru-RU" sz="1300" baseline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развитие</a:t>
                      </a:r>
                      <a:endParaRPr lang="ru-RU" sz="13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знакомство</a:t>
                      </a:r>
                      <a:r>
                        <a:rPr lang="ru-RU" sz="1300" baseline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детей с историей мультипликации, с различными техниками мультипликации;</a:t>
                      </a:r>
                      <a:endParaRPr lang="ru-RU" sz="1300" b="1" smtClean="0"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99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ru-RU" sz="13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презентации</a:t>
                      </a:r>
                      <a:r>
                        <a:rPr lang="ru-RU" sz="1300" b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13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  <a:r>
                        <a:rPr lang="ru-RU" sz="1300" b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«</a:t>
                      </a:r>
                      <a:r>
                        <a:rPr lang="ru-RU" sz="1300" b="1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История возникновения футбольного мяча», «История  футбола»</a:t>
                      </a:r>
                      <a:endParaRPr lang="ru-RU" sz="1300" b="1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3217">
                <a:tc>
                  <a:txBody>
                    <a:bodyPr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lang="ru-RU" sz="1300" b="1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Речевое</a:t>
                      </a:r>
                      <a:r>
                        <a:rPr lang="ru-RU" sz="1300" b="1" baseline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развитие</a:t>
                      </a:r>
                      <a:endParaRPr lang="ru-RU" sz="13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беседа «Что я знаю о футболе»,  «Правила игры в футбол» ; 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чтение загадок о футболе, атрибутах к нему;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чтение сказки «Сказка про мяч», стихотворения Л. Курзаевой «Матч».</a:t>
                      </a:r>
                      <a:endParaRPr lang="ru-RU" sz="1300" smtClean="0">
                        <a:effectLst/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321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ru-RU" sz="1300" b="1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Художественно-эстетическое</a:t>
                      </a:r>
                      <a:r>
                        <a:rPr lang="ru-RU" sz="1300" b="1" baseline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развитие</a:t>
                      </a:r>
                      <a:endParaRPr lang="ru-RU" sz="13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рисование на тему «Игра в футбол»;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лепка «Футбольная</a:t>
                      </a:r>
                      <a:r>
                        <a:rPr lang="ru-RU" sz="1300" baseline="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команда</a:t>
                      </a:r>
                      <a:r>
                        <a:rPr lang="ru-RU" sz="1300" smtClean="0">
                          <a:effectLst/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»;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прослушивание гимна Российской Федерации;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просмотр мультфильмов «Как утенок музыкант стал футболистом», « Как казаки  в футбол играли»</a:t>
                      </a:r>
                    </a:p>
                  </a:txBody>
                  <a:tcPr marL="64846" marR="64846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8645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ru-RU" sz="1300" b="1" smtClean="0">
                          <a:effectLst/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Физическое развитие</a:t>
                      </a:r>
                      <a:endParaRPr lang="ru-RU" sz="13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ct val="0"/>
                        </a:spcAft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эстафеты с мячом;</a:t>
                      </a:r>
                    </a:p>
                    <a:p>
                      <a:pPr>
                        <a:spcAft>
                          <a:spcPct val="0"/>
                        </a:spcAft>
                      </a:pPr>
                      <a:r>
                        <a:rPr lang="ru-RU" sz="130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игра в футбол </a:t>
                      </a:r>
                    </a:p>
                  </a:txBody>
                  <a:tcPr marL="64846" marR="6484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3217">
                <a:tc>
                  <a:txBody>
                    <a:bodyPr/>
                    <a:lstStyle/>
                    <a:p>
                      <a:pPr algn="just">
                        <a:spcAft>
                          <a:spcPct val="0"/>
                        </a:spcAft>
                      </a:pPr>
                      <a:r>
                        <a:rPr lang="ru-RU" sz="1300" b="1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Социально-коммуникативное</a:t>
                      </a:r>
                      <a:r>
                        <a:rPr lang="ru-RU" sz="1300" b="1" baseline="0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развитие</a:t>
                      </a:r>
                      <a:endParaRPr lang="ru-RU" sz="13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ct val="0"/>
                        </a:spcAft>
                      </a:pPr>
                      <a:r>
                        <a:rPr lang="ru-RU" sz="1300" b="1" smtClean="0"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сюжетно-ролевые, режиссёрские и настольные игры</a:t>
                      </a:r>
                      <a:endParaRPr lang="ru-RU" sz="1300" b="1">
                        <a:effectLst/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4846" marR="64846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6" name="Прямоугольник 5"/>
          <p:cNvSpPr/>
          <p:nvPr>
            <p:custDataLst>
              <p:tags r:id="rId5"/>
            </p:custDataLst>
          </p:nvPr>
        </p:nvSpPr>
        <p:spPr>
          <a:xfrm>
            <a:off x="251520" y="260648"/>
            <a:ext cx="83529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mtClean="0">
                <a:solidFill>
                  <a:srgbClr val="FF0000"/>
                </a:solidFill>
              </a:rPr>
              <a:t>Третий этап –  заключительный.</a:t>
            </a:r>
            <a:r>
              <a:rPr lang="ru-RU" b="1" smtClean="0">
                <a:solidFill>
                  <a:srgbClr val="0070C0"/>
                </a:solidFill>
                <a:latin typeface="Calibri" pitchFamily="34" charset="0"/>
              </a:rPr>
              <a:t> </a:t>
            </a:r>
            <a:endParaRPr lang="ru-RU" b="1">
              <a:solidFill>
                <a:srgbClr val="0070C0"/>
              </a:solidFill>
              <a:latin typeface="Calibri" pitchFamily="34" charset="0"/>
            </a:endParaRPr>
          </a:p>
        </p:txBody>
      </p:sp>
      <p:pic>
        <p:nvPicPr>
          <p:cNvPr id="7" name="Рисунок 6" descr="DSCN8664.JP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0"/>
          <a:srcRect l="58006" t="-1333" b="42660"/>
          <a:stretch>
            <a:fillRect/>
          </a:stretch>
        </p:blipFill>
        <p:spPr>
          <a:xfrm>
            <a:off x="1475656" y="548680"/>
            <a:ext cx="5831848" cy="61111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custDataLst>
      <p:tags r:id="rId1"/>
    </p:custData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7" name="AutoShap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483768" y="0"/>
            <a:ext cx="3960812" cy="476672"/>
          </a:xfrm>
          <a:prstGeom prst="wave">
            <a:avLst>
              <a:gd name="adj1" fmla="val 13005"/>
              <a:gd name="adj2" fmla="val -5630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>
                <a:solidFill>
                  <a:srgbClr val="C00000"/>
                </a:solidFill>
              </a:rPr>
              <a:t>АКТУАЛЬНОСТЬ</a:t>
            </a:r>
          </a:p>
        </p:txBody>
      </p:sp>
      <p:sp>
        <p:nvSpPr>
          <p:cNvPr id="8" name="Прямоугольник 7"/>
          <p:cNvSpPr/>
          <p:nvPr>
            <p:custDataLst>
              <p:tags r:id="rId6"/>
            </p:custDataLst>
          </p:nvPr>
        </p:nvSpPr>
        <p:spPr>
          <a:xfrm>
            <a:off x="0" y="476672"/>
            <a:ext cx="9144000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mtClean="0">
                <a:latin typeface="Times New Roman" pitchFamily="18" charset="0"/>
              </a:rPr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Наверное, все педагоги знают, как важно, чтобы  детям было интересно заниматься той или иной деятельностью, чтобы их лица излучали радость, а глаза горели восторгом. А как добиться такого эффекта?</a:t>
            </a:r>
          </a:p>
          <a:p>
            <a:pPr algn="just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Одно из наиболее важных условий успешного развития детского творчества – разнообразие и вариативность работы с детьми.</a:t>
            </a:r>
          </a:p>
          <a:p>
            <a:pPr algn="just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    Новизна обстановки, разнообразные материалы, интересные для детей новые и оригинальные технологии, возможность выбора – вот что помогает не допустить в детскую деятельность однообразие и скуку, обеспечивает живость и непосредственность детского восприятия и деятельности. Важно каждый раз создавать новую ситуацию, чтобы дети, с одной стороны, могли применить усвоенные ранее навыки, с другой – искали новые решения, творческие подходы. Именно это вызывает у детей положительные эмоции, радостное удивление, желание творить.</a:t>
            </a:r>
          </a:p>
          <a:p>
            <a:pPr algn="just"/>
            <a:r>
              <a:rPr lang="ru-RU" b="1" smtClean="0">
                <a:solidFill>
                  <a:schemeClr val="tx2"/>
                </a:solidFill>
              </a:rPr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Об этом говорится и в Федеральных государственных образовательных стандартах, которые  предлагают разнообразные методы, средства, формы образования и развития детей.</a:t>
            </a:r>
          </a:p>
          <a:p>
            <a:pPr algn="just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 Наблюдение за детьми, изучение их возрастных особенностей, интересов позволили нам сделать вывод, что старшие дошкольники обладают большим количеством знаний и неиссякаемой фантазией. У родителей воспитанников есть потребность развивать творческие способности своих детей.</a:t>
            </a:r>
          </a:p>
          <a:p>
            <a:pPr algn="just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    В поисках методов, способствующих развитию творческого мышления ребенка, мы обратилась к мультипликации, как ее сейчас называют, - анимация.</a:t>
            </a:r>
            <a:endParaRPr lang="ru-RU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7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6" name="Прямоугольник 5"/>
          <p:cNvSpPr/>
          <p:nvPr>
            <p:custDataLst>
              <p:tags r:id="rId5"/>
            </p:custDataLst>
          </p:nvPr>
        </p:nvSpPr>
        <p:spPr>
          <a:xfrm>
            <a:off x="323528" y="188640"/>
            <a:ext cx="842493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mtClean="0"/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Главная педагогическая ценность мультипликации как вида современного искусства заключается, прежде всего, в возможности  интегративного развития личности. Кроме того, именно мультипликация помогает максимально сближать интересы взрослого и ребенка, отличаясь доступностью и неповторимостью жанра. С ее помощью можно сделать процесс обучения удовольствием для дошкольников. Положительное воздействие анимации может стать прекрасным развивающим пособием для раскрепощения мышления, развития творческого потенциала.</a:t>
            </a:r>
          </a:p>
          <a:p>
            <a:pPr algn="just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   Дети пяти-семи летнего возраста – известные «почемучки». Бесконечные «почему» требуют ответа и служат основанием для формирования собственных представлений, миропонимания и для творческого моделирования картины мира, что незамедлительно воплощается в детских рисунках. Дети очень дорожат своими рисунками, потому как в каждый из них они вложили частичку себя, проявив творчество. Можно делать выставки детских работ, хранить детские рисунки в папках. А можно сделать так, чтобы рисунки детей «ожили», начали двигаться и жить своей собственной жизнью.  Многие психологи  подтверждают, что мультипликация – это отличный способ открыть у юных дарований творческие задатки, развить коммуникативные способности и лидерские качества.  </a:t>
            </a:r>
          </a:p>
          <a:p>
            <a:pPr algn="just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    Учитывая, вышесказанное мы организовали детскую мульт - студию   «Непоседы» и реализовали творческий проект   «Удивительный мир мультипликации»</a:t>
            </a:r>
            <a:endParaRPr lang="ru-RU" b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8" name="AutoShap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123728" y="188640"/>
            <a:ext cx="4897438" cy="863600"/>
          </a:xfrm>
          <a:prstGeom prst="wave">
            <a:avLst>
              <a:gd name="adj1" fmla="val 13005"/>
              <a:gd name="adj2" fmla="val -6662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ПРОЕКТЕ</a:t>
            </a:r>
          </a:p>
        </p:txBody>
      </p:sp>
      <p:sp>
        <p:nvSpPr>
          <p:cNvPr id="9" name="Прямоугольник 8"/>
          <p:cNvSpPr/>
          <p:nvPr>
            <p:custDataLst>
              <p:tags r:id="rId6"/>
            </p:custDataLst>
          </p:nvPr>
        </p:nvSpPr>
        <p:spPr>
          <a:xfrm>
            <a:off x="611560" y="1772816"/>
            <a:ext cx="77048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smtClean="0">
                <a:solidFill>
                  <a:srgbClr val="FF0000"/>
                </a:solidFill>
                <a:latin typeface="Times New Roman" pitchFamily="18" charset="0"/>
              </a:rPr>
              <a:t>Вид проекта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– информационно-творческий. </a:t>
            </a:r>
          </a:p>
          <a:p>
            <a:pPr algn="just"/>
            <a:endParaRPr lang="ru-RU" b="1" smtClean="0">
              <a:latin typeface="Times New Roman" pitchFamily="18" charset="0"/>
            </a:endParaRPr>
          </a:p>
          <a:p>
            <a:pPr algn="just"/>
            <a:r>
              <a:rPr lang="ru-RU" sz="2000" b="1" smtClean="0">
                <a:solidFill>
                  <a:srgbClr val="00B050"/>
                </a:solidFill>
                <a:latin typeface="Times New Roman" pitchFamily="18" charset="0"/>
              </a:rPr>
              <a:t>Продолжительность проекта</a:t>
            </a:r>
            <a:r>
              <a:rPr lang="ru-RU" b="1" smtClean="0">
                <a:latin typeface="Times New Roman" pitchFamily="18" charset="0"/>
              </a:rPr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– долгосрочный.</a:t>
            </a:r>
          </a:p>
          <a:p>
            <a:pPr algn="just"/>
            <a:r>
              <a:rPr lang="ru-RU" b="1" smtClean="0">
                <a:latin typeface="Times New Roman" pitchFamily="18" charset="0"/>
              </a:rPr>
              <a:t> </a:t>
            </a:r>
          </a:p>
          <a:p>
            <a:pPr algn="just"/>
            <a:r>
              <a:rPr lang="ru-RU" sz="2000" b="1" smtClean="0">
                <a:solidFill>
                  <a:srgbClr val="0070C0"/>
                </a:solidFill>
                <a:latin typeface="Times New Roman" pitchFamily="18" charset="0"/>
              </a:rPr>
              <a:t>Участники проекта</a:t>
            </a:r>
            <a:r>
              <a:rPr lang="ru-RU" b="1" smtClean="0">
                <a:latin typeface="Times New Roman" pitchFamily="18" charset="0"/>
              </a:rPr>
              <a:t>-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воспитанники  подготовительной группы «Непоседы», воспитатели, родители.</a:t>
            </a:r>
          </a:p>
          <a:p>
            <a:pPr algn="just"/>
            <a:endParaRPr lang="ru-RU" b="1" smtClean="0">
              <a:latin typeface="Times New Roman" pitchFamily="18" charset="0"/>
            </a:endParaRPr>
          </a:p>
          <a:p>
            <a:pPr algn="just"/>
            <a:r>
              <a:rPr lang="ru-RU" sz="2000" b="1" u="sng" smtClean="0">
                <a:solidFill>
                  <a:srgbClr val="FF0000"/>
                </a:solidFill>
                <a:latin typeface="Times New Roman" pitchFamily="18" charset="0"/>
              </a:rPr>
              <a:t>Цель проекта</a:t>
            </a:r>
            <a:r>
              <a:rPr lang="ru-RU" b="1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- создание условий для развития творческих способностей старших дошкольников через мультипликацию.</a:t>
            </a:r>
            <a:r>
              <a:rPr lang="ru-RU" smtClean="0"/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Создать мультфильм своими руками. Познакомить детей с Чемпионатом мира по  футболу 2018.</a:t>
            </a:r>
          </a:p>
          <a:p>
            <a:pPr algn="just"/>
            <a:endParaRPr lang="ru-RU" b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6" name="AutoShap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051720" y="0"/>
            <a:ext cx="4679950" cy="648072"/>
          </a:xfrm>
          <a:prstGeom prst="wave">
            <a:avLst>
              <a:gd name="adj1" fmla="val 13005"/>
              <a:gd name="adj2" fmla="val -5528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ЗАДАЧИ ПРОЕКТА</a:t>
            </a:r>
          </a:p>
        </p:txBody>
      </p:sp>
      <p:sp>
        <p:nvSpPr>
          <p:cNvPr id="7" name="Прямоугольник 6"/>
          <p:cNvSpPr/>
          <p:nvPr>
            <p:custDataLst>
              <p:tags r:id="rId6"/>
            </p:custDataLst>
          </p:nvPr>
        </p:nvSpPr>
        <p:spPr>
          <a:xfrm>
            <a:off x="251520" y="620688"/>
            <a:ext cx="8568952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smtClean="0">
                <a:solidFill>
                  <a:srgbClr val="FF0000"/>
                </a:solidFill>
                <a:latin typeface="Times New Roman" pitchFamily="18" charset="0"/>
              </a:rPr>
              <a:t>                                                    </a:t>
            </a:r>
            <a:r>
              <a:rPr lang="ru-RU" b="1" u="sng" smtClean="0">
                <a:solidFill>
                  <a:srgbClr val="FF0000"/>
                </a:solidFill>
                <a:latin typeface="Times New Roman" pitchFamily="18" charset="0"/>
              </a:rPr>
              <a:t>Образовательные</a:t>
            </a:r>
            <a:r>
              <a:rPr lang="ru-RU" u="sng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ru-RU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1.Познакомить детей с историей возникновения и развития мультипликации.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2.Расширить знания детей о таких профессиях, как сценарист, художник-аниматор, оператор съемки, звукооператор.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3.Формировать у детей представления о Чемпионате мира по футболу 2018 .</a:t>
            </a:r>
            <a:endParaRPr lang="ru-RU" b="1" u="sng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342900" indent="-342900"/>
            <a:r>
              <a:rPr lang="ru-RU" smtClean="0">
                <a:latin typeface="Times New Roman" pitchFamily="18" charset="0"/>
              </a:rPr>
              <a:t>                                                      </a:t>
            </a:r>
            <a:r>
              <a:rPr lang="ru-RU" b="1" u="sng" smtClean="0">
                <a:solidFill>
                  <a:srgbClr val="FF0000"/>
                </a:solidFill>
                <a:latin typeface="Times New Roman" pitchFamily="18" charset="0"/>
              </a:rPr>
              <a:t>Развивающие </a:t>
            </a:r>
            <a:endParaRPr lang="ru-RU" b="1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1.Развивать творческое мышление и воображение.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2.Формировать художественные навыки и умения.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3.Развивать навыки связной речи, умение использовать разнообразные выразительные средства.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4. Развивать  навыки художественного вкуса и дизайнерского оформления проекта. 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5.Развивать у детей стремление к укреплению и сохранению своего собственного здоровья посредством занятий физической культурой.</a:t>
            </a:r>
          </a:p>
          <a:p>
            <a:pPr marL="342900" indent="-342900" algn="ctr"/>
            <a:r>
              <a:rPr lang="ru-RU" b="1" u="sng" smtClean="0">
                <a:solidFill>
                  <a:srgbClr val="FF0000"/>
                </a:solidFill>
                <a:latin typeface="Times New Roman" pitchFamily="18" charset="0"/>
              </a:rPr>
              <a:t>Воспитательные</a:t>
            </a:r>
          </a:p>
          <a:p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1.Поддерживать стремление детей к отражению своих представлений посредством анимационной деятельности.</a:t>
            </a:r>
          </a:p>
          <a:p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2.Воспитывать эстетическое чувство красоты и гармонии в жизни и искусстве.</a:t>
            </a:r>
          </a:p>
          <a:p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3.Воспитывать спортивный характер, чувство товарищества и дружбы.</a:t>
            </a:r>
          </a:p>
          <a:p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4.Воспитывать патриотизм и гордость за свою страну.</a:t>
            </a:r>
          </a:p>
          <a:p>
            <a:pPr marL="342900" indent="-342900"/>
            <a:endParaRPr lang="ru-RU" b="1" u="sng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b="1" u="sng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endParaRPr lang="ru-RU" b="1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smtClean="0">
                <a:latin typeface="Times New Roman" pitchFamily="18" charset="0"/>
              </a:rPr>
              <a:t> </a:t>
            </a:r>
            <a:endParaRPr lang="ru-RU"/>
          </a:p>
        </p:txBody>
      </p:sp>
    </p:spTree>
    <p:custDataLst>
      <p:tags r:id="rId1"/>
    </p:custData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6" name="AutoShap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195736" y="260648"/>
            <a:ext cx="4535488" cy="576262"/>
          </a:xfrm>
          <a:prstGeom prst="wave">
            <a:avLst>
              <a:gd name="adj1" fmla="val 13005"/>
              <a:gd name="adj2" fmla="val -1907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>
                <a:solidFill>
                  <a:srgbClr val="C00000"/>
                </a:solidFill>
                <a:latin typeface="Times New Roman" pitchFamily="18" charset="0"/>
              </a:rPr>
              <a:t>ПЛАНИРУЕМЫЕ    РЕЗУЛЬТАТЫ</a:t>
            </a:r>
          </a:p>
        </p:txBody>
      </p:sp>
      <p:sp>
        <p:nvSpPr>
          <p:cNvPr id="7" name="Прямоугольник 6"/>
          <p:cNvSpPr/>
          <p:nvPr>
            <p:custDataLst>
              <p:tags r:id="rId6"/>
            </p:custDataLst>
          </p:nvPr>
        </p:nvSpPr>
        <p:spPr>
          <a:xfrm>
            <a:off x="611560" y="980728"/>
            <a:ext cx="835292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</a:rPr>
              <a:t>                                            </a:t>
            </a:r>
            <a:r>
              <a:rPr lang="ru-RU" b="1" i="1" u="sng" smtClean="0">
                <a:solidFill>
                  <a:srgbClr val="FF0000"/>
                </a:solidFill>
                <a:latin typeface="Times New Roman" pitchFamily="18" charset="0"/>
              </a:rPr>
              <a:t>Для детского сада:</a:t>
            </a:r>
            <a:endParaRPr lang="ru-RU" b="1" u="sng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1.Создание условий для развития ребенка как индивидуальности.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2.Обновление содержания образования и качественное изменение воспитательно-образовательного процесса и деятельности ДОУ.</a:t>
            </a:r>
          </a:p>
          <a:p>
            <a:pPr marL="342900" indent="-342900"/>
            <a:r>
              <a:rPr lang="ru-RU" b="1" i="1" smtClean="0">
                <a:solidFill>
                  <a:srgbClr val="FF0000"/>
                </a:solidFill>
                <a:latin typeface="Times New Roman" pitchFamily="18" charset="0"/>
              </a:rPr>
              <a:t>                                                </a:t>
            </a:r>
            <a:r>
              <a:rPr lang="ru-RU" b="1" i="1" u="sng" smtClean="0">
                <a:solidFill>
                  <a:srgbClr val="FF0000"/>
                </a:solidFill>
                <a:latin typeface="Times New Roman" pitchFamily="18" charset="0"/>
              </a:rPr>
              <a:t>Для ребенка:</a:t>
            </a:r>
            <a:endParaRPr lang="ru-RU" b="1" u="sng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1.Интерес детей к изобразительной деятельности.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2.Умеет передавать творческие замыслы с помощью различных видов искусств и активно включен в процесс творчества. 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3.Ребенок получил возможность совместного  творческого взаимодействия со сверстниками и взрослыми.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4.Повысился уровень информационной культуры.</a:t>
            </a:r>
            <a:endParaRPr lang="ru-RU" b="1" i="1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342900" indent="-342900"/>
            <a:r>
              <a:rPr lang="ru-RU" b="1" i="1" smtClean="0">
                <a:latin typeface="Times New Roman" pitchFamily="18" charset="0"/>
              </a:rPr>
              <a:t>                                              </a:t>
            </a:r>
            <a:r>
              <a:rPr lang="ru-RU" b="1" i="1" u="sng" smtClean="0">
                <a:solidFill>
                  <a:srgbClr val="FF0000"/>
                </a:solidFill>
                <a:latin typeface="Times New Roman" pitchFamily="18" charset="0"/>
              </a:rPr>
              <a:t>Для  родителей: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1.Высокая степень информированности родителей  о развитии ребенка.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 2.Творческая активность родителей через активное включение в проект.</a:t>
            </a:r>
            <a:endParaRPr lang="ru-RU" b="1" i="1" smtClean="0">
              <a:solidFill>
                <a:schemeClr val="tx2"/>
              </a:solidFill>
              <a:latin typeface="Times New Roman" pitchFamily="18" charset="0"/>
            </a:endParaRPr>
          </a:p>
          <a:p>
            <a:pPr marL="342900" indent="-342900"/>
            <a:r>
              <a:rPr lang="ru-RU" b="1" i="1" smtClean="0">
                <a:latin typeface="Times New Roman" pitchFamily="18" charset="0"/>
              </a:rPr>
              <a:t>                                                 </a:t>
            </a:r>
            <a:r>
              <a:rPr lang="ru-RU" b="1" i="1" u="sng" smtClean="0">
                <a:solidFill>
                  <a:srgbClr val="FF0000"/>
                </a:solidFill>
                <a:latin typeface="Times New Roman" pitchFamily="18" charset="0"/>
              </a:rPr>
              <a:t>Для  педагога:</a:t>
            </a:r>
            <a:endParaRPr lang="ru-RU" b="1" u="sng" smtClean="0">
              <a:solidFill>
                <a:srgbClr val="FF0000"/>
              </a:solidFill>
              <a:latin typeface="Times New Roman" pitchFamily="18" charset="0"/>
            </a:endParaRP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1. Повышение профессионального уровня в сфере  информационно-компьютерных технологий.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2.Реализация творческого потенциала.</a:t>
            </a:r>
          </a:p>
          <a:p>
            <a:pPr marL="342900" indent="-342900"/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3. Удовлетворённость  собственной деятельностью.</a:t>
            </a:r>
            <a:endParaRPr lang="ru-RU" b="1">
              <a:solidFill>
                <a:schemeClr val="tx2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11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6" name="AutoShap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27584" y="476672"/>
            <a:ext cx="4824412" cy="790575"/>
          </a:xfrm>
          <a:prstGeom prst="wave">
            <a:avLst>
              <a:gd name="adj1" fmla="val 13005"/>
              <a:gd name="adj2" fmla="val -6435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>
                <a:solidFill>
                  <a:srgbClr val="C00000"/>
                </a:solidFill>
                <a:latin typeface="Times New Roman" pitchFamily="18" charset="0"/>
              </a:rPr>
              <a:t>НОВИЗНА   ПРОЕКТА</a:t>
            </a:r>
          </a:p>
        </p:txBody>
      </p:sp>
      <p:sp>
        <p:nvSpPr>
          <p:cNvPr id="7" name="Прямоугольник 6"/>
          <p:cNvSpPr/>
          <p:nvPr>
            <p:custDataLst>
              <p:tags r:id="rId6"/>
            </p:custDataLst>
          </p:nvPr>
        </p:nvSpPr>
        <p:spPr>
          <a:xfrm>
            <a:off x="395536" y="1772816"/>
            <a:ext cx="82089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Позволяет  интегрировать разнообразные виды искусств (литературное, музыкальное, театральное, изобразительное творчество).  Соединение инновационных  и оригинальных техник изобразительного и декоративно-прикладного творчества и  техники анимационного мультфильма.</a:t>
            </a:r>
            <a:endParaRPr lang="ru-RU">
              <a:solidFill>
                <a:schemeClr val="tx2"/>
              </a:solidFill>
            </a:endParaRPr>
          </a:p>
        </p:txBody>
      </p:sp>
      <p:sp>
        <p:nvSpPr>
          <p:cNvPr id="9" name="Прямоугольник 8"/>
          <p:cNvSpPr/>
          <p:nvPr>
            <p:custDataLst>
              <p:tags r:id="rId7"/>
            </p:custDataLst>
          </p:nvPr>
        </p:nvSpPr>
        <p:spPr>
          <a:xfrm>
            <a:off x="4479629" y="3244334"/>
            <a:ext cx="1847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endParaRPr lang="ru-RU" b="1">
              <a:latin typeface="Times New Roman" pitchFamily="18" charset="0"/>
            </a:endParaRPr>
          </a:p>
        </p:txBody>
      </p:sp>
      <p:sp>
        <p:nvSpPr>
          <p:cNvPr id="10" name="AutoShape 8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131840" y="3501008"/>
            <a:ext cx="4752975" cy="792162"/>
          </a:xfrm>
          <a:prstGeom prst="wave">
            <a:avLst>
              <a:gd name="adj1" fmla="val 13005"/>
              <a:gd name="adj2" fmla="val -6144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>
                <a:solidFill>
                  <a:srgbClr val="C00000"/>
                </a:solidFill>
                <a:latin typeface="Times New Roman" pitchFamily="18" charset="0"/>
              </a:rPr>
              <a:t>ПРАКТИЧЕСКАЯ   ЗНАЧИМОСТЬ</a:t>
            </a:r>
          </a:p>
        </p:txBody>
      </p:sp>
      <p:sp>
        <p:nvSpPr>
          <p:cNvPr id="11" name="Прямоугольник 10"/>
          <p:cNvSpPr/>
          <p:nvPr>
            <p:custDataLst>
              <p:tags r:id="rId9"/>
            </p:custDataLst>
          </p:nvPr>
        </p:nvSpPr>
        <p:spPr>
          <a:xfrm>
            <a:off x="323528" y="4653136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mtClean="0">
                <a:solidFill>
                  <a:schemeClr val="tx2"/>
                </a:solidFill>
                <a:latin typeface="Times New Roman" pitchFamily="18" charset="0"/>
              </a:rPr>
              <a:t> Разнообразные  технологии создания  анимационной мультипликации могут  быть использованы в практике детских садов города, родителями, а также студию могут посещать воспитанники других групп нашего детского сада. </a:t>
            </a:r>
            <a:endParaRPr lang="ru-RU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7" name="AutoShap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123728" y="260648"/>
            <a:ext cx="4824412" cy="865187"/>
          </a:xfrm>
          <a:prstGeom prst="wave">
            <a:avLst>
              <a:gd name="adj1" fmla="val 13005"/>
              <a:gd name="adj2" fmla="val -6269"/>
            </a:avLst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b="1">
                <a:solidFill>
                  <a:srgbClr val="C00000"/>
                </a:solidFill>
              </a:rPr>
              <a:t>ЭТАПЫ    РЕАЛИЗАЦИИ  ПРОЕКТА</a:t>
            </a:r>
          </a:p>
        </p:txBody>
      </p:sp>
      <p:sp>
        <p:nvSpPr>
          <p:cNvPr id="8" name="Прямоугольник 7"/>
          <p:cNvSpPr/>
          <p:nvPr>
            <p:custDataLst>
              <p:tags r:id="rId6"/>
            </p:custDataLst>
          </p:nvPr>
        </p:nvSpPr>
        <p:spPr>
          <a:xfrm>
            <a:off x="539552" y="1484784"/>
            <a:ext cx="7992888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mtClean="0"/>
              <a:t> </a:t>
            </a:r>
            <a:r>
              <a:rPr lang="ru-RU" b="1" smtClean="0">
                <a:solidFill>
                  <a:srgbClr val="FF0000"/>
                </a:solidFill>
              </a:rPr>
              <a:t>Первый этап – организационный.</a:t>
            </a:r>
          </a:p>
          <a:p>
            <a:endParaRPr lang="ru-RU" smtClean="0"/>
          </a:p>
          <a:p>
            <a:pPr algn="ctr"/>
            <a:r>
              <a:rPr lang="ru-RU" smtClean="0">
                <a:solidFill>
                  <a:schemeClr val="tx2"/>
                </a:solidFill>
              </a:rPr>
              <a:t>  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Включает создание всех необходимых условий для обеспечения внедрения и освоения инновации.</a:t>
            </a:r>
          </a:p>
          <a:p>
            <a:endParaRPr lang="ru-RU" b="1" smtClean="0"/>
          </a:p>
          <a:p>
            <a:pPr algn="ctr"/>
            <a:r>
              <a:rPr lang="ru-RU" b="1" smtClean="0"/>
              <a:t>  </a:t>
            </a:r>
            <a:r>
              <a:rPr lang="ru-RU" b="1" smtClean="0">
                <a:solidFill>
                  <a:srgbClr val="FF0000"/>
                </a:solidFill>
              </a:rPr>
              <a:t>Второй этап – практический.</a:t>
            </a:r>
          </a:p>
          <a:p>
            <a:endParaRPr lang="ru-RU" smtClean="0"/>
          </a:p>
          <a:p>
            <a:pPr algn="just"/>
            <a:r>
              <a:rPr lang="ru-RU" smtClean="0"/>
              <a:t>   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Практическая деятельность по проекту</a:t>
            </a:r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беседы, чтение  загадок, просмотр презентаций: «История возникновения футбольного мяча», «История футбола», творческая деятельность, пополнение спортивного уголка, привлечение родителей к игре футбол, создание мультфильма «Футбольная история»</a:t>
            </a:r>
          </a:p>
          <a:p>
            <a:pPr algn="just"/>
            <a:endParaRPr lang="ru-RU" b="1" smtClean="0">
              <a:solidFill>
                <a:schemeClr val="tx2"/>
              </a:solidFill>
            </a:endParaRPr>
          </a:p>
          <a:p>
            <a:pPr algn="ctr"/>
            <a:r>
              <a:rPr lang="ru-RU" b="1" smtClean="0"/>
              <a:t>    </a:t>
            </a:r>
            <a:r>
              <a:rPr lang="ru-RU" b="1" smtClean="0">
                <a:solidFill>
                  <a:srgbClr val="FF0000"/>
                </a:solidFill>
              </a:rPr>
              <a:t>Третий этап – заключительный.</a:t>
            </a:r>
          </a:p>
          <a:p>
            <a:endParaRPr lang="ru-RU" smtClean="0"/>
          </a:p>
          <a:p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Презентация  мультфильма «Футбольная история»   </a:t>
            </a:r>
          </a:p>
          <a:p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endParaRPr lang="ru-RU">
              <a:solidFill>
                <a:schemeClr val="tx2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37b766a6dbcd.jpg"/>
          <p:cNvPicPr>
            <a:picLocks noGrp="1" noChangeAspect="1"/>
          </p:cNvPicPr>
          <p:nvPr>
            <p:ph idx="1"/>
            <p:custDataLst>
              <p:tags r:id="rId3"/>
            </p:custDataLst>
          </p:nvPr>
        </p:nvPicPr>
        <p:blipFill>
          <a:blip r:embed="rId8"/>
          <a:stretch>
            <a:fillRect/>
          </a:stretch>
        </p:blipFill>
        <p:spPr>
          <a:xfrm>
            <a:off x="0" y="0"/>
            <a:ext cx="9144000" cy="6858000"/>
          </a:xfrm>
        </p:spPr>
      </p:pic>
      <p:pic>
        <p:nvPicPr>
          <p:cNvPr id="5" name="Рисунок 4" descr="0_152b89_56ac8d03_or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/>
          <a:stretch>
            <a:fillRect/>
          </a:stretch>
        </p:blipFill>
        <p:spPr>
          <a:xfrm rot="19661792">
            <a:off x="7132248" y="5762085"/>
            <a:ext cx="1976646" cy="1800000"/>
          </a:xfrm>
          <a:prstGeom prst="rect">
            <a:avLst/>
          </a:prstGeom>
        </p:spPr>
      </p:pic>
      <p:sp>
        <p:nvSpPr>
          <p:cNvPr id="7" name="Прямоугольник 6"/>
          <p:cNvSpPr/>
          <p:nvPr>
            <p:custDataLst>
              <p:tags r:id="rId5"/>
            </p:custDataLst>
          </p:nvPr>
        </p:nvSpPr>
        <p:spPr>
          <a:xfrm>
            <a:off x="179512" y="260649"/>
            <a:ext cx="871296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smtClean="0">
                <a:solidFill>
                  <a:srgbClr val="FF0000"/>
                </a:solidFill>
              </a:rPr>
              <a:t> Первый этап – организационный.</a:t>
            </a:r>
          </a:p>
          <a:p>
            <a:endParaRPr lang="ru-RU" smtClean="0">
              <a:solidFill>
                <a:srgbClr val="FF0000"/>
              </a:solidFill>
            </a:endParaRPr>
          </a:p>
          <a:p>
            <a:pPr algn="just"/>
            <a:r>
              <a:rPr lang="ru-RU" smtClean="0">
                <a:solidFill>
                  <a:schemeClr val="tx2"/>
                </a:solidFill>
              </a:rPr>
              <a:t>  </a:t>
            </a:r>
            <a:r>
              <a:rPr lang="ru-RU" b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Включает создание всех необходимых условий для обеспечения внедрения и освоения инновации.</a:t>
            </a:r>
            <a:endParaRPr lang="ru-RU" b="1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b="1" smtClean="0">
                <a:latin typeface="Times New Roman" pitchFamily="18" charset="0"/>
                <a:cs typeface="Times New Roman" pitchFamily="18" charset="0"/>
              </a:rPr>
              <a:t>                   </a:t>
            </a:r>
          </a:p>
          <a:p>
            <a:pPr algn="ctr"/>
            <a:r>
              <a:rPr lang="ru-RU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План реализации 1 этапа проекта</a:t>
            </a:r>
            <a:endParaRPr lang="ru-RU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custDataLst>
              <p:tags r:id="rId6"/>
            </p:custDataLst>
          </p:nvPr>
        </p:nvGraphicFramePr>
        <p:xfrm>
          <a:off x="395536" y="2276871"/>
          <a:ext cx="8568952" cy="368810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32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98721">
                <a:tc>
                  <a:txBody>
                    <a:bodyPr/>
                    <a:lstStyle/>
                    <a:p>
                      <a:r>
                        <a:rPr lang="ru-RU" sz="1400" smtClean="0"/>
                        <a:t>№</a:t>
                      </a:r>
                    </a:p>
                    <a:p>
                      <a:r>
                        <a:rPr lang="ru-RU" sz="1400" smtClean="0"/>
                        <a:t>п/п</a:t>
                      </a:r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8" marR="91418" marT="45724" marB="45724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400" smtClean="0"/>
                        <a:t>                                                           мероприятия </a:t>
                      </a:r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8" marR="91418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36187">
                <a:tc>
                  <a:txBody>
                    <a:bodyPr/>
                    <a:lstStyle/>
                    <a:p>
                      <a:r>
                        <a:rPr lang="ru-RU" sz="1400" smtClean="0"/>
                        <a:t>1.</a:t>
                      </a:r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8" marR="91418" marT="45724" marB="45724"/>
                </a:tc>
                <a:tc>
                  <a:txBody>
                    <a:bodyPr/>
                    <a:lstStyle/>
                    <a:p>
                      <a:r>
                        <a:rPr lang="ru-RU" sz="1400" baseline="0" smtClean="0"/>
                        <a:t> Подготовка </a:t>
                      </a:r>
                      <a:r>
                        <a:rPr lang="ru-RU" sz="1400" smtClean="0"/>
                        <a:t>цифровых и технических средств: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v"/>
                      </a:pPr>
                      <a:r>
                        <a:rPr lang="ru-RU" sz="1400" kern="1200" smtClean="0">
                          <a:effectLst/>
                        </a:rPr>
                        <a:t>Фотоаппарат и штатив к нему.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v"/>
                      </a:pPr>
                      <a:r>
                        <a:rPr lang="ru-RU" sz="1400" kern="1200" smtClean="0">
                          <a:effectLst/>
                        </a:rPr>
                        <a:t>Компьютер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v"/>
                      </a:pPr>
                      <a:r>
                        <a:rPr lang="ru-RU" sz="1400" kern="1200" smtClean="0">
                          <a:effectLst/>
                        </a:rPr>
                        <a:t>Принтер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v"/>
                      </a:pPr>
                      <a:r>
                        <a:rPr lang="ru-RU" sz="1400" kern="1200" smtClean="0">
                          <a:effectLst/>
                        </a:rPr>
                        <a:t>Сканер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v"/>
                      </a:pPr>
                      <a:r>
                        <a:rPr lang="ru-RU" sz="1400" kern="1200" smtClean="0">
                          <a:effectLst/>
                        </a:rPr>
                        <a:t>Проектор и экран к нему.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v"/>
                      </a:pPr>
                      <a:r>
                        <a:rPr lang="ru-RU" sz="1400" kern="1200" smtClean="0">
                          <a:effectLst/>
                        </a:rPr>
                        <a:t>Микрофон, подключенный к компьютеру для записи голоса (звуковое решение мультфильма).</a:t>
                      </a:r>
                    </a:p>
                    <a:p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8" marR="91418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9425">
                <a:tc>
                  <a:txBody>
                    <a:bodyPr/>
                    <a:lstStyle/>
                    <a:p>
                      <a:r>
                        <a:rPr lang="ru-RU" sz="1400" smtClean="0"/>
                        <a:t>2.</a:t>
                      </a:r>
                      <a:endParaRPr lang="ru-RU" sz="14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8" marR="91418" marT="45724" marB="45724"/>
                </a:tc>
                <a:tc>
                  <a:txBody>
                    <a:bodyPr/>
                    <a:lstStyle/>
                    <a:p>
                      <a:r>
                        <a:rPr lang="ru-RU" sz="1400" smtClean="0"/>
                        <a:t>Изучить</a:t>
                      </a:r>
                      <a:r>
                        <a:rPr lang="ru-RU" sz="1400" baseline="0" smtClean="0"/>
                        <a:t> и освоить компьютерные программы:</a:t>
                      </a:r>
                    </a:p>
                    <a:p>
                      <a:pPr marL="285750" lvl="0" indent="-285750">
                        <a:buFont typeface="Wingdings" pitchFamily="2" charset="2"/>
                        <a:buChar char="v"/>
                      </a:pPr>
                      <a:r>
                        <a:rPr lang="en-US" sz="1400" kern="1200" smtClean="0">
                          <a:effectLst/>
                        </a:rPr>
                        <a:t>Microsoft PowerPoint.</a:t>
                      </a:r>
                      <a:endParaRPr lang="ru-RU" sz="1400" kern="1200" smtClean="0">
                        <a:effectLst/>
                      </a:endParaRPr>
                    </a:p>
                    <a:p>
                      <a:pPr marL="285750" lvl="0" indent="-285750">
                        <a:buFont typeface="Wingdings" pitchFamily="2" charset="2"/>
                        <a:buChar char="v"/>
                      </a:pPr>
                      <a:r>
                        <a:rPr lang="en-US" sz="1400" kern="1200" smtClean="0">
                          <a:effectLst/>
                        </a:rPr>
                        <a:t>Paint</a:t>
                      </a:r>
                      <a:r>
                        <a:rPr lang="ru-RU" sz="1400" kern="1200" smtClean="0">
                          <a:effectLst/>
                        </a:rPr>
                        <a:t>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v"/>
                        <a:defRPr/>
                      </a:pPr>
                      <a:r>
                        <a:rPr lang="en-US" sz="1400" smtClean="0"/>
                        <a:t>Windows Movie Maker</a:t>
                      </a:r>
                      <a:r>
                        <a:rPr lang="ru-RU" sz="1400" smtClean="0"/>
                        <a:t>.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Char char="v"/>
                        <a:defRPr/>
                      </a:pPr>
                      <a:endParaRPr lang="ru-RU" sz="1400" b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91418" marR="91418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custDataLst>
      <p:tags r:id="rId1"/>
    </p:custData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7.0.20"/>
  <p:tag name="AS_OS" val="Microsoft Windows NT 10.0.20348.0"/>
  <p:tag name="AS_RELEASE_DATE" val="2024.12.14"/>
  <p:tag name="AS_TITLE" val="Aspose.Slides for .NET Standard 2.1"/>
  <p:tag name="AS_VERSION" val="24.1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2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8"/>
  <p:tag name="SWA_ID" val="9ca8513c-1d38-4b00-b31f-380fa6d481fb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9"/>
  <p:tag name="SWA_ID" val="9b2632bd-d709-4842-a958-c16a190c8703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3082eb54-36d9-4dee-8b78-cf270aa5bbd9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0"/>
  <p:tag name="SWA_ID" val="e61e80cd-2b6c-4605-8ea7-75cec67c984c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1"/>
  <p:tag name="SWA_ID" val="744b38bc-c19c-46f4-9c93-a7fa4439de34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2"/>
  <p:tag name="SWA_ID" val="61606296-b661-4618-82de-1c18a032e18b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3"/>
  <p:tag name="SWA_ID" val="c4269690-a23b-4369-8193-ffffbf4eb291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4"/>
  <p:tag name="SWA_ID" val="60f142c3-c261-4abf-9b95-9f61302e60f2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5"/>
  <p:tag name="SWA_ID" val="b6b6e63c-c5cd-4629-96f7-9bed064a8fe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6"/>
  <p:tag name="SWA_ID" val="f7c751b1-3212-4ac3-97a8-c9aaac8df559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3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7"/>
  <p:tag name="SWA_ID" val="477ef10a-4b3e-4c9f-8157-83064af8d0ea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0ea0a674-1eb7-4c34-8b36-326b356e5723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8"/>
  <p:tag name="SWA_ID" val="b714bbba-c36d-40d8-81b7-9fa20a66d300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9"/>
  <p:tag name="SWA_ID" val="483ee6f7-b17c-42ed-9188-ea2b55254a8f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0"/>
  <p:tag name="SWA_ID" val="b1f2c06d-ea61-4223-88b5-468293f16f4a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1"/>
  <p:tag name="SWA_ID" val="e2bda0ac-b9c6-4adf-9520-49a1af42af21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2"/>
  <p:tag name="SWA_ID" val="48b37cde-c880-4ce0-a258-6fc6071b1624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3fd75f06-318b-4672-8020-23659880d407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3"/>
  <p:tag name="SWA_ID" val="40e1026f-b1d3-4f78-9b7b-e4e5bfad9272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4"/>
  <p:tag name="SWA_ID" val="807c8e60-2cdc-4961-8eb5-99469b8c595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5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5"/>
  <p:tag name="SWA_ID" val="5d1b9a0d-7f9a-43d2-885c-b31c277ae704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6"/>
  <p:tag name="SWA_ID" val="04da4ac9-e952-478e-878a-5d0ce365f5ee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7"/>
  <p:tag name="SWA_ID" val="32dc8a38-072a-43af-acb0-4c8b51a38f53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44e27a52-18b3-415d-8e27-640e78383b81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8"/>
  <p:tag name="SWA_ID" val="a228882e-8b3b-4cde-b632-65a4f5071301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9"/>
  <p:tag name="SWA_ID" val="33d78d10-b526-4341-b71d-803bc5b6c60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0"/>
  <p:tag name="SWA_ID" val="8a44b2e8-4adc-4b52-affc-90b8743d75ff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1"/>
  <p:tag name="SWA_ID" val="9a2348af-c484-47dc-83b8-2a9464a65672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2"/>
  <p:tag name="SWA_ID" val="d3a09bfd-9bb7-4157-841a-dfcd784bdb33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f0c43614-81a1-43c8-89b6-77d2bae9b7e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6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3"/>
  <p:tag name="SWA_ID" val="3fc75891-0270-4683-aeef-8d201724cdd5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4"/>
  <p:tag name="SWA_ID" val="756ee26a-b87f-4398-a3ef-4d824153ff5e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5"/>
  <p:tag name="SWA_ID" val="b76bd524-075b-4f47-94e0-4827f6f0521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6"/>
  <p:tag name="SWA_ID" val="5e5c0012-cffe-4ad3-ad06-9eec3c6f2ea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7"/>
  <p:tag name="SWA_ID" val="92842c49-7c9e-449d-8815-f69f23fe8d0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7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8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9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8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7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0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2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4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9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7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8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9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0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3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4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5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0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8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9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3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4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5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7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0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3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4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7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9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2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2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3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4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5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ad9b9fcf-1648-4aab-8d9e-bd092c92d8d7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0"/>
  <p:tag name="SWA_ID" val="2f6505ad-463e-43a9-a6fe-bd4d685eb53a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"/>
  <p:tag name="SWA_ID" val="8dadc5fd-c44d-47d1-b5cb-a6fb674c5cd8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"/>
  <p:tag name="SWA_ID" val="9c24a1a5-16c7-4a42-95d4-c091ad959f3b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3"/>
  <p:tag name="SWA_ID" val="e2ca170a-5800-4fb8-9f7c-b8ce26b8d14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9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4"/>
  <p:tag name="SWA_ID" val="18742568-6b77-4d5f-9e93-74110d8714e7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5"/>
  <p:tag name="SWA_ID" val="a3b5f287-9964-433c-a9b4-cb0c52919286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4"/>
  <p:tag name="SWA_ID" val="c6c87570-1e09-4de0-a777-77f2ada1f359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6f0c447c-2dfb-4e1f-ba2b-2b6fe4d45ceb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"/>
  <p:tag name="SWA_ID" val="e7c62f1e-d077-41b0-9dd5-283128f43d59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7"/>
  <p:tag name="SWA_ID" val="5841f8b8-b61b-4bc6-8c87-8f26a59fbb24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8"/>
  <p:tag name="SWA_ID" val="08fd658b-8bd1-443a-a6a4-861fd343ddf3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9"/>
  <p:tag name="SWA_ID" val="a75753ec-0706-4a96-bc68-70be4ed035b0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0"/>
  <p:tag name="SWA_ID" val="66adbf86-d5dd-4874-9f7b-60404ff0bd60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0aef500f-87c1-4029-b17e-2433447424c5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0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1"/>
  <p:tag name="SWA_ID" val="6dc3b359-e232-4f62-aae9-db12cf0a26b4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2"/>
  <p:tag name="SWA_ID" val="1c977012-9ce0-4e64-a465-eb0231e6251f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3"/>
  <p:tag name="SWA_ID" val="045cb0d3-7ce4-4366-9989-cda265054269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4"/>
  <p:tag name="SWA_ID" val="8d94c301-7a8e-4859-9a57-866fa95e2770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c9a4cab3-84fc-4bfa-a306-4dbd9cee8bf0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5"/>
  <p:tag name="SWA_ID" val="38850b16-e4bd-4db3-880c-f9b4c59cc380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6"/>
  <p:tag name="SWA_ID" val="b9df2165-566d-418b-bfc9-8a629981c9df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7"/>
  <p:tag name="SWA_ID" val="0c8d1ac8-386d-4b1e-9253-22e984cf22b9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8"/>
  <p:tag name="SWA_ID" val="3f64b60e-4e0d-4d38-88fd-47fa45518662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19"/>
  <p:tag name="SWA_ID" val="fd0009a4-749b-40f5-9caa-503fee2a160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61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5d3061c1-c41f-4b62-9d49-adf96582a2c5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0"/>
  <p:tag name="SWA_ID" val="c8db2c4a-a181-41af-85eb-e75828d69186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1"/>
  <p:tag name="SWA_ID" val="b0d3ea40-8328-49fe-a59e-d36c0404d644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2"/>
  <p:tag name="SWA_ID" val="7eec9221-df4e-43eb-8f39-554a43e9d4fa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3"/>
  <p:tag name="SWA_ID" val="142ea9f4-f570-41c5-9ca8-52d2eff181e7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4"/>
  <p:tag name="SWA_ID" val="043114e7-8325-40ad-8b02-e2b7facb5c4a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WA_ID" val="d4f62f59-8b8c-4432-9008-1e6507ca42a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5"/>
  <p:tag name="SWA_ID" val="073df6c8-7ec5-4b7c-8971-ed3962797ea1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6"/>
  <p:tag name="SWA_ID" val="2b928539-41bb-4087-bd01-a418d7948304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UNIQUEID" val="27"/>
  <p:tag name="SWA_ID" val="12b3d436-a2c7-4f74-9a84-d15c1f435602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1146</Words>
  <Application>Microsoft Office PowerPoint</Application>
  <PresentationFormat>Экран (4:3)</PresentationFormat>
  <Paragraphs>119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User</cp:lastModifiedBy>
  <cp:revision>59</cp:revision>
  <dcterms:created xsi:type="dcterms:W3CDTF">2017-11-18T22:12:41Z</dcterms:created>
  <dcterms:modified xsi:type="dcterms:W3CDTF">2025-11-05T10:47:41Z</dcterms:modified>
</cp:coreProperties>
</file>