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82" r:id="rId2"/>
    <p:sldId id="256" r:id="rId3"/>
    <p:sldId id="257" r:id="rId4"/>
    <p:sldId id="286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8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9C98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6825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DC67CC-1C1A-4847-B87F-DF37E043EEC9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6DC5F-6FE1-4882-8B37-858E472FD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FAB22F-487B-4243-85C0-1448F9A7D46B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19DAC5-1DBB-43C3-BF51-5A4DD76B8E45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1A2D8F-1DA8-4B04-BD4D-83BA4A19CA17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31805-551A-4380-8B58-03EA579764B4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CCA7A3-C0F9-4BA0-9B01-66C31CD7230C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83C4-DB74-43FA-9A1F-D197752ADC0B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5E7F-0189-4C4C-BB5E-1F3840498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992F-0D66-407A-AE7C-81727FD7F238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2345-8E1C-4241-8B83-613D0E00B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9C5F-E8B3-4252-BA93-5A160E014900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BA46-9D80-4970-99E4-91FEB846C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A42D-FC84-40A9-95D7-3FC45771DF20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F5BB-48AA-4806-8DE2-169FADC3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1E99-A88A-4D31-BA7E-C11E3F949556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0EC7-C31E-4836-A199-A1DA93A2C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903C-AB93-4E10-8A5D-967DD6C4C9C7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843F-D798-436F-9CA2-0A18FA185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70E4-9491-4CBD-A964-2C266DBBC8B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A1B8-C607-4EC7-A0BB-611026003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97BB-EED5-4644-9614-23801CA6F958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8B63-2200-49F0-9BE9-18906991E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3472-6B24-4302-9C26-1F5807BEEA09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959D-8E82-4CF3-8E76-31C2B9F72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23C1-C666-4E2A-AA2D-FDA8D0F356F8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A1A7-030F-471E-BA8C-90CE8537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F871-11FE-47A7-BA1F-C533C0355D71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A025-764E-4340-AF80-69B041141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A83D50D-F888-4CF5-81DB-7716660AF40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E2EEACD-0119-4D4D-99DC-432FE2960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18" Type="http://schemas.openxmlformats.org/officeDocument/2006/relationships/slide" Target="slide17.xml"/><Relationship Id="rId26" Type="http://schemas.openxmlformats.org/officeDocument/2006/relationships/slide" Target="slide27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9.xml"/><Relationship Id="rId17" Type="http://schemas.openxmlformats.org/officeDocument/2006/relationships/slide" Target="slide16.xml"/><Relationship Id="rId25" Type="http://schemas.openxmlformats.org/officeDocument/2006/relationships/slide" Target="slide26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3.xml"/><Relationship Id="rId24" Type="http://schemas.openxmlformats.org/officeDocument/2006/relationships/slide" Target="slide25.xml"/><Relationship Id="rId5" Type="http://schemas.openxmlformats.org/officeDocument/2006/relationships/slide" Target="slide5.xml"/><Relationship Id="rId15" Type="http://schemas.openxmlformats.org/officeDocument/2006/relationships/slide" Target="slide12.xml"/><Relationship Id="rId23" Type="http://schemas.openxmlformats.org/officeDocument/2006/relationships/slide" Target="slide24.xml"/><Relationship Id="rId10" Type="http://schemas.openxmlformats.org/officeDocument/2006/relationships/slide" Target="slide13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18.xml"/><Relationship Id="rId14" Type="http://schemas.openxmlformats.org/officeDocument/2006/relationships/slide" Target="slide11.xml"/><Relationship Id="rId22" Type="http://schemas.openxmlformats.org/officeDocument/2006/relationships/slide" Target="slide22.xml"/><Relationship Id="rId27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28654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Своя  игра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0" y="1571625"/>
            <a:ext cx="5929313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профессий»</a:t>
            </a:r>
          </a:p>
        </p:txBody>
      </p:sp>
      <p:pic>
        <p:nvPicPr>
          <p:cNvPr id="14339" name="Рисунок 6" descr="spisok-samyx-vostrebovannyx-professij-v-moskve-v-2016-godu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2357438"/>
            <a:ext cx="73469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4876" y="785794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928794" y="4643446"/>
            <a:ext cx="53578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архитектор</a:t>
            </a:r>
          </a:p>
        </p:txBody>
      </p:sp>
      <p:sp>
        <p:nvSpPr>
          <p:cNvPr id="27656" name="Прямоугольник 6"/>
          <p:cNvSpPr>
            <a:spLocks noChangeArrowheads="1"/>
          </p:cNvSpPr>
          <p:nvPr/>
        </p:nvSpPr>
        <p:spPr bwMode="auto">
          <a:xfrm>
            <a:off x="6429375" y="5857875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43250" y="542925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27658" name="Прямоугольник 8"/>
          <p:cNvSpPr>
            <a:spLocks noChangeArrowheads="1"/>
          </p:cNvSpPr>
          <p:nvPr/>
        </p:nvSpPr>
        <p:spPr bwMode="auto">
          <a:xfrm>
            <a:off x="1071563" y="1857375"/>
            <a:ext cx="7358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Определить, к какой профессии относится эта группа слов:</a:t>
            </a:r>
          </a:p>
          <a:p>
            <a:pPr algn="ctr"/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Рисунок, проект, план, город, гармония, чертеж, конструкции, строительство, здания, памятники</a:t>
            </a:r>
          </a:p>
        </p:txBody>
      </p:sp>
      <p:pic>
        <p:nvPicPr>
          <p:cNvPr id="27659" name="Рисунок 8" descr="NyKFm9CuHM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43275"/>
            <a:ext cx="152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9" descr="NyKFm9CuHM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43275"/>
            <a:ext cx="152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4876" y="785794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1714500"/>
            <a:ext cx="77866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Назвать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профессий и специальностей, начинающихся с буквы  </a:t>
            </a:r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8680" name="Прямоугольник 6"/>
          <p:cNvSpPr>
            <a:spLocks noChangeArrowheads="1"/>
          </p:cNvSpPr>
          <p:nvPr/>
        </p:nvSpPr>
        <p:spPr bwMode="auto">
          <a:xfrm>
            <a:off x="6643688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1" name="Рисунок 5" descr="smayl4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14750"/>
            <a:ext cx="19097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4876" y="785794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9703" name="Прямоугольник 4"/>
          <p:cNvSpPr>
            <a:spLocks noChangeArrowheads="1"/>
          </p:cNvSpPr>
          <p:nvPr/>
        </p:nvSpPr>
        <p:spPr bwMode="auto">
          <a:xfrm>
            <a:off x="6643688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3375" y="4929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4214818"/>
            <a:ext cx="585791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Машинист - машинист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sp>
        <p:nvSpPr>
          <p:cNvPr id="29706" name="Прямоугольник 8"/>
          <p:cNvSpPr>
            <a:spLocks noChangeArrowheads="1"/>
          </p:cNvSpPr>
          <p:nvPr/>
        </p:nvSpPr>
        <p:spPr bwMode="auto">
          <a:xfrm>
            <a:off x="928688" y="1714500"/>
            <a:ext cx="7500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профессию, добавление суффикса </a:t>
            </a:r>
            <a:r>
              <a:rPr lang="ru-RU" sz="3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-к- </a:t>
            </a:r>
            <a:r>
              <a:rPr lang="ru-RU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окончания </a:t>
            </a:r>
            <a:r>
              <a:rPr lang="ru-RU" sz="3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ru-RU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названии которой совершенно меняет ее значение.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72000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Профголоволомки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785794"/>
            <a:ext cx="714380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0727" name="Прямоугольник 4"/>
          <p:cNvSpPr>
            <a:spLocks noChangeArrowheads="1"/>
          </p:cNvSpPr>
          <p:nvPr/>
        </p:nvSpPr>
        <p:spPr bwMode="auto">
          <a:xfrm>
            <a:off x="6643688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57150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546" y="5072074"/>
            <a:ext cx="42862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адвокат</a:t>
            </a:r>
          </a:p>
        </p:txBody>
      </p:sp>
      <p:sp>
        <p:nvSpPr>
          <p:cNvPr id="10" name="Rectangle 4"/>
          <p:cNvSpPr txBox="1">
            <a:spLocks noRot="1" noChangeArrowheads="1"/>
          </p:cNvSpPr>
          <p:nvPr/>
        </p:nvSpPr>
        <p:spPr>
          <a:xfrm>
            <a:off x="785813" y="2000250"/>
            <a:ext cx="3429000" cy="178593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этом ребусе зашифрована профессия. Расшифруйте ее.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785938"/>
            <a:ext cx="371475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Рисунок 8" descr="smayl4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975100"/>
            <a:ext cx="1357313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72000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Профголоволомки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785794"/>
            <a:ext cx="714380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5072074"/>
            <a:ext cx="38576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дворник</a:t>
            </a:r>
          </a:p>
        </p:txBody>
      </p:sp>
      <p:sp>
        <p:nvSpPr>
          <p:cNvPr id="31752" name="Прямоугольник 6"/>
          <p:cNvSpPr>
            <a:spLocks noChangeArrowheads="1"/>
          </p:cNvSpPr>
          <p:nvPr/>
        </p:nvSpPr>
        <p:spPr bwMode="auto">
          <a:xfrm>
            <a:off x="6572250" y="592931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00375" y="57150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643188"/>
            <a:ext cx="56499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Rot="1" noChangeArrowheads="1"/>
          </p:cNvSpPr>
          <p:nvPr/>
        </p:nvSpPr>
        <p:spPr>
          <a:xfrm>
            <a:off x="857250" y="1714500"/>
            <a:ext cx="7500938" cy="92868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этом ребусе зашифрована профессия. Расшифруйте ее.</a:t>
            </a:r>
          </a:p>
        </p:txBody>
      </p:sp>
      <p:pic>
        <p:nvPicPr>
          <p:cNvPr id="31756" name="Рисунок 10" descr="smayl4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405313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72000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Профголоволомки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785794"/>
            <a:ext cx="714380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802" y="5000636"/>
            <a:ext cx="38576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Заправщик</a:t>
            </a:r>
          </a:p>
        </p:txBody>
      </p:sp>
      <p:sp>
        <p:nvSpPr>
          <p:cNvPr id="32776" name="Прямоугольник 6"/>
          <p:cNvSpPr>
            <a:spLocks noChangeArrowheads="1"/>
          </p:cNvSpPr>
          <p:nvPr/>
        </p:nvSpPr>
        <p:spPr bwMode="auto">
          <a:xfrm>
            <a:off x="6572250" y="592931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00375" y="57150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9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714500"/>
            <a:ext cx="3429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Rot="1" noChangeArrowheads="1"/>
          </p:cNvSpPr>
          <p:nvPr/>
        </p:nvSpPr>
        <p:spPr>
          <a:xfrm>
            <a:off x="5072063" y="2143125"/>
            <a:ext cx="3286125" cy="24288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этом ребусе зашифрована профессия. Расшифруйте ее.</a:t>
            </a:r>
          </a:p>
        </p:txBody>
      </p:sp>
      <p:pic>
        <p:nvPicPr>
          <p:cNvPr id="32780" name="Рисунок 10" descr="smayl4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760913"/>
            <a:ext cx="135731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4876" y="500042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Профголоволомки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500042"/>
            <a:ext cx="714380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143512"/>
            <a:ext cx="78581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лесовод</a:t>
            </a:r>
          </a:p>
        </p:txBody>
      </p:sp>
      <p:sp>
        <p:nvSpPr>
          <p:cNvPr id="33800" name="Прямоугольник 6"/>
          <p:cNvSpPr>
            <a:spLocks noChangeArrowheads="1"/>
          </p:cNvSpPr>
          <p:nvPr/>
        </p:nvSpPr>
        <p:spPr bwMode="auto">
          <a:xfrm>
            <a:off x="6786563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86063" y="57150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9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786063"/>
            <a:ext cx="21431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786063"/>
            <a:ext cx="178593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Rot="1" noChangeArrowheads="1"/>
          </p:cNvSpPr>
          <p:nvPr/>
        </p:nvSpPr>
        <p:spPr>
          <a:xfrm>
            <a:off x="714375" y="1643063"/>
            <a:ext cx="7500938" cy="928687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этом ребусе зашифрована профессия. Расшифруйте ее.</a:t>
            </a:r>
          </a:p>
        </p:txBody>
      </p:sp>
      <p:pic>
        <p:nvPicPr>
          <p:cNvPr id="33805" name="Рисунок 11" descr="smayl4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048250"/>
            <a:ext cx="14287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72000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Профголоволомки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785794"/>
            <a:ext cx="714380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08" y="5072074"/>
            <a:ext cx="57150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Ветеринар </a:t>
            </a:r>
          </a:p>
        </p:txBody>
      </p:sp>
      <p:sp>
        <p:nvSpPr>
          <p:cNvPr id="34824" name="Прямоугольник 6"/>
          <p:cNvSpPr>
            <a:spLocks noChangeArrowheads="1"/>
          </p:cNvSpPr>
          <p:nvPr/>
        </p:nvSpPr>
        <p:spPr bwMode="auto">
          <a:xfrm>
            <a:off x="6643688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71813" y="564356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9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14500"/>
            <a:ext cx="42862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Rot="1" noChangeArrowheads="1"/>
          </p:cNvSpPr>
          <p:nvPr/>
        </p:nvSpPr>
        <p:spPr>
          <a:xfrm>
            <a:off x="5286375" y="2071688"/>
            <a:ext cx="3071813" cy="257175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этом ребусе зашифрована профессия. Расшифруйте ее.</a:t>
            </a:r>
          </a:p>
        </p:txBody>
      </p:sp>
      <p:pic>
        <p:nvPicPr>
          <p:cNvPr id="34828" name="Рисунок 10" descr="smayl4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189538"/>
            <a:ext cx="13573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6314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Учеба в школе – тоже работа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857232"/>
            <a:ext cx="714380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2428875"/>
            <a:ext cx="685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Правда, что уроки во Франции длятся 60 минут?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357694"/>
            <a:ext cx="75724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 </a:t>
            </a:r>
          </a:p>
        </p:txBody>
      </p:sp>
      <p:sp>
        <p:nvSpPr>
          <p:cNvPr id="35849" name="Прямоугольник 6"/>
          <p:cNvSpPr>
            <a:spLocks noChangeArrowheads="1"/>
          </p:cNvSpPr>
          <p:nvPr/>
        </p:nvSpPr>
        <p:spPr bwMode="auto">
          <a:xfrm>
            <a:off x="6786563" y="5857875"/>
            <a:ext cx="180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8938" y="51435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6314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Учеба в школе – тоже работа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857232"/>
            <a:ext cx="714380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6871" name="Прямоугольник 5"/>
          <p:cNvSpPr>
            <a:spLocks noChangeArrowheads="1"/>
          </p:cNvSpPr>
          <p:nvPr/>
        </p:nvSpPr>
        <p:spPr bwMode="auto">
          <a:xfrm>
            <a:off x="6643688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6063" y="585787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929198"/>
            <a:ext cx="58578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февраля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1563" y="1785938"/>
            <a:ext cx="6715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нас учебный год начинается 1 сентября, а в Австралии: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71563" y="2857500"/>
            <a:ext cx="1674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 сентября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28750" y="3357563"/>
            <a:ext cx="141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1 января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85938" y="385762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1 февраля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214563" y="4357688"/>
            <a:ext cx="1252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 марта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00042"/>
            <a:ext cx="785818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Своя игра  </a:t>
            </a: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«Мир профессий»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428736"/>
            <a:ext cx="3500462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работы хороши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357430"/>
            <a:ext cx="3500462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143248"/>
            <a:ext cx="3500462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Профголоволомки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3929066"/>
            <a:ext cx="3500462" cy="8572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Учеба в школе – тоже работа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4929198"/>
            <a:ext cx="3500462" cy="8572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Необычные профессии</a:t>
            </a:r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4572000" y="142873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5357818" y="142873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6143636" y="142873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8" name="Скругленный прямоугольник 27">
            <a:hlinkClick r:id="rId6" action="ppaction://hlinksldjump"/>
          </p:cNvPr>
          <p:cNvSpPr/>
          <p:nvPr/>
        </p:nvSpPr>
        <p:spPr>
          <a:xfrm>
            <a:off x="6929454" y="142873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7715272" y="142873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0" name="Скругленный прямоугольник 29">
            <a:hlinkClick r:id="rId8" action="ppaction://hlinksldjump"/>
          </p:cNvPr>
          <p:cNvSpPr/>
          <p:nvPr/>
        </p:nvSpPr>
        <p:spPr>
          <a:xfrm>
            <a:off x="4572000" y="2357430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2" name="Скругленный прямоугольник 31">
            <a:hlinkClick r:id="rId9" action="ppaction://hlinksldjump"/>
          </p:cNvPr>
          <p:cNvSpPr/>
          <p:nvPr/>
        </p:nvSpPr>
        <p:spPr>
          <a:xfrm>
            <a:off x="4572000" y="4071942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Скругленный прямоугольник 32">
            <a:hlinkClick r:id="rId10" action="ppaction://hlinksldjump"/>
          </p:cNvPr>
          <p:cNvSpPr/>
          <p:nvPr/>
        </p:nvSpPr>
        <p:spPr>
          <a:xfrm>
            <a:off x="4572000" y="321468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4" name="Скругленный прямоугольник 33">
            <a:hlinkClick r:id="rId11" action="ppaction://hlinksldjump"/>
          </p:cNvPr>
          <p:cNvSpPr/>
          <p:nvPr/>
        </p:nvSpPr>
        <p:spPr>
          <a:xfrm>
            <a:off x="4572000" y="4929198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5" name="Скругленный прямоугольник 34">
            <a:hlinkClick r:id="rId12" action="ppaction://hlinksldjump"/>
          </p:cNvPr>
          <p:cNvSpPr/>
          <p:nvPr/>
        </p:nvSpPr>
        <p:spPr>
          <a:xfrm>
            <a:off x="5357818" y="2357430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6" name="Скругленный прямоугольник 35">
            <a:hlinkClick r:id="rId13" action="ppaction://hlinksldjump"/>
          </p:cNvPr>
          <p:cNvSpPr/>
          <p:nvPr/>
        </p:nvSpPr>
        <p:spPr>
          <a:xfrm>
            <a:off x="6143636" y="2357430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7" name="Скругленный прямоугольник 36">
            <a:hlinkClick r:id="rId14" action="ppaction://hlinksldjump"/>
          </p:cNvPr>
          <p:cNvSpPr/>
          <p:nvPr/>
        </p:nvSpPr>
        <p:spPr>
          <a:xfrm>
            <a:off x="6929454" y="2357430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8" name="Скругленный прямоугольник 37">
            <a:hlinkClick r:id="rId15" action="ppaction://hlinksldjump"/>
          </p:cNvPr>
          <p:cNvSpPr/>
          <p:nvPr/>
        </p:nvSpPr>
        <p:spPr>
          <a:xfrm>
            <a:off x="7715272" y="2357430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9" name="Скругленный прямоугольник 38">
            <a:hlinkClick r:id="rId16" action="ppaction://hlinksldjump"/>
          </p:cNvPr>
          <p:cNvSpPr/>
          <p:nvPr/>
        </p:nvSpPr>
        <p:spPr>
          <a:xfrm>
            <a:off x="5357818" y="321468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0" name="Скругленный прямоугольник 39">
            <a:hlinkClick r:id="rId17" action="ppaction://hlinksldjump"/>
          </p:cNvPr>
          <p:cNvSpPr/>
          <p:nvPr/>
        </p:nvSpPr>
        <p:spPr>
          <a:xfrm>
            <a:off x="6143636" y="321468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>
            <a:hlinkClick r:id="rId17" action="ppaction://hlinksldjump"/>
          </p:cNvPr>
          <p:cNvSpPr/>
          <p:nvPr/>
        </p:nvSpPr>
        <p:spPr>
          <a:xfrm>
            <a:off x="6929454" y="321468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42" name="Скругленный прямоугольник 41">
            <a:hlinkClick r:id="rId18" action="ppaction://hlinksldjump"/>
          </p:cNvPr>
          <p:cNvSpPr/>
          <p:nvPr/>
        </p:nvSpPr>
        <p:spPr>
          <a:xfrm>
            <a:off x="7715272" y="3214686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44" name="Скругленный прямоугольник 43">
            <a:hlinkClick r:id="rId19" action="ppaction://hlinksldjump"/>
          </p:cNvPr>
          <p:cNvSpPr/>
          <p:nvPr/>
        </p:nvSpPr>
        <p:spPr>
          <a:xfrm>
            <a:off x="5357818" y="4071942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5" name="Скругленный прямоугольник 44">
            <a:hlinkClick r:id="rId20" action="ppaction://hlinksldjump"/>
          </p:cNvPr>
          <p:cNvSpPr/>
          <p:nvPr/>
        </p:nvSpPr>
        <p:spPr>
          <a:xfrm>
            <a:off x="6143636" y="4071942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6" name="Скругленный прямоугольник 45">
            <a:hlinkClick r:id="rId21" action="ppaction://hlinksldjump"/>
          </p:cNvPr>
          <p:cNvSpPr/>
          <p:nvPr/>
        </p:nvSpPr>
        <p:spPr>
          <a:xfrm>
            <a:off x="6929454" y="4071942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47" name="Скругленный прямоугольник 46">
            <a:hlinkClick r:id="rId22" action="ppaction://hlinksldjump"/>
          </p:cNvPr>
          <p:cNvSpPr/>
          <p:nvPr/>
        </p:nvSpPr>
        <p:spPr>
          <a:xfrm>
            <a:off x="7715272" y="4071942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48" name="Скругленный прямоугольник 47">
            <a:hlinkClick r:id="rId23" action="ppaction://hlinksldjump"/>
          </p:cNvPr>
          <p:cNvSpPr/>
          <p:nvPr/>
        </p:nvSpPr>
        <p:spPr>
          <a:xfrm>
            <a:off x="5357818" y="4929198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9" name="Скругленный прямоугольник 48">
            <a:hlinkClick r:id="rId24" action="ppaction://hlinksldjump"/>
          </p:cNvPr>
          <p:cNvSpPr/>
          <p:nvPr/>
        </p:nvSpPr>
        <p:spPr>
          <a:xfrm>
            <a:off x="6143636" y="4929198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0" name="Скругленный прямоугольник 49">
            <a:hlinkClick r:id="rId25" action="ppaction://hlinksldjump"/>
          </p:cNvPr>
          <p:cNvSpPr/>
          <p:nvPr/>
        </p:nvSpPr>
        <p:spPr>
          <a:xfrm>
            <a:off x="6929454" y="4929198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1" name="Скругленный прямоугольник 50">
            <a:hlinkClick r:id="rId26" action="ppaction://hlinksldjump"/>
          </p:cNvPr>
          <p:cNvSpPr/>
          <p:nvPr/>
        </p:nvSpPr>
        <p:spPr>
          <a:xfrm>
            <a:off x="7715272" y="4929198"/>
            <a:ext cx="684000" cy="68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540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5452" name="Прямоугольник 4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215063" y="3286125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6314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Учеба в школе – тоже работа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857232"/>
            <a:ext cx="714380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4786322"/>
            <a:ext cx="650085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Отдых</a:t>
            </a:r>
          </a:p>
        </p:txBody>
      </p:sp>
      <p:sp>
        <p:nvSpPr>
          <p:cNvPr id="38920" name="Прямоугольник 6"/>
          <p:cNvSpPr>
            <a:spLocks noChangeArrowheads="1"/>
          </p:cNvSpPr>
          <p:nvPr/>
        </p:nvSpPr>
        <p:spPr bwMode="auto">
          <a:xfrm>
            <a:off x="6643688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43250" y="578643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28688" y="1643063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 «школа» переводится с греческого как: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43000" y="2857500"/>
            <a:ext cx="144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1. Работа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71625" y="3357563"/>
            <a:ext cx="1427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Отдых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71688" y="3786188"/>
            <a:ext cx="1477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3. Знание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500313" y="4214813"/>
            <a:ext cx="1497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4. Чтение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6314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Учеба в школе – тоже работа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857232"/>
            <a:ext cx="714380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1643063"/>
            <a:ext cx="7286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Самая первая школа в России была основана в 1701 году в Москве. Учиться туда принимали только мальчиков в возрасте от 12 до 17 лет. Назовите имя первого российского императора, основателя этой школы.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4500570"/>
            <a:ext cx="7143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Прямоугольник 6"/>
          <p:cNvSpPr>
            <a:spLocks noChangeArrowheads="1"/>
          </p:cNvSpPr>
          <p:nvPr/>
        </p:nvSpPr>
        <p:spPr bwMode="auto">
          <a:xfrm>
            <a:off x="6715125" y="5857875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535781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6314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Учеба в школе – тоже работа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857232"/>
            <a:ext cx="714380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1785938"/>
            <a:ext cx="7358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разных странах существуют различные системы оценки знаний учащихся. Если в России, Венгрии и Югославии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наиболее высокая оценка, а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наихудшая, то в Чехии все наоборот. В школах Голландии и Румынии ставят оценки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1 до 10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А как вы думаете, какая максимальная оценка во Франции?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36" y="4429132"/>
            <a:ext cx="3571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 баллов</a:t>
            </a:r>
          </a:p>
        </p:txBody>
      </p:sp>
      <p:sp>
        <p:nvSpPr>
          <p:cNvPr id="40969" name="Прямоугольник 6"/>
          <p:cNvSpPr>
            <a:spLocks noChangeArrowheads="1"/>
          </p:cNvSpPr>
          <p:nvPr/>
        </p:nvSpPr>
        <p:spPr bwMode="auto">
          <a:xfrm>
            <a:off x="6715125" y="592931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188" y="55006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43438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Необычные профессии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57875" y="1785938"/>
            <a:ext cx="3000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Это, пожалуй, самая детская профессия для взрослых. В ее обязанности входит оформление мест продажи конструкторов в магазинах.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3174" y="5357826"/>
            <a:ext cx="35719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Сборщик конструкторов</a:t>
            </a:r>
          </a:p>
        </p:txBody>
      </p:sp>
      <p:sp>
        <p:nvSpPr>
          <p:cNvPr id="41993" name="Прямоугольник 6"/>
          <p:cNvSpPr>
            <a:spLocks noChangeArrowheads="1"/>
          </p:cNvSpPr>
          <p:nvPr/>
        </p:nvSpPr>
        <p:spPr bwMode="auto">
          <a:xfrm>
            <a:off x="6572250" y="5857875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0" y="62865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41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130425"/>
            <a:ext cx="37719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43438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Необычные профессии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4938" y="1857375"/>
            <a:ext cx="33575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обязанности представительниц этой японской профессии входит: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желать пассажирам лифта счастливого пути;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указывать этажи, на которых лифт будет останавливаться;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 кланяться.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5214950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Лифтовые леди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Прямоугольник 6"/>
          <p:cNvSpPr>
            <a:spLocks noChangeArrowheads="1"/>
          </p:cNvSpPr>
          <p:nvPr/>
        </p:nvSpPr>
        <p:spPr bwMode="auto">
          <a:xfrm>
            <a:off x="6715125" y="5857875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585787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430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205038"/>
            <a:ext cx="3929063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43438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Необычные профессии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4875" y="1571625"/>
            <a:ext cx="392906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Официальный статус профессия получила только в Великой Британии. Специальное агентство предоставляет такую услугу – за 30 фунтов в час за Вас постоят в любой очереди. Как называется эта профессия?</a:t>
            </a:r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286388"/>
            <a:ext cx="671517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Стоятель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очереди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или очередник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1" name="Прямоугольник 6"/>
          <p:cNvSpPr>
            <a:spLocks noChangeArrowheads="1"/>
          </p:cNvSpPr>
          <p:nvPr/>
        </p:nvSpPr>
        <p:spPr bwMode="auto">
          <a:xfrm>
            <a:off x="6572250" y="592931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71813" y="62118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440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2060575"/>
            <a:ext cx="4164012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29190" y="571480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Необычные профессии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642918"/>
            <a:ext cx="71438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5429264"/>
            <a:ext cx="750099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Дегустатор   сладостей</a:t>
            </a:r>
          </a:p>
        </p:txBody>
      </p:sp>
      <p:sp>
        <p:nvSpPr>
          <p:cNvPr id="45064" name="Прямоугольник 6"/>
          <p:cNvSpPr>
            <a:spLocks noChangeArrowheads="1"/>
          </p:cNvSpPr>
          <p:nvPr/>
        </p:nvSpPr>
        <p:spPr bwMode="auto">
          <a:xfrm>
            <a:off x="6572250" y="5857875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592931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45066" name="Прямоугольник 9"/>
          <p:cNvSpPr>
            <a:spLocks noChangeArrowheads="1"/>
          </p:cNvSpPr>
          <p:nvPr/>
        </p:nvSpPr>
        <p:spPr bwMode="auto">
          <a:xfrm>
            <a:off x="4429125" y="1571625"/>
            <a:ext cx="4000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12-летний мальчик по имени Гарри попал в настоящую сказку. Он выиграл конкурс, после которого стал официальным представителем этой профессии в одной из английских фабрик. Его обязанности: каждый день пробовать новые сорта конфет и описывать свои впечатления. За это его обеспечат сладостями на 5 лет вперед.</a:t>
            </a:r>
          </a:p>
        </p:txBody>
      </p:sp>
      <p:pic>
        <p:nvPicPr>
          <p:cNvPr id="45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1571625"/>
            <a:ext cx="32972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3929063"/>
            <a:ext cx="21431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43438" y="785794"/>
            <a:ext cx="3429024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Необычные профессии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1714500"/>
            <a:ext cx="3714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Японии их называют «бас-бас», а в США – «пушер». Когда в час пик Вы не можете влезть в вагон, они приходят на помощь. Некоторые говорят, что им платят за каждого человека, который влез в вагон. Наверное, именно поэтому представители этой профессии стараются, как только могут.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864396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Заталкиватели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поезд</a:t>
            </a:r>
          </a:p>
        </p:txBody>
      </p:sp>
      <p:sp>
        <p:nvSpPr>
          <p:cNvPr id="46089" name="Прямоугольник 6"/>
          <p:cNvSpPr>
            <a:spLocks noChangeArrowheads="1"/>
          </p:cNvSpPr>
          <p:nvPr/>
        </p:nvSpPr>
        <p:spPr bwMode="auto">
          <a:xfrm>
            <a:off x="6643688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1750" y="614362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46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90738"/>
            <a:ext cx="41036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7686" y="714356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работы хороши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785794"/>
            <a:ext cx="714380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357938" y="5929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500" y="578643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14563" y="1928813"/>
            <a:ext cx="5143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Чем занимается ихтиолог? 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1643042" y="4357694"/>
            <a:ext cx="607223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Изучает животный мир морей и океанов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7686" y="714356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работы хороши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785794"/>
            <a:ext cx="714380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357938" y="5929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500" y="578643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357422" y="5072074"/>
            <a:ext cx="52864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Пилот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57313" y="1785938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Представитель этой профессии не только капитан авиалайнера. Он может летать на вертолетах, быть летчиком-испытателем, директором авиалиний, распылять удобрения на поля, отслеживать воздушный трафик и пилотировать грузовые самолеты.</a:t>
            </a:r>
          </a:p>
        </p:txBody>
      </p:sp>
      <p:pic>
        <p:nvPicPr>
          <p:cNvPr id="19467" name="Рисунок 7" descr="Samolet-3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500438"/>
            <a:ext cx="30543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7686" y="714356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работы хороши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785794"/>
            <a:ext cx="714380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6715125" y="592931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6125" y="592931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1571625"/>
            <a:ext cx="78581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Представительница этой профессии выполняет такую работу:</a:t>
            </a:r>
          </a:p>
          <a:p>
            <a:pPr algn="just">
              <a:lnSpc>
                <a:spcPct val="150000"/>
              </a:lnSpc>
            </a:pP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Производит изделия бытового и технического  назначения из тканей, трикотажного полотна, искусственной и натуральной кожи и др.материала, проверяет качество кроя, соответствие цвета деталей, ниток, пуговиц, вспомогательного материала, следит за качеством швов, регулирует машину, меняет шпульки</a:t>
            </a: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1142976" y="5429264"/>
            <a:ext cx="7143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швея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7752" y="500042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работы хороши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500042"/>
            <a:ext cx="714380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6786563" y="5857875"/>
            <a:ext cx="180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71813" y="578643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2214546" y="5214950"/>
            <a:ext cx="457203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Электромонтажник</a:t>
            </a:r>
          </a:p>
        </p:txBody>
      </p:sp>
      <p:sp>
        <p:nvSpPr>
          <p:cNvPr id="22538" name="Прямоугольник 11"/>
          <p:cNvSpPr>
            <a:spLocks noChangeArrowheads="1"/>
          </p:cNvSpPr>
          <p:nvPr/>
        </p:nvSpPr>
        <p:spPr bwMode="auto">
          <a:xfrm>
            <a:off x="785813" y="1357313"/>
            <a:ext cx="7643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лесу, в пустыне, в горах, в городах и даже в море тянутся линии электропередач. Они приносят нам свет, тепло, а главное электроэнергию. Проведением профилактических и аварийных работ на электрическом оборудовании, поддержанием в порядке электросетей, трасс воздушных и кабельных линий заняты представители этой профессии. Строгое выполнение правил техники безопасности – обязательное условие этой профессии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14375" y="928688"/>
            <a:ext cx="7786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настоящее время в России эта профессия завоевала особую популярность. В отличие от европейских стран, у нас в стране получить данную профессию совсем не сложно. А вот во Франции, например, желающие получить эту профессию подвергаются серьезному экзамену. Одним из главных этапов экзамена являются психологические испытания. Их задача – установить личные качества испытуемого: степень активности, умение сохранять самообладание и хладнокровие. Путем перекрестных опросов выясняется его воспитанность, обходительность и т.д. Кандидаты пишут обязательное сочинение о своей будущей профессии, по которому экзаменаторы судят об умственных способностях экзаменуемого, уровне его духовной культуры. Подсказка: представитель этой профессии имеет дело с ценностями.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29190" y="214290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работы хороши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214290"/>
            <a:ext cx="714380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3560" name="Прямоугольник 6"/>
          <p:cNvSpPr>
            <a:spLocks noChangeArrowheads="1"/>
          </p:cNvSpPr>
          <p:nvPr/>
        </p:nvSpPr>
        <p:spPr bwMode="auto">
          <a:xfrm>
            <a:off x="7000875" y="592931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7625" y="600075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5286388"/>
            <a:ext cx="29000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Продавец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4876" y="785794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1714500"/>
            <a:ext cx="7286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Человеку какой профессии необходим телескоп?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00100" y="4643446"/>
            <a:ext cx="742955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астроному</a:t>
            </a:r>
          </a:p>
        </p:txBody>
      </p:sp>
      <p:sp>
        <p:nvSpPr>
          <p:cNvPr id="24585" name="Прямоугольник 6"/>
          <p:cNvSpPr>
            <a:spLocks noChangeArrowheads="1"/>
          </p:cNvSpPr>
          <p:nvPr/>
        </p:nvSpPr>
        <p:spPr bwMode="auto">
          <a:xfrm>
            <a:off x="6643688" y="592931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13" y="585787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24587" name="Рисунок 7" descr="telescop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0" y="3143250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4876" y="785794"/>
            <a:ext cx="3500462" cy="7858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785794"/>
            <a:ext cx="714380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1785938"/>
            <a:ext cx="72151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каком языке врачи выписывают рецепты?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42" y="4071942"/>
            <a:ext cx="592935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латинском</a:t>
            </a:r>
          </a:p>
        </p:txBody>
      </p:sp>
      <p:sp>
        <p:nvSpPr>
          <p:cNvPr id="26633" name="Прямоугольник 6"/>
          <p:cNvSpPr>
            <a:spLocks noChangeArrowheads="1"/>
          </p:cNvSpPr>
          <p:nvPr/>
        </p:nvSpPr>
        <p:spPr bwMode="auto">
          <a:xfrm>
            <a:off x="6572250" y="592931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ГЛАВНУЮ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5" y="4929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  <p:pic>
        <p:nvPicPr>
          <p:cNvPr id="26635" name="Рисунок 8" descr="img_Doct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11563"/>
            <a:ext cx="357187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813</Words>
  <Application>Microsoft Office PowerPoint</Application>
  <PresentationFormat>Экран (4:3)</PresentationFormat>
  <Paragraphs>173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A.Klein</dc:creator>
  <cp:lastModifiedBy>Microsoft Office</cp:lastModifiedBy>
  <cp:revision>90</cp:revision>
  <dcterms:created xsi:type="dcterms:W3CDTF">2010-06-21T14:01:22Z</dcterms:created>
  <dcterms:modified xsi:type="dcterms:W3CDTF">2025-02-18T14:10:32Z</dcterms:modified>
</cp:coreProperties>
</file>