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Montserrat" panose="020B0604020202020204" charset="-52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1936">
          <p15:clr>
            <a:srgbClr val="A4A3A4"/>
          </p15:clr>
        </p15:guide>
        <p15:guide id="3" orient="horz" pos="56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1936"/>
        <p:guide orient="horz" pos="5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6205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413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aa85c03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aa85c03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34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aa85c03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aa85c03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54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301a933b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301a933b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83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301a933b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301a933b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126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301a933b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301a933b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01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01a933b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301a933b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59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301a933b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301a933b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558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301a933b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301a933b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720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301a933b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301a933b2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513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01a933b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01a933b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3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9143911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1391203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1402641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7339623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02452681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0205932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6369058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8703099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8867421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1876876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05851420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3055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072900" y="168966"/>
            <a:ext cx="60711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Государственное </a:t>
            </a:r>
            <a:r>
              <a:rPr lang="ru" sz="1200" b="1" dirty="0" smtClean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бюджетное </a:t>
            </a:r>
            <a:r>
              <a:rPr lang="ru" sz="1200" b="1" dirty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ru" sz="1200" b="1" dirty="0" smtClean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бщеобразовательное </a:t>
            </a:r>
            <a:r>
              <a:rPr lang="ru" sz="1200" b="1" dirty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у</a:t>
            </a:r>
            <a:r>
              <a:rPr lang="ru" sz="1200" b="1" dirty="0" smtClean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чреждение</a:t>
            </a:r>
            <a:endParaRPr sz="1200" b="1" dirty="0">
              <a:solidFill>
                <a:srgbClr val="00769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города Москвы </a:t>
            </a:r>
            <a:endParaRPr sz="1200" b="1" dirty="0">
              <a:solidFill>
                <a:srgbClr val="00769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buSzPts val="1100"/>
            </a:pPr>
            <a:r>
              <a:rPr lang="ru" sz="1200" b="1" dirty="0">
                <a:solidFill>
                  <a:srgbClr val="00769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ru" sz="1200" b="1" dirty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Школа № 1210</a:t>
            </a:r>
            <a:r>
              <a:rPr lang="ru" sz="1200" b="1" dirty="0" smtClean="0">
                <a:solidFill>
                  <a:srgbClr val="00769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»</a:t>
            </a:r>
            <a:r>
              <a:rPr lang="ru" sz="2450" b="1" dirty="0" smtClean="0">
                <a:solidFill>
                  <a:srgbClr val="00769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2450" b="1" dirty="0" smtClean="0">
                <a:solidFill>
                  <a:srgbClr val="00769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2450" b="1" dirty="0" smtClean="0">
                <a:solidFill>
                  <a:srgbClr val="00769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2450" b="1" dirty="0" smtClean="0">
                <a:solidFill>
                  <a:srgbClr val="00769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2450" b="1" dirty="0" smtClean="0">
                <a:solidFill>
                  <a:srgbClr val="00769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Проект </a:t>
            </a:r>
            <a:r>
              <a:rPr lang="ru-RU" sz="2800" b="1" dirty="0" smtClean="0">
                <a:solidFill>
                  <a:srgbClr val="00769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«Читаем </a:t>
            </a:r>
            <a:r>
              <a:rPr lang="ru-RU" sz="2800" b="1" dirty="0">
                <a:solidFill>
                  <a:srgbClr val="00769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вместе»</a:t>
            </a:r>
            <a:br>
              <a:rPr lang="ru-RU" sz="2800" b="1" dirty="0">
                <a:solidFill>
                  <a:srgbClr val="00769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endParaRPr sz="2800" b="1" dirty="0">
              <a:solidFill>
                <a:srgbClr val="00769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072904" y="2268188"/>
            <a:ext cx="5322955" cy="10212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600" dirty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Н</a:t>
            </a:r>
            <a:r>
              <a:rPr lang="ru-RU" sz="1600" dirty="0" smtClean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аправление:</a:t>
            </a:r>
          </a:p>
          <a:p>
            <a:pPr marL="0" lvl="0" indent="0"/>
            <a:r>
              <a:rPr lang="ru-RU" sz="1600" dirty="0" smtClean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Сохранение </a:t>
            </a:r>
            <a:r>
              <a:rPr lang="ru-RU" sz="1600" dirty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и укрепление традиционных семейных </a:t>
            </a:r>
            <a:r>
              <a:rPr lang="ru-RU" sz="1600" dirty="0" smtClean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ценностей</a:t>
            </a:r>
            <a:endParaRPr lang="ru-RU" sz="1600" dirty="0">
              <a:solidFill>
                <a:srgbClr val="00769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>
              <a:solidFill>
                <a:srgbClr val="00769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     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Романова Ю.В.-воспитатель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Егорова Е.Н.-</a:t>
            </a:r>
            <a:r>
              <a:rPr lang="ru-RU" sz="1400" dirty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воспитатель</a:t>
            </a:r>
            <a:endParaRPr lang="ru-RU" sz="1400" dirty="0" smtClean="0">
              <a:solidFill>
                <a:srgbClr val="00769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/>
            <a:endParaRPr lang="ru-RU" sz="1400" dirty="0" smtClean="0">
              <a:solidFill>
                <a:srgbClr val="00769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0769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7574" y="4755388"/>
            <a:ext cx="21336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</a:t>
            </a:fld>
            <a:endParaRPr lang="ru" dirty="0"/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3072900" cy="5143500"/>
          </a:xfrm>
          <a:prstGeom prst="rect">
            <a:avLst/>
          </a:prstGeom>
          <a:solidFill>
            <a:srgbClr val="00769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/>
          <p:nvPr/>
        </p:nvSpPr>
        <p:spPr>
          <a:xfrm>
            <a:off x="7776600" y="0"/>
            <a:ext cx="1367400" cy="5143500"/>
          </a:xfrm>
          <a:prstGeom prst="rect">
            <a:avLst/>
          </a:prstGeom>
          <a:solidFill>
            <a:srgbClr val="0076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2"/>
          <p:cNvSpPr txBox="1"/>
          <p:nvPr/>
        </p:nvSpPr>
        <p:spPr>
          <a:xfrm>
            <a:off x="8342475" y="4445450"/>
            <a:ext cx="6342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0"/>
            <a:ext cx="77766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Рекомендации коллегам</a:t>
            </a:r>
            <a:r>
              <a:rPr lang="ru-RU" sz="1600" b="1" dirty="0"/>
              <a:t>:</a:t>
            </a:r>
            <a:endParaRPr lang="ru-RU" sz="1600" b="1" dirty="0" smtClean="0"/>
          </a:p>
          <a:p>
            <a:endParaRPr lang="ru-RU" sz="1600" b="1" dirty="0"/>
          </a:p>
          <a:p>
            <a:r>
              <a:rPr lang="ru-RU" sz="1600" b="1" dirty="0" smtClean="0"/>
              <a:t>1.Буккроссинг</a:t>
            </a:r>
            <a:r>
              <a:rPr lang="ru-RU" dirty="0" smtClean="0"/>
              <a:t> </a:t>
            </a:r>
            <a:r>
              <a:rPr lang="ru-RU" dirty="0"/>
              <a:t>- это социальное движение «книголюбов». В работе с детьми для пропаганды</a:t>
            </a:r>
          </a:p>
          <a:p>
            <a:r>
              <a:rPr lang="ru-RU" dirty="0"/>
              <a:t>чтения, повышения интереса к книгам, возрождения интереса к чтению русских народных сказок,</a:t>
            </a:r>
          </a:p>
          <a:p>
            <a:r>
              <a:rPr lang="ru-RU" dirty="0"/>
              <a:t>возрождения традиции семейного чтения используем в группах эту форму работы. Процесс</a:t>
            </a:r>
          </a:p>
          <a:p>
            <a:r>
              <a:rPr lang="ru-RU" dirty="0"/>
              <a:t>«</a:t>
            </a:r>
            <a:r>
              <a:rPr lang="ru-RU" dirty="0" err="1"/>
              <a:t>Буккроссинга</a:t>
            </a:r>
            <a:r>
              <a:rPr lang="ru-RU" dirty="0"/>
              <a:t>» состоит из простейшего действия, основанного на принципе </a:t>
            </a:r>
            <a:r>
              <a:rPr lang="ru-RU" dirty="0" smtClean="0"/>
              <a:t>«Прочитал – отдай другому.</a:t>
            </a:r>
          </a:p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ru-RU" sz="1600" b="1" dirty="0"/>
              <a:t>«Кот в мешке» </a:t>
            </a:r>
            <a:endParaRPr lang="ru-RU" sz="1600" b="1" dirty="0" smtClean="0"/>
          </a:p>
          <a:p>
            <a:r>
              <a:rPr lang="ru-RU" sz="1600" dirty="0" smtClean="0"/>
              <a:t>Воспитатели </a:t>
            </a:r>
            <a:r>
              <a:rPr lang="ru-RU" sz="1600" dirty="0"/>
              <a:t>п</a:t>
            </a:r>
            <a:r>
              <a:rPr lang="ru-RU" sz="1600" dirty="0" smtClean="0"/>
              <a:t>ишут </a:t>
            </a:r>
            <a:r>
              <a:rPr lang="ru-RU" sz="1600" dirty="0"/>
              <a:t>на бумаге название книги и рассказа, </a:t>
            </a:r>
            <a:r>
              <a:rPr lang="ru-RU" sz="1600" dirty="0" smtClean="0"/>
              <a:t>сворачивают </a:t>
            </a:r>
            <a:r>
              <a:rPr lang="ru-RU" sz="1600" dirty="0"/>
              <a:t>и </a:t>
            </a:r>
            <a:r>
              <a:rPr lang="ru-RU" sz="1600" dirty="0" smtClean="0"/>
              <a:t>завязывают </a:t>
            </a:r>
            <a:r>
              <a:rPr lang="ru-RU" sz="1600" dirty="0"/>
              <a:t>шерстяной </a:t>
            </a:r>
            <a:r>
              <a:rPr lang="ru-RU" sz="1600" dirty="0" smtClean="0"/>
              <a:t>нитью. </a:t>
            </a:r>
            <a:r>
              <a:rPr lang="ru-RU" sz="1600" dirty="0"/>
              <a:t>Получилась «игрушка для </a:t>
            </a:r>
            <a:r>
              <a:rPr lang="ru-RU" sz="1600" dirty="0" smtClean="0"/>
              <a:t>Кота»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Задача для родителей и детей: достать «игрушку для кота», прочитать название книги и рассказа, и взять с собой данную </a:t>
            </a:r>
            <a:r>
              <a:rPr lang="ru-RU" sz="1600" dirty="0" smtClean="0"/>
              <a:t>книгу(книги заранее приготовлены</a:t>
            </a:r>
            <a:r>
              <a:rPr lang="ru-RU" sz="1600" dirty="0"/>
              <a:t>). Прочитав книгу, ребята приносят рисунок, нарисованный по прочитанному рассказу. П</a:t>
            </a:r>
            <a:r>
              <a:rPr lang="ru-RU" sz="1600" dirty="0" smtClean="0"/>
              <a:t>о </a:t>
            </a:r>
            <a:r>
              <a:rPr lang="ru-RU" sz="1600" dirty="0"/>
              <a:t>итогу ребята с воспитателями </a:t>
            </a:r>
            <a:r>
              <a:rPr lang="ru-RU" sz="1600" dirty="0" smtClean="0"/>
              <a:t>делают </a:t>
            </a:r>
            <a:r>
              <a:rPr lang="ru-RU" sz="1600" dirty="0"/>
              <a:t>выставку рисунков! Побеждает та семья,  которая больше всех прочитала произведений и сделала творческих </a:t>
            </a:r>
            <a:r>
              <a:rPr lang="ru-RU" sz="1600" dirty="0" smtClean="0"/>
              <a:t>работ.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ctrTitle"/>
          </p:nvPr>
        </p:nvSpPr>
        <p:spPr>
          <a:xfrm>
            <a:off x="3072900" y="519150"/>
            <a:ext cx="607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200" b="1" dirty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2200" b="1" dirty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200" b="1" dirty="0">
              <a:solidFill>
                <a:srgbClr val="00769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072901" y="2"/>
            <a:ext cx="6071100" cy="5227983"/>
          </a:xfrm>
        </p:spPr>
        <p:txBody>
          <a:bodyPr/>
          <a:lstStyle/>
          <a:p>
            <a:r>
              <a:rPr lang="ru-RU" sz="1800" b="1" dirty="0" smtClean="0"/>
              <a:t>Список </a:t>
            </a:r>
            <a:r>
              <a:rPr lang="ru-RU" sz="1800" b="1" dirty="0"/>
              <a:t>используемой литературы:</a:t>
            </a:r>
          </a:p>
          <a:p>
            <a:endParaRPr lang="ru-RU" sz="1400" dirty="0" smtClean="0"/>
          </a:p>
          <a:p>
            <a:r>
              <a:rPr lang="ru-RU" sz="1400" dirty="0" smtClean="0"/>
              <a:t>  Федеральная </a:t>
            </a:r>
            <a:r>
              <a:rPr lang="ru-RU" sz="1400" dirty="0"/>
              <a:t>образовательная программа дошкольного образования</a:t>
            </a:r>
          </a:p>
          <a:p>
            <a:pPr algn="l"/>
            <a:endParaRPr lang="ru-RU" sz="1400" dirty="0" smtClean="0"/>
          </a:p>
          <a:p>
            <a:pPr algn="l"/>
            <a:r>
              <a:rPr lang="ru-RU" sz="1400" dirty="0" err="1" smtClean="0"/>
              <a:t>Бухтиярова</a:t>
            </a:r>
            <a:r>
              <a:rPr lang="ru-RU" sz="1400" dirty="0"/>
              <a:t>, Е.А. Взаимодействие семьи и библиотеки как </a:t>
            </a:r>
            <a:r>
              <a:rPr lang="ru-RU" sz="1400" dirty="0" err="1"/>
              <a:t>факторформирования</a:t>
            </a:r>
            <a:r>
              <a:rPr lang="ru-RU" sz="1400" dirty="0"/>
              <a:t> читателя-ребенка Текст.: автореферат </a:t>
            </a:r>
            <a:r>
              <a:rPr lang="ru-RU" sz="1400" dirty="0" err="1"/>
              <a:t>дисс</a:t>
            </a:r>
            <a:r>
              <a:rPr lang="ru-RU" sz="1400" dirty="0"/>
              <a:t> </a:t>
            </a:r>
            <a:r>
              <a:rPr lang="ru-RU" sz="1400" dirty="0" err="1"/>
              <a:t>канд.пед</a:t>
            </a:r>
            <a:r>
              <a:rPr lang="ru-RU" sz="1400" dirty="0"/>
              <a:t>. наук/ </a:t>
            </a:r>
            <a:r>
              <a:rPr lang="ru-RU" sz="1400" dirty="0" err="1"/>
              <a:t>Е.А.Бухтиярова</a:t>
            </a:r>
            <a:r>
              <a:rPr lang="ru-RU" sz="1400" dirty="0"/>
              <a:t> .- Новосибирск, 2006;</a:t>
            </a:r>
          </a:p>
          <a:p>
            <a:pPr algn="l"/>
            <a:endParaRPr lang="ru-RU" sz="1400" dirty="0"/>
          </a:p>
          <a:p>
            <a:pPr algn="l"/>
            <a:r>
              <a:rPr lang="ru-RU" sz="1400" dirty="0"/>
              <a:t>Современное состояние семьи как социального института формирования личности Текст. / Е.А. </a:t>
            </a:r>
            <a:r>
              <a:rPr lang="ru-RU" sz="1400" dirty="0" err="1"/>
              <a:t>Бухтиярова</a:t>
            </a:r>
            <a:r>
              <a:rPr lang="ru-RU" sz="1400" dirty="0"/>
              <a:t> // Динамика систем, механизмов и машин: материалы международной конференции: Кн.4. Омск: </a:t>
            </a:r>
            <a:r>
              <a:rPr lang="ru-RU" sz="1400" dirty="0" err="1"/>
              <a:t>ОмГТУ</a:t>
            </a:r>
            <a:r>
              <a:rPr lang="ru-RU" sz="1400" dirty="0"/>
              <a:t>, 2004</a:t>
            </a:r>
            <a:r>
              <a:rPr lang="ru-RU" sz="1400" dirty="0" smtClean="0"/>
              <a:t>;</a:t>
            </a:r>
          </a:p>
          <a:p>
            <a:pPr algn="l"/>
            <a:endParaRPr lang="ru-RU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QR-код для чтения детской художественной литературы</a:t>
            </a:r>
            <a:endParaRPr lang="ru-RU" sz="1400" dirty="0"/>
          </a:p>
          <a:p>
            <a:r>
              <a:rPr lang="ru-RU" sz="1400" dirty="0" smtClean="0"/>
              <a:t>    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/>
          </a:p>
        </p:txBody>
      </p:sp>
      <p:sp>
        <p:nvSpPr>
          <p:cNvPr id="154" name="Google Shape;154;p23"/>
          <p:cNvSpPr/>
          <p:nvPr/>
        </p:nvSpPr>
        <p:spPr>
          <a:xfrm>
            <a:off x="0" y="0"/>
            <a:ext cx="3072900" cy="5143500"/>
          </a:xfrm>
          <a:prstGeom prst="rect">
            <a:avLst/>
          </a:prstGeom>
          <a:solidFill>
            <a:srgbClr val="00769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1" name="Picture 3" descr="C:\Users\Группа 8\Desktop\IMG_35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389" y="3679662"/>
            <a:ext cx="1225143" cy="121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0"/>
            <a:ext cx="9187953" cy="5143500"/>
          </a:xfrm>
          <a:prstGeom prst="rect">
            <a:avLst/>
          </a:prstGeom>
          <a:solidFill>
            <a:srgbClr val="00769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501150" y="534392"/>
            <a:ext cx="7312814" cy="79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Визитная карточка: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1041875" y="1152941"/>
            <a:ext cx="7108212" cy="318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-название</a:t>
            </a:r>
            <a:r>
              <a:rPr lang="ru-RU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«Читаем вместе»</a:t>
            </a:r>
          </a:p>
          <a:p>
            <a:pPr lvl="0"/>
            <a:r>
              <a:rPr lang="ru-RU" sz="18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-RU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целевая группа- родители, </a:t>
            </a:r>
            <a:r>
              <a:rPr lang="ru-RU" sz="18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воспитатели; </a:t>
            </a:r>
            <a:endParaRPr lang="ru-RU"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ru-RU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 формат мероприятия-  цикл занятий, </a:t>
            </a:r>
            <a:r>
              <a:rPr lang="ru-RU" sz="18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долгосрочный 10/2025-04/2026</a:t>
            </a:r>
            <a:endParaRPr lang="ru-RU"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ru-RU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 особенности реализации – дошкольное учреждение, семья; </a:t>
            </a:r>
          </a:p>
          <a:p>
            <a:pPr lvl="0"/>
            <a:r>
              <a:rPr lang="ru-RU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 материальные ресурсы, </a:t>
            </a:r>
            <a:r>
              <a:rPr lang="ru-RU" sz="18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оборудование-книги</a:t>
            </a:r>
            <a:r>
              <a:rPr lang="ru-RU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портативная колонка</a:t>
            </a:r>
            <a:r>
              <a:rPr lang="ru-RU" sz="18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экран, проектор</a:t>
            </a:r>
            <a:r>
              <a:rPr lang="ru-RU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/>
            <a:r>
              <a:rPr lang="ru-RU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66" name="Google Shape;66;p14"/>
          <p:cNvSpPr txBox="1"/>
          <p:nvPr/>
        </p:nvSpPr>
        <p:spPr>
          <a:xfrm>
            <a:off x="1210840" y="2466453"/>
            <a:ext cx="63963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Tx/>
              <a:buChar char="-"/>
            </a:pPr>
            <a:endParaRPr sz="18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138364" y="3270700"/>
            <a:ext cx="63963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1041875" y="2168651"/>
            <a:ext cx="63963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769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8342475" y="4445450"/>
            <a:ext cx="3429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00769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76;p15"/>
          <p:cNvSpPr txBox="1"/>
          <p:nvPr/>
        </p:nvSpPr>
        <p:spPr>
          <a:xfrm>
            <a:off x="1194275" y="2321051"/>
            <a:ext cx="63963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769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3146" y="676492"/>
            <a:ext cx="7860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6962" y="287676"/>
            <a:ext cx="76655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800" dirty="0"/>
              <a:t>Общие положения:</a:t>
            </a:r>
          </a:p>
          <a:p>
            <a:r>
              <a:rPr lang="ru-RU" sz="1600" b="1" dirty="0" smtClean="0"/>
              <a:t>Актуальность</a:t>
            </a:r>
            <a:r>
              <a:rPr lang="ru-RU" sz="1600" b="1" dirty="0"/>
              <a:t>:</a:t>
            </a:r>
            <a:r>
              <a:rPr lang="ru-RU" sz="1600" dirty="0"/>
              <a:t> </a:t>
            </a:r>
            <a:r>
              <a:rPr lang="ru-RU" sz="1200" dirty="0" smtClean="0"/>
              <a:t>Процесс </a:t>
            </a:r>
            <a:r>
              <a:rPr lang="ru-RU" sz="1200" dirty="0"/>
              <a:t>общения ребёнка-дошкольника с книгой – это процесс становления в нём личности. Книга должна войти в мир ребёнка как можно раньше, обогатить этот мир, сделать его интересным, полным необычайных открытий. Ребёнок должен любить книгу, тянуться к ней.</a:t>
            </a:r>
          </a:p>
          <a:p>
            <a:r>
              <a:rPr lang="ru-RU" sz="1200" dirty="0"/>
              <a:t>Но, как известно, современные дети всё чаще проводят своё время за компьютерными играми, просмотром телепередач и всё реже читают книги.</a:t>
            </a:r>
          </a:p>
          <a:p>
            <a:r>
              <a:rPr lang="ru-RU" sz="1200" dirty="0"/>
              <a:t>На сегодняшний день актуальность решения этой проблемы очевидна, ведь чтение связано не только с грамотностью и образованностью. Оно формирует идеалы, расширяет кругозор, обогащает внутренний мир человека.</a:t>
            </a:r>
          </a:p>
          <a:p>
            <a:r>
              <a:rPr lang="ru-RU" sz="1200" dirty="0"/>
              <a:t>Необходимо найти эффективные формы работы по приобщению детей к чтению, увлекая этим дошкольников и их родителей</a:t>
            </a:r>
            <a:r>
              <a:rPr lang="ru-RU" dirty="0"/>
              <a:t>.</a:t>
            </a:r>
          </a:p>
          <a:p>
            <a:r>
              <a:rPr lang="ru-RU" sz="1600" b="1" dirty="0"/>
              <a:t>Цель:</a:t>
            </a:r>
            <a:r>
              <a:rPr lang="ru-RU" sz="1600" dirty="0"/>
              <a:t> </a:t>
            </a:r>
            <a:r>
              <a:rPr lang="ru-RU" sz="1200" dirty="0"/>
              <a:t>Способствовать развитию устойчивого интереса ребёнка к художественной и познавательной литературе. Привлечение детей к книге, закрепить интерес к семейному чтению через совместную систему работы: воспитатель, </a:t>
            </a:r>
            <a:r>
              <a:rPr lang="ru-RU" sz="1200" dirty="0" smtClean="0"/>
              <a:t>родители</a:t>
            </a:r>
            <a:r>
              <a:rPr lang="ru-RU" sz="1200" dirty="0"/>
              <a:t>.</a:t>
            </a:r>
          </a:p>
          <a:p>
            <a:r>
              <a:rPr lang="ru-RU" dirty="0"/>
              <a:t> </a:t>
            </a:r>
            <a:r>
              <a:rPr lang="ru-RU" sz="1600" b="1" dirty="0"/>
              <a:t>Задачи:</a:t>
            </a:r>
            <a:r>
              <a:rPr lang="ru-RU" sz="1600" dirty="0"/>
              <a:t> </a:t>
            </a:r>
            <a:r>
              <a:rPr lang="ru-RU" sz="1200" dirty="0"/>
              <a:t>Формирование интереса и потребности в чтении (восприятии) книг, воспитывать бережное отношение к книге.</a:t>
            </a:r>
          </a:p>
          <a:p>
            <a:r>
              <a:rPr lang="ru-RU" sz="1200" dirty="0"/>
              <a:t>Формировать умения сопереживать и сочувствовать главному герою.</a:t>
            </a:r>
          </a:p>
          <a:p>
            <a:r>
              <a:rPr lang="ru-RU" sz="1200" dirty="0"/>
              <a:t>Повысить эффективность работы по приобщению детей к книге во взаимодействии всех участников образовательного процесса: педагогов, детей, родителей.</a:t>
            </a:r>
          </a:p>
          <a:p>
            <a:r>
              <a:rPr lang="ru-RU" sz="1200" dirty="0"/>
              <a:t>Способствовать поддержанию традиций семейного чтения.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5343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b="1" dirty="0" smtClean="0"/>
          </a:p>
          <a:p>
            <a:pPr algn="ctr"/>
            <a:r>
              <a:rPr lang="ru-RU" sz="1800" b="1" dirty="0" smtClean="0"/>
              <a:t>Содержание </a:t>
            </a:r>
            <a:r>
              <a:rPr lang="ru-RU" sz="1800" b="1" dirty="0"/>
              <a:t>педагогической разработки: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Реализация ранее</a:t>
            </a:r>
            <a:r>
              <a:rPr lang="ru-RU" sz="1200" dirty="0" smtClean="0"/>
              <a:t>: Приобщение родителей детей в детском саду к </a:t>
            </a:r>
            <a:r>
              <a:rPr lang="ru-RU" sz="1200" dirty="0"/>
              <a:t>ч</a:t>
            </a:r>
            <a:r>
              <a:rPr lang="ru-RU" sz="1200" dirty="0" smtClean="0"/>
              <a:t>тению книг-это важная задача, которая может значительно повлиять на развитие ребенка.</a:t>
            </a:r>
          </a:p>
          <a:p>
            <a:r>
              <a:rPr lang="ru-RU" sz="1200" dirty="0" smtClean="0"/>
              <a:t>Широко </a:t>
            </a:r>
            <a:r>
              <a:rPr lang="ru-RU" sz="1200" dirty="0"/>
              <a:t>в работе с детьми используем традиционные формы и методы работы по приобщению</a:t>
            </a:r>
          </a:p>
          <a:p>
            <a:r>
              <a:rPr lang="ru-RU" sz="1200" dirty="0"/>
              <a:t>детей к чтению художественной литературы:</a:t>
            </a:r>
          </a:p>
          <a:p>
            <a:r>
              <a:rPr lang="ru-RU" sz="1200" dirty="0" smtClean="0"/>
              <a:t>- </a:t>
            </a:r>
            <a:r>
              <a:rPr lang="ru-RU" sz="1200" dirty="0"/>
              <a:t>традицию ежедневного чтения рассказов, стихов, сказок;</a:t>
            </a:r>
          </a:p>
          <a:p>
            <a:r>
              <a:rPr lang="ru-RU" sz="1200" dirty="0" smtClean="0"/>
              <a:t>- </a:t>
            </a:r>
            <a:r>
              <a:rPr lang="ru-RU" sz="1200" dirty="0"/>
              <a:t>слушание </a:t>
            </a:r>
            <a:r>
              <a:rPr lang="ru-RU" sz="1200" dirty="0" err="1"/>
              <a:t>аудиосказок</a:t>
            </a:r>
            <a:r>
              <a:rPr lang="ru-RU" sz="1200" dirty="0"/>
              <a:t>;</a:t>
            </a:r>
          </a:p>
          <a:p>
            <a:r>
              <a:rPr lang="ru-RU" sz="1200" dirty="0"/>
              <a:t>-</a:t>
            </a:r>
            <a:r>
              <a:rPr lang="ru-RU" sz="1200" dirty="0" smtClean="0"/>
              <a:t>театрализованные представления;</a:t>
            </a:r>
          </a:p>
          <a:p>
            <a:r>
              <a:rPr lang="ru-RU" sz="1200" dirty="0"/>
              <a:t>-</a:t>
            </a:r>
            <a:r>
              <a:rPr lang="ru-RU" sz="1200" dirty="0" smtClean="0"/>
              <a:t> </a:t>
            </a:r>
            <a:r>
              <a:rPr lang="ru-RU" sz="1200" dirty="0"/>
              <a:t>литературные викторины «В гостях у сказки», «По страницам детских произведений</a:t>
            </a:r>
            <a:r>
              <a:rPr lang="ru-RU" sz="1200" dirty="0" smtClean="0"/>
              <a:t>»;</a:t>
            </a:r>
            <a:endParaRPr lang="ru-RU" sz="1200" dirty="0"/>
          </a:p>
          <a:p>
            <a:r>
              <a:rPr lang="ru-RU" sz="1200" dirty="0" smtClean="0"/>
              <a:t>- </a:t>
            </a:r>
            <a:r>
              <a:rPr lang="ru-RU" sz="1200" dirty="0"/>
              <a:t>выставки книг писателей: «Сказки </a:t>
            </a:r>
            <a:r>
              <a:rPr lang="ru-RU" sz="1200" dirty="0" err="1"/>
              <a:t>А.С.Пушкина</a:t>
            </a:r>
            <a:r>
              <a:rPr lang="ru-RU" sz="1200" dirty="0"/>
              <a:t>»</a:t>
            </a:r>
          </a:p>
          <a:p>
            <a:r>
              <a:rPr lang="ru-RU" sz="1200" dirty="0" smtClean="0"/>
              <a:t>- выставки </a:t>
            </a:r>
            <a:r>
              <a:rPr lang="ru-RU" sz="1200" dirty="0"/>
              <a:t>произведений, которые были положены в основу мультфильмов, детских</a:t>
            </a:r>
          </a:p>
          <a:p>
            <a:r>
              <a:rPr lang="ru-RU" sz="1200" dirty="0"/>
              <a:t>фильмов: «Герои книг на экране»;</a:t>
            </a:r>
          </a:p>
          <a:p>
            <a:r>
              <a:rPr lang="ru-RU" sz="1200" dirty="0" smtClean="0"/>
              <a:t>- </a:t>
            </a:r>
            <a:r>
              <a:rPr lang="ru-RU" sz="1200" dirty="0"/>
              <a:t>конкурсы чтецов «Весенний калейдоскоп», «Братья наши </a:t>
            </a:r>
            <a:r>
              <a:rPr lang="ru-RU" sz="1200" dirty="0" smtClean="0"/>
              <a:t>меньшие «</a:t>
            </a:r>
            <a:r>
              <a:rPr lang="ru-RU" sz="1200" dirty="0"/>
              <a:t>Покорители космоса», «Любимый город Москва».</a:t>
            </a:r>
          </a:p>
          <a:p>
            <a:r>
              <a:rPr lang="ru-RU" sz="1200" dirty="0" smtClean="0"/>
              <a:t>- </a:t>
            </a:r>
            <a:r>
              <a:rPr lang="ru-RU" sz="1200" dirty="0"/>
              <a:t>тематические выставки «Книги о животных</a:t>
            </a:r>
            <a:r>
              <a:rPr lang="ru-RU" sz="1200" dirty="0" smtClean="0"/>
              <a:t>»;</a:t>
            </a:r>
            <a:endParaRPr lang="ru-RU" sz="1200" dirty="0"/>
          </a:p>
          <a:p>
            <a:r>
              <a:rPr lang="ru-RU" sz="1200" dirty="0" smtClean="0"/>
              <a:t>- вечера </a:t>
            </a:r>
            <a:r>
              <a:rPr lang="ru-RU" sz="1200" dirty="0"/>
              <a:t>загадок и сказок;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выставки </a:t>
            </a:r>
            <a:r>
              <a:rPr lang="ru-RU" sz="1200" dirty="0"/>
              <a:t>детских рисунков и поделок по прочитанным </a:t>
            </a:r>
            <a:r>
              <a:rPr lang="ru-RU" sz="1200" dirty="0" smtClean="0"/>
              <a:t>произведениям;</a:t>
            </a:r>
          </a:p>
          <a:p>
            <a:pPr marL="171450" indent="-171450">
              <a:buFontTx/>
              <a:buChar char="-"/>
            </a:pPr>
            <a:r>
              <a:rPr lang="ru-RU" sz="1200" dirty="0" err="1" smtClean="0"/>
              <a:t>буккроссинг</a:t>
            </a:r>
            <a:r>
              <a:rPr lang="ru-RU" sz="120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ru-RU" sz="1200" dirty="0" err="1"/>
              <a:t>л</a:t>
            </a:r>
            <a:r>
              <a:rPr lang="ru-RU" sz="1200" dirty="0" err="1" smtClean="0"/>
              <a:t>эпбук</a:t>
            </a:r>
            <a:r>
              <a:rPr lang="ru-RU" sz="12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96" y="1655618"/>
            <a:ext cx="3629890" cy="2447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1373850" y="2824425"/>
            <a:ext cx="63963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1D4798"/>
                </a:solidFill>
                <a:latin typeface="Georgia"/>
                <a:ea typeface="Georgia"/>
                <a:cs typeface="Georgia"/>
                <a:sym typeface="Georgia"/>
              </a:rPr>
              <a:t>НОВЫЙ СМЫСЛОВОЙ РАЗДЕЛ </a:t>
            </a:r>
            <a:endParaRPr sz="2800">
              <a:solidFill>
                <a:srgbClr val="1D4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69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Реализуется по-новому: </a:t>
            </a:r>
            <a:r>
              <a:rPr lang="ru-RU" dirty="0" smtClean="0">
                <a:solidFill>
                  <a:schemeClr val="bg1"/>
                </a:solidFill>
              </a:rPr>
              <a:t>Наряду </a:t>
            </a:r>
            <a:r>
              <a:rPr lang="ru-RU" dirty="0">
                <a:solidFill>
                  <a:schemeClr val="bg1"/>
                </a:solidFill>
              </a:rPr>
              <a:t>с традиционными формами работы с дошкольниками используем и инновационные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Например «Семейный </a:t>
            </a:r>
            <a:r>
              <a:rPr lang="ru-RU" dirty="0" err="1" smtClean="0">
                <a:solidFill>
                  <a:schemeClr val="bg1"/>
                </a:solidFill>
              </a:rPr>
              <a:t>трекер</a:t>
            </a:r>
            <a:r>
              <a:rPr lang="ru-RU" dirty="0" smtClean="0">
                <a:solidFill>
                  <a:schemeClr val="bg1"/>
                </a:solidFill>
              </a:rPr>
              <a:t>» представляет </a:t>
            </a:r>
            <a:r>
              <a:rPr lang="ru-RU" dirty="0">
                <a:solidFill>
                  <a:schemeClr val="bg1"/>
                </a:solidFill>
              </a:rPr>
              <a:t>собой таблицу, состоящую из списка </a:t>
            </a:r>
            <a:r>
              <a:rPr lang="ru-RU" dirty="0" smtClean="0">
                <a:solidFill>
                  <a:schemeClr val="bg1"/>
                </a:solidFill>
              </a:rPr>
              <a:t>художественной литературы для дошкольников и их родителей. Несомненным </a:t>
            </a:r>
            <a:r>
              <a:rPr lang="ru-RU" dirty="0">
                <a:solidFill>
                  <a:schemeClr val="bg1"/>
                </a:solidFill>
              </a:rPr>
              <a:t>плюсом данного метода является то, что он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позволяет вовлечь родителей </a:t>
            </a:r>
            <a:r>
              <a:rPr lang="ru-RU" dirty="0" smtClean="0">
                <a:solidFill>
                  <a:schemeClr val="bg1"/>
                </a:solidFill>
              </a:rPr>
              <a:t>дошкольников и </a:t>
            </a:r>
            <a:r>
              <a:rPr lang="ru-RU" dirty="0">
                <a:solidFill>
                  <a:schemeClr val="bg1"/>
                </a:solidFill>
              </a:rPr>
              <a:t>раскрыть ценности совместного творчества с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детьми, а также повысить их компетентность в вопросах приобщения дошкольников к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художественной литературе.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Задачи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➡ Определить место для этого проекта;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➡ Подобрать литературу;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➡ Создать макет «портянки» на месяц;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➡ Создать </a:t>
            </a:r>
            <a:r>
              <a:rPr lang="ru-RU" dirty="0" err="1">
                <a:solidFill>
                  <a:schemeClr val="bg1"/>
                </a:solidFill>
              </a:rPr>
              <a:t>трекер</a:t>
            </a:r>
            <a:r>
              <a:rPr lang="ru-RU" dirty="0">
                <a:solidFill>
                  <a:schemeClr val="bg1"/>
                </a:solidFill>
              </a:rPr>
              <a:t> чтения и награду для любителя чтения.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Определили, </a:t>
            </a:r>
            <a:r>
              <a:rPr lang="ru-RU" dirty="0">
                <a:solidFill>
                  <a:schemeClr val="bg1"/>
                </a:solidFill>
              </a:rPr>
              <a:t>что самым оптимальным местом в группе будет внутренняя часть двери в раздевалке. Там мы разместили нашу «портянку», а также рядышком поставили стаканчик с карандашами, чтобы было удобно закрашивать ячейки в таблице.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На шкафчиках у детей разместили </a:t>
            </a:r>
            <a:r>
              <a:rPr lang="ru-RU" dirty="0" err="1">
                <a:solidFill>
                  <a:schemeClr val="bg1"/>
                </a:solidFill>
              </a:rPr>
              <a:t>трекеры</a:t>
            </a:r>
            <a:r>
              <a:rPr lang="ru-RU" dirty="0">
                <a:solidFill>
                  <a:schemeClr val="bg1"/>
                </a:solidFill>
              </a:rPr>
              <a:t> чтения. В них - 6 пустых ячеек для прикрепления липучки с изображением книги. Прочитав книгу, ребёнок при помощи родителя учится работать с таблицей (портянкой). А персонально на свой </a:t>
            </a:r>
            <a:r>
              <a:rPr lang="ru-RU" dirty="0" err="1">
                <a:solidFill>
                  <a:schemeClr val="bg1"/>
                </a:solidFill>
              </a:rPr>
              <a:t>трекер</a:t>
            </a:r>
            <a:r>
              <a:rPr lang="ru-RU" dirty="0">
                <a:solidFill>
                  <a:schemeClr val="bg1"/>
                </a:solidFill>
              </a:rPr>
              <a:t> прикрепляет картинку. Собрав все картинки ребёнок получает долгожданную награду - диплом любителя </a:t>
            </a:r>
            <a:r>
              <a:rPr lang="ru-RU" dirty="0" smtClean="0">
                <a:solidFill>
                  <a:schemeClr val="bg1"/>
                </a:solidFill>
              </a:rPr>
              <a:t>чтения.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1373850" y="2824425"/>
            <a:ext cx="63963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7"/>
          <p:cNvSpPr txBox="1"/>
          <p:nvPr/>
        </p:nvSpPr>
        <p:spPr>
          <a:xfrm flipH="1">
            <a:off x="8685378" y="4985802"/>
            <a:ext cx="458625" cy="54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1"/>
          <a:stretch/>
        </p:blipFill>
        <p:spPr>
          <a:xfrm>
            <a:off x="4575060" y="198783"/>
            <a:ext cx="3176557" cy="4660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8" y="198783"/>
            <a:ext cx="3110048" cy="466029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48202" y="4869656"/>
            <a:ext cx="21336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818" y="242584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4" name="Google Shape;114;p19"/>
          <p:cNvSpPr txBox="1"/>
          <p:nvPr/>
        </p:nvSpPr>
        <p:spPr>
          <a:xfrm>
            <a:off x="8342475" y="4531360"/>
            <a:ext cx="652438" cy="6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 smtClean="0">
                <a:solidFill>
                  <a:srgbClr val="00769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00" dirty="0">
              <a:solidFill>
                <a:srgbClr val="00769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392" y="1388535"/>
            <a:ext cx="54051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Результаты</a:t>
            </a:r>
            <a:endParaRPr lang="ru-RU" sz="1800" b="1" dirty="0"/>
          </a:p>
          <a:p>
            <a:endParaRPr lang="ru-RU" sz="1200" dirty="0" smtClean="0"/>
          </a:p>
          <a:p>
            <a:r>
              <a:rPr lang="ru-RU" sz="1600" dirty="0" smtClean="0"/>
              <a:t>Таким </a:t>
            </a:r>
            <a:r>
              <a:rPr lang="ru-RU" sz="1600" dirty="0"/>
              <a:t>образом, использование традиционных и инновационных образовательных методов и</a:t>
            </a:r>
          </a:p>
          <a:p>
            <a:r>
              <a:rPr lang="ru-RU" sz="1600" dirty="0"/>
              <a:t>форм позволяет достичь хороших результатов в формировании устойчивого интереса к лучшим</a:t>
            </a:r>
          </a:p>
          <a:p>
            <a:r>
              <a:rPr lang="ru-RU" sz="1600" dirty="0"/>
              <a:t>произведениям художественной литературы, в приобщении детей к </a:t>
            </a:r>
            <a:r>
              <a:rPr lang="ru-RU" sz="1600" dirty="0" smtClean="0"/>
              <a:t>чтению.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73" y="1641764"/>
            <a:ext cx="3692236" cy="26162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/>
        </p:nvSpPr>
        <p:spPr>
          <a:xfrm>
            <a:off x="8342475" y="4445450"/>
            <a:ext cx="3429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00769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618" y="142947"/>
            <a:ext cx="80918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На конец года мы провели итоговую диагностику</a:t>
            </a:r>
          </a:p>
          <a:p>
            <a:endParaRPr lang="ru-RU" sz="1800" dirty="0"/>
          </a:p>
          <a:p>
            <a:endParaRPr lang="ru-RU" sz="800" dirty="0"/>
          </a:p>
          <a:p>
            <a:r>
              <a:rPr lang="ru-RU" sz="1600" dirty="0"/>
              <a:t>Анализ результатов после проведения диагностики свидетельствует о эффективности разработанного комплекса методов и приёмов. Процент детей с низким уровнем </a:t>
            </a:r>
            <a:r>
              <a:rPr lang="ru-RU" sz="1600" dirty="0" err="1"/>
              <a:t>сформированности</a:t>
            </a:r>
            <a:r>
              <a:rPr lang="ru-RU" sz="1600" dirty="0"/>
              <a:t> интереса к книге и чтению уменьшился. Соответственно количество детей с высоким уровнем увеличился.</a:t>
            </a:r>
          </a:p>
          <a:p>
            <a:endParaRPr lang="ru-RU" sz="1600" dirty="0"/>
          </a:p>
          <a:p>
            <a:r>
              <a:rPr lang="ru-RU" sz="1600" dirty="0"/>
              <a:t>В процессе работы были замечены такие изменения:</a:t>
            </a:r>
          </a:p>
          <a:p>
            <a:endParaRPr lang="ru-RU" sz="1600" dirty="0"/>
          </a:p>
          <a:p>
            <a:r>
              <a:rPr lang="ru-RU" sz="1600" dirty="0"/>
              <a:t>- у детей повысился интерес к художественной литературе, они используют в своей речи прилагательные и глаголы, антонимы, сравнения, обобщения; в сюжетно-ролевых играх дети самостоятельно обыгрывают сюжет литературных произведений.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/>
        </p:nvSpPr>
        <p:spPr>
          <a:xfrm>
            <a:off x="8342475" y="4445450"/>
            <a:ext cx="3429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00769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09469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6693" y="-1029236"/>
            <a:ext cx="715689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 smtClean="0"/>
          </a:p>
          <a:p>
            <a:endParaRPr lang="ru-RU" sz="800" dirty="0"/>
          </a:p>
          <a:p>
            <a:endParaRPr lang="ru-RU" sz="800" dirty="0"/>
          </a:p>
          <a:p>
            <a:endParaRPr lang="ru-RU" sz="800" dirty="0"/>
          </a:p>
          <a:p>
            <a:endParaRPr lang="ru-RU" sz="800" dirty="0"/>
          </a:p>
          <a:p>
            <a:endParaRPr lang="ru-RU" sz="800" dirty="0"/>
          </a:p>
          <a:p>
            <a:endParaRPr lang="ru-RU" sz="800" dirty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8300" y="606287"/>
            <a:ext cx="840707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800" dirty="0"/>
              <a:t>Особенность методической разработки</a:t>
            </a:r>
            <a:r>
              <a:rPr lang="ru-RU" sz="1800" dirty="0" smtClean="0"/>
              <a:t>:</a:t>
            </a:r>
          </a:p>
          <a:p>
            <a:pPr algn="ctr"/>
            <a:endParaRPr lang="ru-RU" sz="1800" dirty="0" smtClean="0"/>
          </a:p>
          <a:p>
            <a:r>
              <a:rPr lang="ru-RU" dirty="0" smtClean="0"/>
              <a:t>Проект </a:t>
            </a:r>
            <a:r>
              <a:rPr lang="ru-RU" dirty="0"/>
              <a:t>«Семейное чтение» легко впишется в план воспитательной работы 3-7лет. Причем некоторые направления данной разработки могут быть реализованы в процессе проведения других внеклассных и внешкольных мероприятий данной тематики.</a:t>
            </a:r>
          </a:p>
          <a:p>
            <a:endParaRPr lang="ru-RU" dirty="0"/>
          </a:p>
          <a:p>
            <a:r>
              <a:rPr lang="ru-RU" dirty="0"/>
              <a:t>В ходе работы над проектом у каждого коллектива будет накапливаться практический и теоретический материал по теме « воспитание традиций семейного чтения».</a:t>
            </a:r>
          </a:p>
          <a:p>
            <a:endParaRPr lang="ru-RU" dirty="0"/>
          </a:p>
          <a:p>
            <a:r>
              <a:rPr lang="ru-RU" dirty="0"/>
              <a:t>Конечно, педагог должен быть готов к тому, что возможно не все семьи сразу откликнуться и проявят желание участвовать в мероприятиях проекта, и в этом нет ничего страшного! Даже, если активность проявят две-три семьи – это уже результат. Мы верим, что через какое-то время постепенно начнут присоединяться и другие семьи. Именно поэтому это долгосрочный проект, реализуемый в течение учебного года, и поэтапно так или иначе вовлекает в процесс и «заряжает» энтузиазмом всех участников коллектива.</a:t>
            </a:r>
          </a:p>
          <a:p>
            <a:endParaRPr lang="ru-RU" dirty="0"/>
          </a:p>
          <a:p>
            <a:r>
              <a:rPr lang="ru-RU" dirty="0"/>
              <a:t>Так-же данный проект не требует больших финансовых затрат и вложений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1758</TotalTime>
  <Words>1109</Words>
  <Application>Microsoft Office PowerPoint</Application>
  <PresentationFormat>Экран (16:9)</PresentationFormat>
  <Paragraphs>133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Georgia</vt:lpstr>
      <vt:lpstr>Montserrat</vt:lpstr>
      <vt:lpstr>Arial</vt:lpstr>
      <vt:lpstr>Тема Office</vt:lpstr>
      <vt:lpstr>Государственное бюджетное общеобразовательное учреждение города Москвы  «Школа № 1210»  Проект «Читаем вместе»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города Москвы  «Школа № 1210»</dc:title>
  <dc:creator>User</dc:creator>
  <cp:lastModifiedBy>79263</cp:lastModifiedBy>
  <cp:revision>37</cp:revision>
  <dcterms:modified xsi:type="dcterms:W3CDTF">2026-03-10T15:21:52Z</dcterms:modified>
</cp:coreProperties>
</file>