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-52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936">
          <p15:clr>
            <a:srgbClr val="A4A3A4"/>
          </p15:clr>
        </p15:guide>
        <p15:guide id="3" orient="horz" pos="56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3" y="43"/>
      </p:cViewPr>
      <p:guideLst>
        <p:guide orient="horz" pos="1620"/>
        <p:guide pos="1936"/>
        <p:guide orient="horz" pos="5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620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301a933b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301a933b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301a933b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301a933b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301a933b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301a933b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01a933b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301a933b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301a933b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301a933b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301a933b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301a933b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301a933b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301a933b2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01a933b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01a933b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ADDC-FD67-4070-9C58-4B04389E0F0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950086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ADDC-FD67-4070-9C58-4B04389E0F0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414338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ADDC-FD67-4070-9C58-4B04389E0F0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176455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ADDC-FD67-4070-9C58-4B04389E0F0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144443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ADDC-FD67-4070-9C58-4B04389E0F0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93525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ADDC-FD67-4070-9C58-4B04389E0F0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070654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ADDC-FD67-4070-9C58-4B04389E0F0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5781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ADDC-FD67-4070-9C58-4B04389E0F0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524078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ADDC-FD67-4070-9C58-4B04389E0F0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048328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ADDC-FD67-4070-9C58-4B04389E0F0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231004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ADDC-FD67-4070-9C58-4B04389E0F0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552246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ADDC-FD67-4070-9C58-4B04389E0F0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9566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247052" y="839756"/>
            <a:ext cx="5617029" cy="17319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600" b="1" i="1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600" b="1" i="1" dirty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600" b="1" i="1" dirty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600" b="1" i="1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600" b="1" i="1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400" b="1" i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Государственное бюджетное </a:t>
            </a:r>
            <a:r>
              <a:rPr lang="ru" sz="1400" b="1" i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ru" sz="1400" b="1" i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бщеобразовательное </a:t>
            </a:r>
            <a:r>
              <a:rPr lang="ru" sz="1400" b="1" i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у</a:t>
            </a:r>
            <a:r>
              <a:rPr lang="ru" sz="1400" b="1" i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чреждение</a:t>
            </a:r>
            <a:endParaRPr sz="1400" b="1" i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i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города Москвы </a:t>
            </a:r>
            <a:endParaRPr sz="1400" b="1" i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1100"/>
            </a:pPr>
            <a:r>
              <a:rPr lang="ru" sz="1400" b="1" i="1" dirty="0">
                <a:solidFill>
                  <a:srgbClr val="00206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ru" sz="1400" b="1" i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Школа № 1210</a:t>
            </a:r>
            <a:r>
              <a:rPr lang="ru" sz="1400" b="1" i="1" dirty="0" smtClean="0">
                <a:solidFill>
                  <a:srgbClr val="00206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»</a:t>
            </a:r>
            <a:r>
              <a:rPr lang="ru" sz="1400" b="1" dirty="0" smtClean="0">
                <a:solidFill>
                  <a:srgbClr val="00206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400" b="1" dirty="0" smtClean="0">
                <a:solidFill>
                  <a:srgbClr val="00206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2450" b="1" dirty="0">
                <a:solidFill>
                  <a:srgbClr val="00206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2450" b="1" dirty="0">
                <a:solidFill>
                  <a:srgbClr val="00206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50" b="1" dirty="0" smtClean="0">
                <a:solidFill>
                  <a:srgbClr val="00206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Оксана Семеновна </a:t>
            </a:r>
            <a:br>
              <a:rPr lang="ru-RU" sz="2450" b="1" dirty="0" smtClean="0">
                <a:solidFill>
                  <a:srgbClr val="00206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50" b="1" dirty="0" smtClean="0">
                <a:solidFill>
                  <a:srgbClr val="00206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Ушакова</a:t>
            </a:r>
            <a:r>
              <a:rPr lang="ru-RU" sz="2450" b="1" dirty="0">
                <a:solidFill>
                  <a:srgbClr val="00206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2450" b="1" dirty="0">
                <a:solidFill>
                  <a:srgbClr val="00206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endParaRPr sz="22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 rot="10800000" flipV="1">
            <a:off x="5943598" y="3895652"/>
            <a:ext cx="3321697" cy="1021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Романова Ю.В.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Егорова Е.Н.</a:t>
            </a:r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3072900" cy="5143500"/>
          </a:xfrm>
          <a:prstGeom prst="rect">
            <a:avLst/>
          </a:prstGeom>
          <a:solidFill>
            <a:srgbClr val="00769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00" y="1247850"/>
            <a:ext cx="2884301" cy="26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Группа 8\Desktop\IMG_844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25" y="2397968"/>
            <a:ext cx="1881121" cy="26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1754" y="2288465"/>
            <a:ext cx="3732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Методика развития речи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0423" y="-79177"/>
            <a:ext cx="1249903" cy="114740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699300" y="1646743"/>
            <a:ext cx="63963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556654" y="1330243"/>
            <a:ext cx="63963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041875" y="2279743"/>
            <a:ext cx="63963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240025" y="1013743"/>
            <a:ext cx="4545685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2400" i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342475" y="4007644"/>
            <a:ext cx="342900" cy="94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" sz="25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5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1946" y="335902"/>
            <a:ext cx="6302054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Оксана Семеновна Ушакова</a:t>
            </a:r>
            <a:r>
              <a:rPr lang="ru-RU" sz="2000" dirty="0" smtClean="0">
                <a:solidFill>
                  <a:srgbClr val="002060"/>
                </a:solidFill>
              </a:rPr>
              <a:t>-легенда дошкольной педагогики.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Доктор педагогический наук, профессор.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Заведующая лабораторией развития речи и речевого общения Института дошкольного образования и семейного воспитания РАО.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Автор программы «Развитие речи дошкольников».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57377" y="2417862"/>
            <a:ext cx="42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ва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endParaRPr lang="ru-RU" i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2408" y="1427584"/>
            <a:ext cx="5341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1" y="549904"/>
            <a:ext cx="2647269" cy="3735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1041875" y="2168651"/>
            <a:ext cx="63963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6087" y="47363"/>
            <a:ext cx="1932750" cy="1541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8342475" y="4445450"/>
            <a:ext cx="3429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5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76;p15"/>
          <p:cNvSpPr txBox="1"/>
          <p:nvPr/>
        </p:nvSpPr>
        <p:spPr>
          <a:xfrm>
            <a:off x="1194275" y="2321051"/>
            <a:ext cx="63963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943" y="279918"/>
            <a:ext cx="863633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В ЧЕМ СУТЬ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МЕТОДИКИ?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не только звуки, это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развить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ребенке «чувство языка».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направления работы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Фонетика (звуки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Лексика (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слова).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 Грамматика (правильные окончания)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0" y="1268104"/>
            <a:ext cx="2929820" cy="3404926"/>
          </a:xfrm>
          <a:prstGeom prst="rect">
            <a:avLst/>
          </a:prstGeom>
        </p:spPr>
      </p:pic>
      <p:sp>
        <p:nvSpPr>
          <p:cNvPr id="83" name="Google Shape;83;p16"/>
          <p:cNvSpPr txBox="1"/>
          <p:nvPr/>
        </p:nvSpPr>
        <p:spPr>
          <a:xfrm>
            <a:off x="2747700" y="395618"/>
            <a:ext cx="63963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Самая важная задача – </a:t>
            </a:r>
            <a:r>
              <a:rPr lang="ru-RU" sz="2000" b="1" u="sng" dirty="0" smtClean="0">
                <a:solidFill>
                  <a:srgbClr val="002060"/>
                </a:solidFill>
              </a:rPr>
              <a:t>связная речь</a:t>
            </a:r>
          </a:p>
          <a:p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 </a:t>
            </a:r>
          </a:p>
          <a:p>
            <a:endParaRPr lang="ru-RU" sz="1800" dirty="0">
              <a:solidFill>
                <a:srgbClr val="002060"/>
              </a:solidFill>
            </a:endParaRP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Учим ребенка говорить красиво и логично.</a:t>
            </a: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   Диалог:</a:t>
            </a:r>
            <a:r>
              <a:rPr lang="ru-RU" sz="2000" dirty="0" smtClean="0">
                <a:solidFill>
                  <a:srgbClr val="002060"/>
                </a:solidFill>
              </a:rPr>
              <a:t> умение слушать собеседника и                  отвечать по теме.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   Монолог: </a:t>
            </a:r>
            <a:r>
              <a:rPr lang="ru-RU" sz="2000" dirty="0" smtClean="0">
                <a:solidFill>
                  <a:srgbClr val="002060"/>
                </a:solidFill>
              </a:rPr>
              <a:t>умение составить рассказ (по   картине, игрушке или их головы).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   Результат:</a:t>
            </a:r>
            <a:r>
              <a:rPr lang="ru-RU" sz="2000" dirty="0" smtClean="0">
                <a:solidFill>
                  <a:srgbClr val="002060"/>
                </a:solidFill>
              </a:rPr>
              <a:t> Ребенок  не «мычит», а четко излагает свою мысль.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8342475" y="4445450"/>
            <a:ext cx="3429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5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6" y="1003859"/>
            <a:ext cx="2784447" cy="2719055"/>
          </a:xfrm>
          <a:prstGeom prst="rect">
            <a:avLst/>
          </a:prstGeom>
        </p:spPr>
      </p:pic>
      <p:sp>
        <p:nvSpPr>
          <p:cNvPr id="90" name="Google Shape;90;p17"/>
          <p:cNvSpPr txBox="1"/>
          <p:nvPr/>
        </p:nvSpPr>
        <p:spPr>
          <a:xfrm>
            <a:off x="2747700" y="588818"/>
            <a:ext cx="6396300" cy="107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Как это работает на практике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ru" sz="2000" dirty="0" smtClean="0">
                <a:solidFill>
                  <a:srgbClr val="00206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ru" sz="2000" dirty="0" smtClean="0">
                <a:solidFill>
                  <a:srgbClr val="00206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Кратко опиши истории про «Золотую осень»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ru" sz="2000" dirty="0" smtClean="0">
              <a:solidFill>
                <a:srgbClr val="002060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Проблема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 Ребенок отвечает односложно («Осень желтая»).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 Метод Ушаковой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 Вопрос-провокация («А если бы осень была художником?»).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Итог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 Пятилетний ребенок выдает образную речь («Осень-это сокровищница с каштанами»).</a:t>
            </a:r>
            <a:endParaRPr sz="1800" dirty="0">
              <a:solidFill>
                <a:srgbClr val="002060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8425602" y="4410814"/>
            <a:ext cx="3429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25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8354761" y="4452377"/>
            <a:ext cx="3429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25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103" y="229589"/>
            <a:ext cx="79275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Смысловая работа «Игры со словами»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Примеры упражнений:</a:t>
            </a: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«Скажи по другому»(</a:t>
            </a:r>
            <a:r>
              <a:rPr lang="ru-RU" sz="2000" dirty="0" err="1" smtClean="0">
                <a:solidFill>
                  <a:srgbClr val="002060"/>
                </a:solidFill>
              </a:rPr>
              <a:t>Синонимы:Смелый-Храбрый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«Скажи наоборот»(</a:t>
            </a:r>
            <a:r>
              <a:rPr lang="ru-RU" sz="2000" dirty="0" err="1" smtClean="0">
                <a:solidFill>
                  <a:srgbClr val="002060"/>
                </a:solidFill>
              </a:rPr>
              <a:t>Антонимы:Холод-Жара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«Почему так говорят?(Работа с метафорами и пословицами</a:t>
            </a:r>
            <a:r>
              <a:rPr lang="ru-RU" sz="2000" dirty="0" smtClean="0"/>
              <a:t>)</a:t>
            </a:r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1" y="2624895"/>
            <a:ext cx="3818017" cy="23296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36" y="2641298"/>
            <a:ext cx="3101834" cy="23132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36" y="2400477"/>
            <a:ext cx="4093388" cy="2632802"/>
          </a:xfrm>
          <a:prstGeom prst="rect">
            <a:avLst/>
          </a:prstGeom>
        </p:spPr>
      </p:pic>
      <p:sp>
        <p:nvSpPr>
          <p:cNvPr id="114" name="Google Shape;114;p19"/>
          <p:cNvSpPr txBox="1"/>
          <p:nvPr/>
        </p:nvSpPr>
        <p:spPr>
          <a:xfrm>
            <a:off x="8342475" y="4445450"/>
            <a:ext cx="3429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25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795"/>
            <a:ext cx="8970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Методические приемы.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Использование картин (рассматривание и описание)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Использование моделей-схем (чтобы ребёнок не забыл последовательность рассказа).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Чтение сказок с последующим обсуждением «Почему герои так поступили?»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371" y="47363"/>
            <a:ext cx="2150465" cy="1574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8342475" y="4445450"/>
            <a:ext cx="3429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25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946" y="858983"/>
            <a:ext cx="8240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Речь + творчество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Методика связывает речь с рисованием, музыкой и игрой.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Ребенок не «зубрит» правила, он живет в языке.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3" y="2862744"/>
            <a:ext cx="6474827" cy="18630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3687" y="47363"/>
            <a:ext cx="2085150" cy="179232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8342475" y="4445450"/>
            <a:ext cx="3429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25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1" y="468086"/>
            <a:ext cx="5890456" cy="43107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298</Words>
  <Application>Microsoft Office PowerPoint</Application>
  <PresentationFormat>Экран (16:9)</PresentationFormat>
  <Paragraphs>64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Georgia</vt:lpstr>
      <vt:lpstr>Тема Office</vt:lpstr>
      <vt:lpstr>   Государственное бюджетное общеобразовательное учреждение города Москвы  «Школа № 1210»  Оксана Семеновна  Ушакова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города Москвы  «Школа № 1210»</dc:title>
  <dc:creator>User</dc:creator>
  <cp:lastModifiedBy>79263</cp:lastModifiedBy>
  <cp:revision>40</cp:revision>
  <dcterms:modified xsi:type="dcterms:W3CDTF">2026-02-18T10:49:28Z</dcterms:modified>
</cp:coreProperties>
</file>