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0" r:id="rId3"/>
    <p:sldId id="261" r:id="rId4"/>
    <p:sldId id="259" r:id="rId5"/>
    <p:sldId id="262" r:id="rId6"/>
    <p:sldId id="263" r:id="rId7"/>
    <p:sldId id="264" r:id="rId8"/>
    <p:sldId id="265" r:id="rId9"/>
    <p:sldId id="266" r:id="rId10"/>
    <p:sldId id="267" r:id="rId11"/>
    <p:sldId id="268" r:id="rId12"/>
  </p:sldIdLst>
  <p:sldSz cx="9144000" cy="6858000" type="screen4x3"/>
  <p:notesSz cx="6858000" cy="9144000"/>
  <p:defaultTextStyle>
    <a:defPPr>
      <a:defRPr lang="ru-RU"/>
    </a:defPPr>
    <a:lvl1pPr algn="l" rtl="0" fontAlgn="base">
      <a:spcBef>
        <a:spcPct val="0"/>
      </a:spcBef>
      <a:spcAft>
        <a:spcPct val="0"/>
      </a:spcAft>
      <a:defRPr kern="1200">
        <a:solidFill>
          <a:schemeClr val="tx1"/>
        </a:solidFill>
        <a:latin typeface="Calibri" pitchFamily="34" charset="0"/>
        <a:ea typeface="+mn-ea"/>
        <a:cs typeface="Arial" charset="0"/>
      </a:defRPr>
    </a:lvl1pPr>
    <a:lvl2pPr marL="457200" algn="l" rtl="0" fontAlgn="base">
      <a:spcBef>
        <a:spcPct val="0"/>
      </a:spcBef>
      <a:spcAft>
        <a:spcPct val="0"/>
      </a:spcAft>
      <a:defRPr kern="1200">
        <a:solidFill>
          <a:schemeClr val="tx1"/>
        </a:solidFill>
        <a:latin typeface="Calibri" pitchFamily="34" charset="0"/>
        <a:ea typeface="+mn-ea"/>
        <a:cs typeface="Arial" charset="0"/>
      </a:defRPr>
    </a:lvl2pPr>
    <a:lvl3pPr marL="914400" algn="l" rtl="0" fontAlgn="base">
      <a:spcBef>
        <a:spcPct val="0"/>
      </a:spcBef>
      <a:spcAft>
        <a:spcPct val="0"/>
      </a:spcAft>
      <a:defRPr kern="1200">
        <a:solidFill>
          <a:schemeClr val="tx1"/>
        </a:solidFill>
        <a:latin typeface="Calibri" pitchFamily="34" charset="0"/>
        <a:ea typeface="+mn-ea"/>
        <a:cs typeface="Arial" charset="0"/>
      </a:defRPr>
    </a:lvl3pPr>
    <a:lvl4pPr marL="1371600" algn="l" rtl="0" fontAlgn="base">
      <a:spcBef>
        <a:spcPct val="0"/>
      </a:spcBef>
      <a:spcAft>
        <a:spcPct val="0"/>
      </a:spcAft>
      <a:defRPr kern="1200">
        <a:solidFill>
          <a:schemeClr val="tx1"/>
        </a:solidFill>
        <a:latin typeface="Calibri" pitchFamily="34" charset="0"/>
        <a:ea typeface="+mn-ea"/>
        <a:cs typeface="Arial" charset="0"/>
      </a:defRPr>
    </a:lvl4pPr>
    <a:lvl5pPr marL="1828800" algn="l" rtl="0" fontAlgn="base">
      <a:spcBef>
        <a:spcPct val="0"/>
      </a:spcBef>
      <a:spcAft>
        <a:spcPct val="0"/>
      </a:spcAft>
      <a:defRPr kern="1200">
        <a:solidFill>
          <a:schemeClr val="tx1"/>
        </a:solidFill>
        <a:latin typeface="Calibri" pitchFamily="34" charset="0"/>
        <a:ea typeface="+mn-ea"/>
        <a:cs typeface="Arial" charset="0"/>
      </a:defRPr>
    </a:lvl5pPr>
    <a:lvl6pPr marL="2286000" algn="l" defTabSz="914400" rtl="0" eaLnBrk="1" latinLnBrk="0" hangingPunct="1">
      <a:defRPr kern="1200">
        <a:solidFill>
          <a:schemeClr val="tx1"/>
        </a:solidFill>
        <a:latin typeface="Calibri" pitchFamily="34" charset="0"/>
        <a:ea typeface="+mn-ea"/>
        <a:cs typeface="Arial" charset="0"/>
      </a:defRPr>
    </a:lvl6pPr>
    <a:lvl7pPr marL="2743200" algn="l" defTabSz="914400" rtl="0" eaLnBrk="1" latinLnBrk="0" hangingPunct="1">
      <a:defRPr kern="1200">
        <a:solidFill>
          <a:schemeClr val="tx1"/>
        </a:solidFill>
        <a:latin typeface="Calibri" pitchFamily="34" charset="0"/>
        <a:ea typeface="+mn-ea"/>
        <a:cs typeface="Arial" charset="0"/>
      </a:defRPr>
    </a:lvl7pPr>
    <a:lvl8pPr marL="3200400" algn="l" defTabSz="914400" rtl="0" eaLnBrk="1" latinLnBrk="0" hangingPunct="1">
      <a:defRPr kern="1200">
        <a:solidFill>
          <a:schemeClr val="tx1"/>
        </a:solidFill>
        <a:latin typeface="Calibri" pitchFamily="34" charset="0"/>
        <a:ea typeface="+mn-ea"/>
        <a:cs typeface="Arial" charset="0"/>
      </a:defRPr>
    </a:lvl8pPr>
    <a:lvl9pPr marL="3657600" algn="l" defTabSz="914400" rtl="0" eaLnBrk="1" latinLnBrk="0" hangingPunct="1">
      <a:defRPr kern="1200">
        <a:solidFill>
          <a:schemeClr val="tx1"/>
        </a:solidFill>
        <a:latin typeface="Calibri" pitchFamily="34"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useTimings="0">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00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149" autoAdjust="0"/>
    <p:restoredTop sz="94660"/>
  </p:normalViewPr>
  <p:slideViewPr>
    <p:cSldViewPr>
      <p:cViewPr>
        <p:scale>
          <a:sx n="81" d="100"/>
          <a:sy n="81" d="100"/>
        </p:scale>
        <p:origin x="-1074"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и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і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Місце для дати 3"/>
          <p:cNvSpPr>
            <a:spLocks noGrp="1"/>
          </p:cNvSpPr>
          <p:nvPr>
            <p:ph type="dt" sz="half" idx="10"/>
          </p:nvPr>
        </p:nvSpPr>
        <p:spPr/>
        <p:txBody>
          <a:bodyPr/>
          <a:lstStyle>
            <a:lvl1pPr>
              <a:defRPr/>
            </a:lvl1pPr>
          </a:lstStyle>
          <a:p>
            <a:pPr>
              <a:defRPr/>
            </a:pPr>
            <a:fld id="{3F0AF5D2-DD53-4225-8E9F-0091859615AA}" type="datetimeFigureOut">
              <a:rPr lang="ru-RU"/>
              <a:pPr>
                <a:defRPr/>
              </a:pPr>
              <a:t>02.06.2026</a:t>
            </a:fld>
            <a:endParaRPr lang="ru-RU" dirty="0"/>
          </a:p>
        </p:txBody>
      </p:sp>
      <p:sp>
        <p:nvSpPr>
          <p:cNvPr id="5" name="Місце для нижнього колонтитула 4"/>
          <p:cNvSpPr>
            <a:spLocks noGrp="1"/>
          </p:cNvSpPr>
          <p:nvPr>
            <p:ph type="ftr" sz="quarter" idx="11"/>
          </p:nvPr>
        </p:nvSpPr>
        <p:spPr/>
        <p:txBody>
          <a:bodyPr/>
          <a:lstStyle>
            <a:lvl1pPr>
              <a:defRPr/>
            </a:lvl1pPr>
          </a:lstStyle>
          <a:p>
            <a:pPr>
              <a:defRPr/>
            </a:pPr>
            <a:endParaRPr lang="ru-RU"/>
          </a:p>
        </p:txBody>
      </p:sp>
      <p:sp>
        <p:nvSpPr>
          <p:cNvPr id="6" name="Місце для номера слайда 5"/>
          <p:cNvSpPr>
            <a:spLocks noGrp="1"/>
          </p:cNvSpPr>
          <p:nvPr>
            <p:ph type="sldNum" sz="quarter" idx="12"/>
          </p:nvPr>
        </p:nvSpPr>
        <p:spPr/>
        <p:txBody>
          <a:bodyPr/>
          <a:lstStyle>
            <a:lvl1pPr>
              <a:defRPr/>
            </a:lvl1pPr>
          </a:lstStyle>
          <a:p>
            <a:pPr>
              <a:defRPr/>
            </a:pPr>
            <a:fld id="{A5715C3A-E2DE-4AA7-8163-B8C8E93EF2DB}" type="slidenum">
              <a:rPr lang="ru-RU"/>
              <a:pPr>
                <a:defRPr/>
              </a:pPr>
              <a:t>‹#›</a:t>
            </a:fld>
            <a:endParaRPr lang="ru-RU" dirty="0"/>
          </a:p>
        </p:txBody>
      </p:sp>
    </p:spTree>
    <p:extLst>
      <p:ext uri="{BB962C8B-B14F-4D97-AF65-F5344CB8AC3E}">
        <p14:creationId xmlns:p14="http://schemas.microsoft.com/office/powerpoint/2010/main" val="3296032817"/>
      </p:ext>
    </p:extLst>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і вертикальни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Місце для вертикального тексту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Місце для дати 3"/>
          <p:cNvSpPr>
            <a:spLocks noGrp="1"/>
          </p:cNvSpPr>
          <p:nvPr>
            <p:ph type="dt" sz="half" idx="10"/>
          </p:nvPr>
        </p:nvSpPr>
        <p:spPr/>
        <p:txBody>
          <a:bodyPr/>
          <a:lstStyle>
            <a:lvl1pPr>
              <a:defRPr/>
            </a:lvl1pPr>
          </a:lstStyle>
          <a:p>
            <a:pPr>
              <a:defRPr/>
            </a:pPr>
            <a:fld id="{B4A71DE7-2385-4557-BB87-63F05EE68490}" type="datetimeFigureOut">
              <a:rPr lang="ru-RU"/>
              <a:pPr>
                <a:defRPr/>
              </a:pPr>
              <a:t>02.06.2026</a:t>
            </a:fld>
            <a:endParaRPr lang="ru-RU" dirty="0"/>
          </a:p>
        </p:txBody>
      </p:sp>
      <p:sp>
        <p:nvSpPr>
          <p:cNvPr id="5" name="Місце для нижнього колонтитула 4"/>
          <p:cNvSpPr>
            <a:spLocks noGrp="1"/>
          </p:cNvSpPr>
          <p:nvPr>
            <p:ph type="ftr" sz="quarter" idx="11"/>
          </p:nvPr>
        </p:nvSpPr>
        <p:spPr/>
        <p:txBody>
          <a:bodyPr/>
          <a:lstStyle>
            <a:lvl1pPr>
              <a:defRPr/>
            </a:lvl1pPr>
          </a:lstStyle>
          <a:p>
            <a:pPr>
              <a:defRPr/>
            </a:pPr>
            <a:endParaRPr lang="ru-RU"/>
          </a:p>
        </p:txBody>
      </p:sp>
      <p:sp>
        <p:nvSpPr>
          <p:cNvPr id="6" name="Місце для номера слайда 5"/>
          <p:cNvSpPr>
            <a:spLocks noGrp="1"/>
          </p:cNvSpPr>
          <p:nvPr>
            <p:ph type="sldNum" sz="quarter" idx="12"/>
          </p:nvPr>
        </p:nvSpPr>
        <p:spPr/>
        <p:txBody>
          <a:bodyPr/>
          <a:lstStyle>
            <a:lvl1pPr>
              <a:defRPr/>
            </a:lvl1pPr>
          </a:lstStyle>
          <a:p>
            <a:pPr>
              <a:defRPr/>
            </a:pPr>
            <a:fld id="{C880C58D-33E7-4F42-8AB3-CCF4FF8B2DCB}" type="slidenum">
              <a:rPr lang="ru-RU"/>
              <a:pPr>
                <a:defRPr/>
              </a:pPr>
              <a:t>‹#›</a:t>
            </a:fld>
            <a:endParaRPr lang="ru-RU" dirty="0"/>
          </a:p>
        </p:txBody>
      </p:sp>
    </p:spTree>
    <p:extLst>
      <p:ext uri="{BB962C8B-B14F-4D97-AF65-F5344CB8AC3E}">
        <p14:creationId xmlns:p14="http://schemas.microsoft.com/office/powerpoint/2010/main" val="2992761275"/>
      </p:ext>
    </p:extLst>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ий заголовок і текст">
    <p:spTree>
      <p:nvGrpSpPr>
        <p:cNvPr id="1" name=""/>
        <p:cNvGrpSpPr/>
        <p:nvPr/>
      </p:nvGrpSpPr>
      <p:grpSpPr>
        <a:xfrm>
          <a:off x="0" y="0"/>
          <a:ext cx="0" cy="0"/>
          <a:chOff x="0" y="0"/>
          <a:chExt cx="0" cy="0"/>
        </a:xfrm>
      </p:grpSpPr>
      <p:sp>
        <p:nvSpPr>
          <p:cNvPr id="2" name="Вертикальни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Місце для вертикального тексту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Місце для дати 3"/>
          <p:cNvSpPr>
            <a:spLocks noGrp="1"/>
          </p:cNvSpPr>
          <p:nvPr>
            <p:ph type="dt" sz="half" idx="10"/>
          </p:nvPr>
        </p:nvSpPr>
        <p:spPr/>
        <p:txBody>
          <a:bodyPr/>
          <a:lstStyle>
            <a:lvl1pPr>
              <a:defRPr/>
            </a:lvl1pPr>
          </a:lstStyle>
          <a:p>
            <a:pPr>
              <a:defRPr/>
            </a:pPr>
            <a:fld id="{C3E6341A-41D5-455C-8EB6-E75A3B00E01D}" type="datetimeFigureOut">
              <a:rPr lang="ru-RU"/>
              <a:pPr>
                <a:defRPr/>
              </a:pPr>
              <a:t>02.06.2026</a:t>
            </a:fld>
            <a:endParaRPr lang="ru-RU" dirty="0"/>
          </a:p>
        </p:txBody>
      </p:sp>
      <p:sp>
        <p:nvSpPr>
          <p:cNvPr id="5" name="Місце для нижнього колонтитула 4"/>
          <p:cNvSpPr>
            <a:spLocks noGrp="1"/>
          </p:cNvSpPr>
          <p:nvPr>
            <p:ph type="ftr" sz="quarter" idx="11"/>
          </p:nvPr>
        </p:nvSpPr>
        <p:spPr/>
        <p:txBody>
          <a:bodyPr/>
          <a:lstStyle>
            <a:lvl1pPr>
              <a:defRPr/>
            </a:lvl1pPr>
          </a:lstStyle>
          <a:p>
            <a:pPr>
              <a:defRPr/>
            </a:pPr>
            <a:endParaRPr lang="ru-RU"/>
          </a:p>
        </p:txBody>
      </p:sp>
      <p:sp>
        <p:nvSpPr>
          <p:cNvPr id="6" name="Місце для номера слайда 5"/>
          <p:cNvSpPr>
            <a:spLocks noGrp="1"/>
          </p:cNvSpPr>
          <p:nvPr>
            <p:ph type="sldNum" sz="quarter" idx="12"/>
          </p:nvPr>
        </p:nvSpPr>
        <p:spPr/>
        <p:txBody>
          <a:bodyPr/>
          <a:lstStyle>
            <a:lvl1pPr>
              <a:defRPr/>
            </a:lvl1pPr>
          </a:lstStyle>
          <a:p>
            <a:pPr>
              <a:defRPr/>
            </a:pPr>
            <a:fld id="{958D48FA-4D45-4B24-A253-AF6FAEA9E584}" type="slidenum">
              <a:rPr lang="ru-RU"/>
              <a:pPr>
                <a:defRPr/>
              </a:pPr>
              <a:t>‹#›</a:t>
            </a:fld>
            <a:endParaRPr lang="ru-RU" dirty="0"/>
          </a:p>
        </p:txBody>
      </p:sp>
    </p:spTree>
    <p:extLst>
      <p:ext uri="{BB962C8B-B14F-4D97-AF65-F5344CB8AC3E}">
        <p14:creationId xmlns:p14="http://schemas.microsoft.com/office/powerpoint/2010/main" val="3411718074"/>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і об'є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Місце для вмісту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Місце для дати 3"/>
          <p:cNvSpPr>
            <a:spLocks noGrp="1"/>
          </p:cNvSpPr>
          <p:nvPr>
            <p:ph type="dt" sz="half" idx="10"/>
          </p:nvPr>
        </p:nvSpPr>
        <p:spPr/>
        <p:txBody>
          <a:bodyPr/>
          <a:lstStyle>
            <a:lvl1pPr>
              <a:defRPr/>
            </a:lvl1pPr>
          </a:lstStyle>
          <a:p>
            <a:pPr>
              <a:defRPr/>
            </a:pPr>
            <a:fld id="{6B9E886E-FB8C-4748-930C-67EA88948A92}" type="datetimeFigureOut">
              <a:rPr lang="ru-RU"/>
              <a:pPr>
                <a:defRPr/>
              </a:pPr>
              <a:t>02.06.2026</a:t>
            </a:fld>
            <a:endParaRPr lang="ru-RU" dirty="0"/>
          </a:p>
        </p:txBody>
      </p:sp>
      <p:sp>
        <p:nvSpPr>
          <p:cNvPr id="5" name="Місце для нижнього колонтитула 4"/>
          <p:cNvSpPr>
            <a:spLocks noGrp="1"/>
          </p:cNvSpPr>
          <p:nvPr>
            <p:ph type="ftr" sz="quarter" idx="11"/>
          </p:nvPr>
        </p:nvSpPr>
        <p:spPr/>
        <p:txBody>
          <a:bodyPr/>
          <a:lstStyle>
            <a:lvl1pPr>
              <a:defRPr/>
            </a:lvl1pPr>
          </a:lstStyle>
          <a:p>
            <a:pPr>
              <a:defRPr/>
            </a:pPr>
            <a:endParaRPr lang="ru-RU"/>
          </a:p>
        </p:txBody>
      </p:sp>
      <p:sp>
        <p:nvSpPr>
          <p:cNvPr id="6" name="Місце для номера слайда 5"/>
          <p:cNvSpPr>
            <a:spLocks noGrp="1"/>
          </p:cNvSpPr>
          <p:nvPr>
            <p:ph type="sldNum" sz="quarter" idx="12"/>
          </p:nvPr>
        </p:nvSpPr>
        <p:spPr/>
        <p:txBody>
          <a:bodyPr/>
          <a:lstStyle>
            <a:lvl1pPr>
              <a:defRPr/>
            </a:lvl1pPr>
          </a:lstStyle>
          <a:p>
            <a:pPr>
              <a:defRPr/>
            </a:pPr>
            <a:fld id="{12C7FC35-9B62-4E0B-94CA-529B4673BE60}" type="slidenum">
              <a:rPr lang="ru-RU"/>
              <a:pPr>
                <a:defRPr/>
              </a:pPr>
              <a:t>‹#›</a:t>
            </a:fld>
            <a:endParaRPr lang="ru-RU" dirty="0"/>
          </a:p>
        </p:txBody>
      </p:sp>
    </p:spTree>
    <p:extLst>
      <p:ext uri="{BB962C8B-B14F-4D97-AF65-F5344CB8AC3E}">
        <p14:creationId xmlns:p14="http://schemas.microsoft.com/office/powerpoint/2010/main" val="1698725249"/>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озділу">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Місце для тексту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Місце для дати 3"/>
          <p:cNvSpPr>
            <a:spLocks noGrp="1"/>
          </p:cNvSpPr>
          <p:nvPr>
            <p:ph type="dt" sz="half" idx="10"/>
          </p:nvPr>
        </p:nvSpPr>
        <p:spPr/>
        <p:txBody>
          <a:bodyPr/>
          <a:lstStyle>
            <a:lvl1pPr>
              <a:defRPr/>
            </a:lvl1pPr>
          </a:lstStyle>
          <a:p>
            <a:pPr>
              <a:defRPr/>
            </a:pPr>
            <a:fld id="{548A331C-A2AC-48EB-B044-2BD6BBEDCC40}" type="datetimeFigureOut">
              <a:rPr lang="ru-RU"/>
              <a:pPr>
                <a:defRPr/>
              </a:pPr>
              <a:t>02.06.2026</a:t>
            </a:fld>
            <a:endParaRPr lang="ru-RU" dirty="0"/>
          </a:p>
        </p:txBody>
      </p:sp>
      <p:sp>
        <p:nvSpPr>
          <p:cNvPr id="5" name="Місце для нижнього колонтитула 4"/>
          <p:cNvSpPr>
            <a:spLocks noGrp="1"/>
          </p:cNvSpPr>
          <p:nvPr>
            <p:ph type="ftr" sz="quarter" idx="11"/>
          </p:nvPr>
        </p:nvSpPr>
        <p:spPr/>
        <p:txBody>
          <a:bodyPr/>
          <a:lstStyle>
            <a:lvl1pPr>
              <a:defRPr/>
            </a:lvl1pPr>
          </a:lstStyle>
          <a:p>
            <a:pPr>
              <a:defRPr/>
            </a:pPr>
            <a:endParaRPr lang="ru-RU"/>
          </a:p>
        </p:txBody>
      </p:sp>
      <p:sp>
        <p:nvSpPr>
          <p:cNvPr id="6" name="Місце для номера слайда 5"/>
          <p:cNvSpPr>
            <a:spLocks noGrp="1"/>
          </p:cNvSpPr>
          <p:nvPr>
            <p:ph type="sldNum" sz="quarter" idx="12"/>
          </p:nvPr>
        </p:nvSpPr>
        <p:spPr/>
        <p:txBody>
          <a:bodyPr/>
          <a:lstStyle>
            <a:lvl1pPr>
              <a:defRPr/>
            </a:lvl1pPr>
          </a:lstStyle>
          <a:p>
            <a:pPr>
              <a:defRPr/>
            </a:pPr>
            <a:fld id="{67D16F3F-9565-42AB-AAE3-1184E006E5C4}" type="slidenum">
              <a:rPr lang="ru-RU"/>
              <a:pPr>
                <a:defRPr/>
              </a:pPr>
              <a:t>‹#›</a:t>
            </a:fld>
            <a:endParaRPr lang="ru-RU" dirty="0"/>
          </a:p>
        </p:txBody>
      </p:sp>
    </p:spTree>
    <p:extLst>
      <p:ext uri="{BB962C8B-B14F-4D97-AF65-F5344CB8AC3E}">
        <p14:creationId xmlns:p14="http://schemas.microsoft.com/office/powerpoint/2010/main" val="605201961"/>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єкти">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Місце для вмісту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Місце для вмісту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Місце для дати 3"/>
          <p:cNvSpPr>
            <a:spLocks noGrp="1"/>
          </p:cNvSpPr>
          <p:nvPr>
            <p:ph type="dt" sz="half" idx="10"/>
          </p:nvPr>
        </p:nvSpPr>
        <p:spPr/>
        <p:txBody>
          <a:bodyPr/>
          <a:lstStyle>
            <a:lvl1pPr>
              <a:defRPr/>
            </a:lvl1pPr>
          </a:lstStyle>
          <a:p>
            <a:pPr>
              <a:defRPr/>
            </a:pPr>
            <a:fld id="{EC47EF8E-C8B2-41A3-A041-10BACA5463F6}" type="datetimeFigureOut">
              <a:rPr lang="ru-RU"/>
              <a:pPr>
                <a:defRPr/>
              </a:pPr>
              <a:t>02.06.2026</a:t>
            </a:fld>
            <a:endParaRPr lang="ru-RU" dirty="0"/>
          </a:p>
        </p:txBody>
      </p:sp>
      <p:sp>
        <p:nvSpPr>
          <p:cNvPr id="6" name="Місце для нижнього колонтитула 4"/>
          <p:cNvSpPr>
            <a:spLocks noGrp="1"/>
          </p:cNvSpPr>
          <p:nvPr>
            <p:ph type="ftr" sz="quarter" idx="11"/>
          </p:nvPr>
        </p:nvSpPr>
        <p:spPr/>
        <p:txBody>
          <a:bodyPr/>
          <a:lstStyle>
            <a:lvl1pPr>
              <a:defRPr/>
            </a:lvl1pPr>
          </a:lstStyle>
          <a:p>
            <a:pPr>
              <a:defRPr/>
            </a:pPr>
            <a:endParaRPr lang="ru-RU"/>
          </a:p>
        </p:txBody>
      </p:sp>
      <p:sp>
        <p:nvSpPr>
          <p:cNvPr id="7" name="Місце для номера слайда 5"/>
          <p:cNvSpPr>
            <a:spLocks noGrp="1"/>
          </p:cNvSpPr>
          <p:nvPr>
            <p:ph type="sldNum" sz="quarter" idx="12"/>
          </p:nvPr>
        </p:nvSpPr>
        <p:spPr/>
        <p:txBody>
          <a:bodyPr/>
          <a:lstStyle>
            <a:lvl1pPr>
              <a:defRPr/>
            </a:lvl1pPr>
          </a:lstStyle>
          <a:p>
            <a:pPr>
              <a:defRPr/>
            </a:pPr>
            <a:fld id="{5666B6EB-08A5-4FA7-A1E3-07B0FD4599A2}" type="slidenum">
              <a:rPr lang="ru-RU"/>
              <a:pPr>
                <a:defRPr/>
              </a:pPr>
              <a:t>‹#›</a:t>
            </a:fld>
            <a:endParaRPr lang="ru-RU" dirty="0"/>
          </a:p>
        </p:txBody>
      </p:sp>
    </p:spTree>
    <p:extLst>
      <p:ext uri="{BB962C8B-B14F-4D97-AF65-F5344CB8AC3E}">
        <p14:creationId xmlns:p14="http://schemas.microsoft.com/office/powerpoint/2010/main" val="2671440096"/>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Порівняння">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Місце для тексту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Місце для вмісту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Місце для тексту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Місце для вмісту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Місце для дати 3"/>
          <p:cNvSpPr>
            <a:spLocks noGrp="1"/>
          </p:cNvSpPr>
          <p:nvPr>
            <p:ph type="dt" sz="half" idx="10"/>
          </p:nvPr>
        </p:nvSpPr>
        <p:spPr/>
        <p:txBody>
          <a:bodyPr/>
          <a:lstStyle>
            <a:lvl1pPr>
              <a:defRPr/>
            </a:lvl1pPr>
          </a:lstStyle>
          <a:p>
            <a:pPr>
              <a:defRPr/>
            </a:pPr>
            <a:fld id="{7EF5CD02-B11E-4A1C-B5F1-C0507353C9ED}" type="datetimeFigureOut">
              <a:rPr lang="ru-RU"/>
              <a:pPr>
                <a:defRPr/>
              </a:pPr>
              <a:t>02.06.2026</a:t>
            </a:fld>
            <a:endParaRPr lang="ru-RU" dirty="0"/>
          </a:p>
        </p:txBody>
      </p:sp>
      <p:sp>
        <p:nvSpPr>
          <p:cNvPr id="8" name="Місце для нижнього колонтитула 4"/>
          <p:cNvSpPr>
            <a:spLocks noGrp="1"/>
          </p:cNvSpPr>
          <p:nvPr>
            <p:ph type="ftr" sz="quarter" idx="11"/>
          </p:nvPr>
        </p:nvSpPr>
        <p:spPr/>
        <p:txBody>
          <a:bodyPr/>
          <a:lstStyle>
            <a:lvl1pPr>
              <a:defRPr/>
            </a:lvl1pPr>
          </a:lstStyle>
          <a:p>
            <a:pPr>
              <a:defRPr/>
            </a:pPr>
            <a:endParaRPr lang="ru-RU"/>
          </a:p>
        </p:txBody>
      </p:sp>
      <p:sp>
        <p:nvSpPr>
          <p:cNvPr id="9" name="Місце для номера слайда 5"/>
          <p:cNvSpPr>
            <a:spLocks noGrp="1"/>
          </p:cNvSpPr>
          <p:nvPr>
            <p:ph type="sldNum" sz="quarter" idx="12"/>
          </p:nvPr>
        </p:nvSpPr>
        <p:spPr/>
        <p:txBody>
          <a:bodyPr/>
          <a:lstStyle>
            <a:lvl1pPr>
              <a:defRPr/>
            </a:lvl1pPr>
          </a:lstStyle>
          <a:p>
            <a:pPr>
              <a:defRPr/>
            </a:pPr>
            <a:fld id="{438BBB41-0BB2-415A-B3BD-5F17CC3445AD}" type="slidenum">
              <a:rPr lang="ru-RU"/>
              <a:pPr>
                <a:defRPr/>
              </a:pPr>
              <a:t>‹#›</a:t>
            </a:fld>
            <a:endParaRPr lang="ru-RU" dirty="0"/>
          </a:p>
        </p:txBody>
      </p:sp>
    </p:spTree>
    <p:extLst>
      <p:ext uri="{BB962C8B-B14F-4D97-AF65-F5344CB8AC3E}">
        <p14:creationId xmlns:p14="http://schemas.microsoft.com/office/powerpoint/2010/main" val="693857857"/>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Лише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Місце для дати 3"/>
          <p:cNvSpPr>
            <a:spLocks noGrp="1"/>
          </p:cNvSpPr>
          <p:nvPr>
            <p:ph type="dt" sz="half" idx="10"/>
          </p:nvPr>
        </p:nvSpPr>
        <p:spPr/>
        <p:txBody>
          <a:bodyPr/>
          <a:lstStyle>
            <a:lvl1pPr>
              <a:defRPr/>
            </a:lvl1pPr>
          </a:lstStyle>
          <a:p>
            <a:pPr>
              <a:defRPr/>
            </a:pPr>
            <a:fld id="{4B862A6C-3131-423A-8388-6E7375BDEAA7}" type="datetimeFigureOut">
              <a:rPr lang="ru-RU"/>
              <a:pPr>
                <a:defRPr/>
              </a:pPr>
              <a:t>02.06.2026</a:t>
            </a:fld>
            <a:endParaRPr lang="ru-RU" dirty="0"/>
          </a:p>
        </p:txBody>
      </p:sp>
      <p:sp>
        <p:nvSpPr>
          <p:cNvPr id="4" name="Місце для нижнього колонтитула 4"/>
          <p:cNvSpPr>
            <a:spLocks noGrp="1"/>
          </p:cNvSpPr>
          <p:nvPr>
            <p:ph type="ftr" sz="quarter" idx="11"/>
          </p:nvPr>
        </p:nvSpPr>
        <p:spPr/>
        <p:txBody>
          <a:bodyPr/>
          <a:lstStyle>
            <a:lvl1pPr>
              <a:defRPr/>
            </a:lvl1pPr>
          </a:lstStyle>
          <a:p>
            <a:pPr>
              <a:defRPr/>
            </a:pPr>
            <a:endParaRPr lang="ru-RU"/>
          </a:p>
        </p:txBody>
      </p:sp>
      <p:sp>
        <p:nvSpPr>
          <p:cNvPr id="5" name="Місце для номера слайда 5"/>
          <p:cNvSpPr>
            <a:spLocks noGrp="1"/>
          </p:cNvSpPr>
          <p:nvPr>
            <p:ph type="sldNum" sz="quarter" idx="12"/>
          </p:nvPr>
        </p:nvSpPr>
        <p:spPr/>
        <p:txBody>
          <a:bodyPr/>
          <a:lstStyle>
            <a:lvl1pPr>
              <a:defRPr/>
            </a:lvl1pPr>
          </a:lstStyle>
          <a:p>
            <a:pPr>
              <a:defRPr/>
            </a:pPr>
            <a:fld id="{5EC38AF7-43B0-4D28-9E4F-99C48D755378}" type="slidenum">
              <a:rPr lang="ru-RU"/>
              <a:pPr>
                <a:defRPr/>
              </a:pPr>
              <a:t>‹#›</a:t>
            </a:fld>
            <a:endParaRPr lang="ru-RU" dirty="0"/>
          </a:p>
        </p:txBody>
      </p:sp>
    </p:spTree>
    <p:extLst>
      <p:ext uri="{BB962C8B-B14F-4D97-AF65-F5344CB8AC3E}">
        <p14:creationId xmlns:p14="http://schemas.microsoft.com/office/powerpoint/2010/main" val="3107271777"/>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ий слайд">
    <p:spTree>
      <p:nvGrpSpPr>
        <p:cNvPr id="1" name=""/>
        <p:cNvGrpSpPr/>
        <p:nvPr/>
      </p:nvGrpSpPr>
      <p:grpSpPr>
        <a:xfrm>
          <a:off x="0" y="0"/>
          <a:ext cx="0" cy="0"/>
          <a:chOff x="0" y="0"/>
          <a:chExt cx="0" cy="0"/>
        </a:xfrm>
      </p:grpSpPr>
      <p:sp>
        <p:nvSpPr>
          <p:cNvPr id="2" name="Місце для дати 3"/>
          <p:cNvSpPr>
            <a:spLocks noGrp="1"/>
          </p:cNvSpPr>
          <p:nvPr>
            <p:ph type="dt" sz="half" idx="10"/>
          </p:nvPr>
        </p:nvSpPr>
        <p:spPr/>
        <p:txBody>
          <a:bodyPr/>
          <a:lstStyle>
            <a:lvl1pPr>
              <a:defRPr/>
            </a:lvl1pPr>
          </a:lstStyle>
          <a:p>
            <a:pPr>
              <a:defRPr/>
            </a:pPr>
            <a:fld id="{87528247-DE63-4A0C-837A-770151C6766D}" type="datetimeFigureOut">
              <a:rPr lang="ru-RU"/>
              <a:pPr>
                <a:defRPr/>
              </a:pPr>
              <a:t>02.06.2026</a:t>
            </a:fld>
            <a:endParaRPr lang="ru-RU" dirty="0"/>
          </a:p>
        </p:txBody>
      </p:sp>
      <p:sp>
        <p:nvSpPr>
          <p:cNvPr id="3" name="Місце для нижнього колонтитула 4"/>
          <p:cNvSpPr>
            <a:spLocks noGrp="1"/>
          </p:cNvSpPr>
          <p:nvPr>
            <p:ph type="ftr" sz="quarter" idx="11"/>
          </p:nvPr>
        </p:nvSpPr>
        <p:spPr/>
        <p:txBody>
          <a:bodyPr/>
          <a:lstStyle>
            <a:lvl1pPr>
              <a:defRPr/>
            </a:lvl1pPr>
          </a:lstStyle>
          <a:p>
            <a:pPr>
              <a:defRPr/>
            </a:pPr>
            <a:endParaRPr lang="ru-RU"/>
          </a:p>
        </p:txBody>
      </p:sp>
      <p:sp>
        <p:nvSpPr>
          <p:cNvPr id="4" name="Місце для номера слайда 5"/>
          <p:cNvSpPr>
            <a:spLocks noGrp="1"/>
          </p:cNvSpPr>
          <p:nvPr>
            <p:ph type="sldNum" sz="quarter" idx="12"/>
          </p:nvPr>
        </p:nvSpPr>
        <p:spPr/>
        <p:txBody>
          <a:bodyPr/>
          <a:lstStyle>
            <a:lvl1pPr>
              <a:defRPr/>
            </a:lvl1pPr>
          </a:lstStyle>
          <a:p>
            <a:pPr>
              <a:defRPr/>
            </a:pPr>
            <a:fld id="{9D8FB68A-9F14-4326-8752-B2A922510552}" type="slidenum">
              <a:rPr lang="ru-RU"/>
              <a:pPr>
                <a:defRPr/>
              </a:pPr>
              <a:t>‹#›</a:t>
            </a:fld>
            <a:endParaRPr lang="ru-RU" dirty="0"/>
          </a:p>
        </p:txBody>
      </p:sp>
    </p:spTree>
    <p:extLst>
      <p:ext uri="{BB962C8B-B14F-4D97-AF65-F5344CB8AC3E}">
        <p14:creationId xmlns:p14="http://schemas.microsoft.com/office/powerpoint/2010/main" val="3486138885"/>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Вміст із підписом">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Місце для вмісту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Місце для тексту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Місце для дати 3"/>
          <p:cNvSpPr>
            <a:spLocks noGrp="1"/>
          </p:cNvSpPr>
          <p:nvPr>
            <p:ph type="dt" sz="half" idx="10"/>
          </p:nvPr>
        </p:nvSpPr>
        <p:spPr/>
        <p:txBody>
          <a:bodyPr/>
          <a:lstStyle>
            <a:lvl1pPr>
              <a:defRPr/>
            </a:lvl1pPr>
          </a:lstStyle>
          <a:p>
            <a:pPr>
              <a:defRPr/>
            </a:pPr>
            <a:fld id="{8BC80509-ABFD-4A47-B3E7-D4DD0F4495FE}" type="datetimeFigureOut">
              <a:rPr lang="ru-RU"/>
              <a:pPr>
                <a:defRPr/>
              </a:pPr>
              <a:t>02.06.2026</a:t>
            </a:fld>
            <a:endParaRPr lang="ru-RU" dirty="0"/>
          </a:p>
        </p:txBody>
      </p:sp>
      <p:sp>
        <p:nvSpPr>
          <p:cNvPr id="6" name="Місце для нижнього колонтитула 4"/>
          <p:cNvSpPr>
            <a:spLocks noGrp="1"/>
          </p:cNvSpPr>
          <p:nvPr>
            <p:ph type="ftr" sz="quarter" idx="11"/>
          </p:nvPr>
        </p:nvSpPr>
        <p:spPr/>
        <p:txBody>
          <a:bodyPr/>
          <a:lstStyle>
            <a:lvl1pPr>
              <a:defRPr/>
            </a:lvl1pPr>
          </a:lstStyle>
          <a:p>
            <a:pPr>
              <a:defRPr/>
            </a:pPr>
            <a:endParaRPr lang="ru-RU"/>
          </a:p>
        </p:txBody>
      </p:sp>
      <p:sp>
        <p:nvSpPr>
          <p:cNvPr id="7" name="Місце для номера слайда 5"/>
          <p:cNvSpPr>
            <a:spLocks noGrp="1"/>
          </p:cNvSpPr>
          <p:nvPr>
            <p:ph type="sldNum" sz="quarter" idx="12"/>
          </p:nvPr>
        </p:nvSpPr>
        <p:spPr/>
        <p:txBody>
          <a:bodyPr/>
          <a:lstStyle>
            <a:lvl1pPr>
              <a:defRPr/>
            </a:lvl1pPr>
          </a:lstStyle>
          <a:p>
            <a:pPr>
              <a:defRPr/>
            </a:pPr>
            <a:fld id="{0DDFD3BC-432A-4621-89C9-A8F0EDCDFFB0}" type="slidenum">
              <a:rPr lang="ru-RU"/>
              <a:pPr>
                <a:defRPr/>
              </a:pPr>
              <a:t>‹#›</a:t>
            </a:fld>
            <a:endParaRPr lang="ru-RU" dirty="0"/>
          </a:p>
        </p:txBody>
      </p:sp>
    </p:spTree>
    <p:extLst>
      <p:ext uri="{BB962C8B-B14F-4D97-AF65-F5344CB8AC3E}">
        <p14:creationId xmlns:p14="http://schemas.microsoft.com/office/powerpoint/2010/main" val="2259066197"/>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Зображення з підписом">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Місце для зображення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ru-RU" noProof="0" dirty="0" smtClean="0"/>
              <a:t>Вставка рисунка</a:t>
            </a:r>
          </a:p>
        </p:txBody>
      </p:sp>
      <p:sp>
        <p:nvSpPr>
          <p:cNvPr id="4" name="Місце для тексту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Місце для дати 3"/>
          <p:cNvSpPr>
            <a:spLocks noGrp="1"/>
          </p:cNvSpPr>
          <p:nvPr>
            <p:ph type="dt" sz="half" idx="10"/>
          </p:nvPr>
        </p:nvSpPr>
        <p:spPr/>
        <p:txBody>
          <a:bodyPr/>
          <a:lstStyle>
            <a:lvl1pPr>
              <a:defRPr/>
            </a:lvl1pPr>
          </a:lstStyle>
          <a:p>
            <a:pPr>
              <a:defRPr/>
            </a:pPr>
            <a:fld id="{D758C896-0E5F-4135-A8D8-0171E62D3D94}" type="datetimeFigureOut">
              <a:rPr lang="ru-RU"/>
              <a:pPr>
                <a:defRPr/>
              </a:pPr>
              <a:t>02.06.2026</a:t>
            </a:fld>
            <a:endParaRPr lang="ru-RU" dirty="0"/>
          </a:p>
        </p:txBody>
      </p:sp>
      <p:sp>
        <p:nvSpPr>
          <p:cNvPr id="6" name="Місце для нижнього колонтитула 4"/>
          <p:cNvSpPr>
            <a:spLocks noGrp="1"/>
          </p:cNvSpPr>
          <p:nvPr>
            <p:ph type="ftr" sz="quarter" idx="11"/>
          </p:nvPr>
        </p:nvSpPr>
        <p:spPr/>
        <p:txBody>
          <a:bodyPr/>
          <a:lstStyle>
            <a:lvl1pPr>
              <a:defRPr/>
            </a:lvl1pPr>
          </a:lstStyle>
          <a:p>
            <a:pPr>
              <a:defRPr/>
            </a:pPr>
            <a:endParaRPr lang="ru-RU"/>
          </a:p>
        </p:txBody>
      </p:sp>
      <p:sp>
        <p:nvSpPr>
          <p:cNvPr id="7" name="Місце для номера слайда 5"/>
          <p:cNvSpPr>
            <a:spLocks noGrp="1"/>
          </p:cNvSpPr>
          <p:nvPr>
            <p:ph type="sldNum" sz="quarter" idx="12"/>
          </p:nvPr>
        </p:nvSpPr>
        <p:spPr/>
        <p:txBody>
          <a:bodyPr/>
          <a:lstStyle>
            <a:lvl1pPr>
              <a:defRPr/>
            </a:lvl1pPr>
          </a:lstStyle>
          <a:p>
            <a:pPr>
              <a:defRPr/>
            </a:pPr>
            <a:fld id="{820C9073-9AAA-4122-A4B8-C5A4DB2FE904}" type="slidenum">
              <a:rPr lang="ru-RU"/>
              <a:pPr>
                <a:defRPr/>
              </a:pPr>
              <a:t>‹#›</a:t>
            </a:fld>
            <a:endParaRPr lang="ru-RU" dirty="0"/>
          </a:p>
        </p:txBody>
      </p:sp>
    </p:spTree>
    <p:extLst>
      <p:ext uri="{BB962C8B-B14F-4D97-AF65-F5344CB8AC3E}">
        <p14:creationId xmlns:p14="http://schemas.microsoft.com/office/powerpoint/2010/main" val="3140175696"/>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DBEEF4"/>
        </a:solidFill>
        <a:effectLst/>
      </p:bgPr>
    </p:bg>
    <p:spTree>
      <p:nvGrpSpPr>
        <p:cNvPr id="1" name=""/>
        <p:cNvGrpSpPr/>
        <p:nvPr/>
      </p:nvGrpSpPr>
      <p:grpSpPr>
        <a:xfrm>
          <a:off x="0" y="0"/>
          <a:ext cx="0" cy="0"/>
          <a:chOff x="0" y="0"/>
          <a:chExt cx="0" cy="0"/>
        </a:xfrm>
      </p:grpSpPr>
      <p:sp>
        <p:nvSpPr>
          <p:cNvPr id="1026" name="Місце для заголовка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uk-UA" altLang="ru-RU" smtClean="0"/>
              <a:t>Зразок заголовка</a:t>
            </a:r>
            <a:endParaRPr lang="ru-RU" altLang="ru-RU" smtClean="0"/>
          </a:p>
        </p:txBody>
      </p:sp>
      <p:sp>
        <p:nvSpPr>
          <p:cNvPr id="1027" name="Місце для тексту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uk-UA" altLang="ru-RU" smtClean="0"/>
              <a:t>Зразок тексту</a:t>
            </a:r>
          </a:p>
          <a:p>
            <a:pPr lvl="1"/>
            <a:r>
              <a:rPr lang="uk-UA" altLang="ru-RU" smtClean="0"/>
              <a:t>Другий рівень</a:t>
            </a:r>
          </a:p>
          <a:p>
            <a:pPr lvl="2"/>
            <a:r>
              <a:rPr lang="uk-UA" altLang="ru-RU" smtClean="0"/>
              <a:t>Третій рівень</a:t>
            </a:r>
          </a:p>
          <a:p>
            <a:pPr lvl="3"/>
            <a:r>
              <a:rPr lang="uk-UA" altLang="ru-RU" smtClean="0"/>
              <a:t>Четвертий рівень</a:t>
            </a:r>
          </a:p>
          <a:p>
            <a:pPr lvl="4"/>
            <a:r>
              <a:rPr lang="uk-UA" altLang="ru-RU" smtClean="0"/>
              <a:t>П'ятий рівень</a:t>
            </a:r>
            <a:endParaRPr lang="ru-RU" altLang="ru-RU" smtClean="0"/>
          </a:p>
        </p:txBody>
      </p:sp>
      <p:sp>
        <p:nvSpPr>
          <p:cNvPr id="4" name="Місце для дати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fld id="{B1B0F364-2F22-4902-9AB5-506FBBCB318F}" type="datetimeFigureOut">
              <a:rPr lang="ru-RU"/>
              <a:pPr>
                <a:defRPr/>
              </a:pPr>
              <a:t>02.06.2026</a:t>
            </a:fld>
            <a:endParaRPr lang="ru-RU" dirty="0"/>
          </a:p>
        </p:txBody>
      </p:sp>
      <p:sp>
        <p:nvSpPr>
          <p:cNvPr id="5" name="Місце для нижнього колонтитула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ru-RU"/>
          </a:p>
        </p:txBody>
      </p:sp>
      <p:sp>
        <p:nvSpPr>
          <p:cNvPr id="6" name="Місце для номера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cs typeface="+mn-cs"/>
              </a:defRPr>
            </a:lvl1pPr>
          </a:lstStyle>
          <a:p>
            <a:pPr>
              <a:defRPr/>
            </a:pPr>
            <a:fld id="{6E08D56E-AFFC-4F7F-86E5-8DF3AFBB268C}" type="slidenum">
              <a:rPr lang="ru-RU"/>
              <a:pPr>
                <a:defRPr/>
              </a:pPr>
              <a:t>‹#›</a:t>
            </a:fld>
            <a:endParaRPr lang="ru-RU"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3" Type="http://schemas.openxmlformats.org/officeDocument/2006/relationships/image" Target="../media/image22.jpeg"/><Relationship Id="rId2" Type="http://schemas.openxmlformats.org/officeDocument/2006/relationships/image" Target="../media/image21.jpeg"/><Relationship Id="rId1" Type="http://schemas.openxmlformats.org/officeDocument/2006/relationships/slideLayout" Target="../slideLayouts/slideLayout7.xml"/><Relationship Id="rId4" Type="http://schemas.openxmlformats.org/officeDocument/2006/relationships/image" Target="../media/image23.jpeg"/></Relationships>
</file>

<file path=ppt/slides/_rels/slide11.xml.rels><?xml version="1.0" encoding="UTF-8" standalone="yes"?>
<Relationships xmlns="http://schemas.openxmlformats.org/package/2006/relationships"><Relationship Id="rId3" Type="http://schemas.openxmlformats.org/officeDocument/2006/relationships/image" Target="../media/image25.jpeg"/><Relationship Id="rId2" Type="http://schemas.openxmlformats.org/officeDocument/2006/relationships/image" Target="../media/image24.jpeg"/><Relationship Id="rId1" Type="http://schemas.openxmlformats.org/officeDocument/2006/relationships/slideLayout" Target="../slideLayouts/slideLayout7.xml"/><Relationship Id="rId6" Type="http://schemas.openxmlformats.org/officeDocument/2006/relationships/image" Target="../media/image28.jpeg"/><Relationship Id="rId5" Type="http://schemas.openxmlformats.org/officeDocument/2006/relationships/image" Target="../media/image27.jpeg"/><Relationship Id="rId4" Type="http://schemas.openxmlformats.org/officeDocument/2006/relationships/image" Target="../media/image26.jpeg"/></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7.xml"/><Relationship Id="rId4" Type="http://schemas.openxmlformats.org/officeDocument/2006/relationships/image" Target="../media/image4.jpeg"/></Relationships>
</file>

<file path=ppt/slides/_rels/slide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7.xml"/><Relationship Id="rId4" Type="http://schemas.openxmlformats.org/officeDocument/2006/relationships/image" Target="../media/image7.jpeg"/></Relationships>
</file>

<file path=ppt/slides/_rels/slide5.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jpeg"/><Relationship Id="rId1" Type="http://schemas.openxmlformats.org/officeDocument/2006/relationships/slideLayout" Target="../slideLayouts/slideLayout7.xml"/><Relationship Id="rId4" Type="http://schemas.openxmlformats.org/officeDocument/2006/relationships/image" Target="../media/image10.jpeg"/></Relationships>
</file>

<file path=ppt/slides/_rels/slide6.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11.jpeg"/><Relationship Id="rId1" Type="http://schemas.openxmlformats.org/officeDocument/2006/relationships/slideLayout" Target="../slideLayouts/slideLayout7.xml"/><Relationship Id="rId4" Type="http://schemas.openxmlformats.org/officeDocument/2006/relationships/image" Target="../media/image13.jpeg"/></Relationships>
</file>

<file path=ppt/slides/_rels/slide7.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image" Target="../media/image14.jpeg"/><Relationship Id="rId1" Type="http://schemas.openxmlformats.org/officeDocument/2006/relationships/slideLayout" Target="../slideLayouts/slideLayout7.xml"/><Relationship Id="rId4" Type="http://schemas.openxmlformats.org/officeDocument/2006/relationships/image" Target="../media/image16.jpeg"/></Relationships>
</file>

<file path=ppt/slides/_rels/slide8.xml.rels><?xml version="1.0" encoding="UTF-8" standalone="yes"?>
<Relationships xmlns="http://schemas.openxmlformats.org/package/2006/relationships"><Relationship Id="rId2" Type="http://schemas.openxmlformats.org/officeDocument/2006/relationships/image" Target="../media/image17.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19.jpeg"/><Relationship Id="rId2" Type="http://schemas.openxmlformats.org/officeDocument/2006/relationships/image" Target="../media/image18.jpeg"/><Relationship Id="rId1" Type="http://schemas.openxmlformats.org/officeDocument/2006/relationships/slideLayout" Target="../slideLayouts/slideLayout7.xml"/><Relationship Id="rId4" Type="http://schemas.openxmlformats.org/officeDocument/2006/relationships/image" Target="../media/image20.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flipH="1">
            <a:off x="642938" y="2714625"/>
            <a:ext cx="3816350" cy="465138"/>
          </a:xfrm>
          <a:prstGeom prst="rect">
            <a:avLst/>
          </a:prstGeom>
          <a:noFill/>
        </p:spPr>
        <p:txBody>
          <a:bodyPr>
            <a:spAutoFit/>
          </a:bodyPr>
          <a:lstStyle/>
          <a:p>
            <a:pPr fontAlgn="auto">
              <a:lnSpc>
                <a:spcPct val="150000"/>
              </a:lnSpc>
              <a:spcBef>
                <a:spcPts val="0"/>
              </a:spcBef>
              <a:spcAft>
                <a:spcPts val="0"/>
              </a:spcAft>
              <a:defRPr/>
            </a:pPr>
            <a:r>
              <a:rPr lang="ru-RU" b="1" dirty="0">
                <a:solidFill>
                  <a:schemeClr val="accent3">
                    <a:lumMod val="50000"/>
                  </a:schemeClr>
                </a:solidFill>
                <a:latin typeface="+mn-lt"/>
                <a:cs typeface="+mn-cs"/>
              </a:rPr>
              <a:t>                                    </a:t>
            </a:r>
          </a:p>
        </p:txBody>
      </p:sp>
      <p:sp>
        <p:nvSpPr>
          <p:cNvPr id="2051" name="Заголовок 5"/>
          <p:cNvSpPr>
            <a:spLocks noGrp="1"/>
          </p:cNvSpPr>
          <p:nvPr>
            <p:ph type="title"/>
          </p:nvPr>
        </p:nvSpPr>
        <p:spPr/>
        <p:txBody>
          <a:bodyPr/>
          <a:lstStyle/>
          <a:p>
            <a:pPr eaLnBrk="1" hangingPunct="1"/>
            <a:r>
              <a:rPr lang="ru-RU" altLang="ru-RU" b="1" smtClean="0"/>
              <a:t/>
            </a:r>
            <a:br>
              <a:rPr lang="ru-RU" altLang="ru-RU" b="1" smtClean="0"/>
            </a:br>
            <a:r>
              <a:rPr lang="ru-RU" altLang="ru-RU" b="1" smtClean="0"/>
              <a:t/>
            </a:r>
            <a:br>
              <a:rPr lang="ru-RU" altLang="ru-RU" b="1" smtClean="0"/>
            </a:br>
            <a:r>
              <a:rPr lang="ru-RU" altLang="ru-RU" b="1" smtClean="0"/>
              <a:t/>
            </a:r>
            <a:br>
              <a:rPr lang="ru-RU" altLang="ru-RU" b="1" smtClean="0"/>
            </a:br>
            <a:r>
              <a:rPr lang="ru-RU" altLang="ru-RU" b="1" smtClean="0"/>
              <a:t/>
            </a:r>
            <a:br>
              <a:rPr lang="ru-RU" altLang="ru-RU" b="1" smtClean="0"/>
            </a:br>
            <a:r>
              <a:rPr lang="ru-RU" altLang="ru-RU" b="1" smtClean="0"/>
              <a:t/>
            </a:r>
            <a:br>
              <a:rPr lang="ru-RU" altLang="ru-RU" b="1" smtClean="0"/>
            </a:br>
            <a:r>
              <a:rPr lang="ru-RU" altLang="ru-RU" b="1" smtClean="0"/>
              <a:t/>
            </a:r>
            <a:br>
              <a:rPr lang="ru-RU" altLang="ru-RU" b="1" smtClean="0"/>
            </a:br>
            <a:r>
              <a:rPr lang="ru-RU" altLang="ru-RU" sz="1400" b="1" smtClean="0"/>
              <a:t>Маслова Е.В., воспитатель </a:t>
            </a:r>
            <a:br>
              <a:rPr lang="ru-RU" altLang="ru-RU" sz="1400" b="1" smtClean="0"/>
            </a:br>
            <a:r>
              <a:rPr lang="ru-RU" altLang="ru-RU" sz="1400" b="1" smtClean="0"/>
              <a:t>отделения младшего возраста, в том числе с ОВЗ ГКУСО ПК ЦПД г. Перми</a:t>
            </a:r>
            <a:br>
              <a:rPr lang="ru-RU" altLang="ru-RU" sz="1400" b="1" smtClean="0"/>
            </a:br>
            <a:r>
              <a:rPr lang="ru-RU" altLang="ru-RU" sz="1400" b="1" smtClean="0"/>
              <a:t/>
            </a:r>
            <a:br>
              <a:rPr lang="ru-RU" altLang="ru-RU" sz="1400" b="1" smtClean="0"/>
            </a:br>
            <a:r>
              <a:rPr lang="ru-RU" altLang="ru-RU" b="1" smtClean="0"/>
              <a:t/>
            </a:r>
            <a:br>
              <a:rPr lang="ru-RU" altLang="ru-RU" b="1" smtClean="0"/>
            </a:br>
            <a:r>
              <a:rPr lang="ru-RU" altLang="ru-RU" sz="6000" b="1" smtClean="0">
                <a:solidFill>
                  <a:srgbClr val="006600"/>
                </a:solidFill>
              </a:rPr>
              <a:t>Развитие мелкой моторики у детей дошкольного возраста</a:t>
            </a: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411413" y="549275"/>
            <a:ext cx="3240087" cy="460375"/>
          </a:xfrm>
          <a:prstGeom prst="rect">
            <a:avLst/>
          </a:prstGeom>
        </p:spPr>
        <p:txBody>
          <a:bodyPr>
            <a:spAutoFit/>
          </a:bodyPr>
          <a:lstStyle/>
          <a:p>
            <a:pPr fontAlgn="auto">
              <a:spcBef>
                <a:spcPts val="0"/>
              </a:spcBef>
              <a:spcAft>
                <a:spcPts val="0"/>
              </a:spcAft>
              <a:defRPr/>
            </a:pPr>
            <a:r>
              <a:rPr lang="ru-RU" sz="2400" b="1" dirty="0">
                <a:solidFill>
                  <a:schemeClr val="accent3">
                    <a:lumMod val="50000"/>
                  </a:schemeClr>
                </a:solidFill>
                <a:latin typeface="+mn-lt"/>
                <a:cs typeface="+mn-cs"/>
              </a:rPr>
              <a:t>Работа с пластилином</a:t>
            </a:r>
          </a:p>
        </p:txBody>
      </p:sp>
      <p:sp>
        <p:nvSpPr>
          <p:cNvPr id="3" name="Прямоугольник 2"/>
          <p:cNvSpPr/>
          <p:nvPr/>
        </p:nvSpPr>
        <p:spPr>
          <a:xfrm>
            <a:off x="611188" y="1484313"/>
            <a:ext cx="7848600" cy="1200150"/>
          </a:xfrm>
          <a:prstGeom prst="rect">
            <a:avLst/>
          </a:prstGeom>
        </p:spPr>
        <p:txBody>
          <a:bodyPr>
            <a:spAutoFit/>
          </a:bodyPr>
          <a:lstStyle/>
          <a:p>
            <a:pPr fontAlgn="auto">
              <a:spcBef>
                <a:spcPts val="0"/>
              </a:spcBef>
              <a:spcAft>
                <a:spcPts val="0"/>
              </a:spcAft>
              <a:defRPr/>
            </a:pPr>
            <a:r>
              <a:rPr lang="ru-RU" b="1" dirty="0">
                <a:latin typeface="+mn-lt"/>
                <a:cs typeface="+mn-cs"/>
              </a:rPr>
              <a:t>Лепить из пластилина можно начинать уже в 2 года, главное подбирать доступные задания и не забывать мыть руки. Лепим колбаски, колечки, шарики; режем пластилиновую колбаску пластмассовым ножом на множество мелких кусочков, а потом слепляем кусочки снова </a:t>
            </a:r>
          </a:p>
        </p:txBody>
      </p:sp>
      <p:pic>
        <p:nvPicPr>
          <p:cNvPr id="4098" name="Picture 2" descr="http://im3-tub-ru.yandex.net/i?id=6365fc35f1da55c8f832062236c14bf1-99-144&amp;n=21"/>
          <p:cNvPicPr>
            <a:picLocks noChangeAspect="1" noChangeArrowheads="1"/>
          </p:cNvPicPr>
          <p:nvPr/>
        </p:nvPicPr>
        <p:blipFill>
          <a:blip r:embed="rId2" cstate="print"/>
          <a:srcRect r="2126" b="14321"/>
          <a:stretch>
            <a:fillRect/>
          </a:stretch>
        </p:blipFill>
        <p:spPr bwMode="auto">
          <a:xfrm>
            <a:off x="5651500" y="2826967"/>
            <a:ext cx="2744139" cy="1608633"/>
          </a:xfrm>
          <a:prstGeom prst="rect">
            <a:avLst/>
          </a:prstGeom>
          <a:noFill/>
          <a:effectLst>
            <a:glow rad="139700">
              <a:schemeClr val="accent2">
                <a:satMod val="175000"/>
                <a:alpha val="40000"/>
              </a:schemeClr>
            </a:glow>
            <a:softEdge rad="63500"/>
          </a:effectLst>
        </p:spPr>
      </p:pic>
      <p:pic>
        <p:nvPicPr>
          <p:cNvPr id="4100" name="Picture 4" descr="http://im2-tub-ru.yandex.net/i?id=7edea83e57240c320041b0127e81ccd8-00-144&amp;n=21"/>
          <p:cNvPicPr>
            <a:picLocks noChangeAspect="1" noChangeArrowheads="1"/>
          </p:cNvPicPr>
          <p:nvPr/>
        </p:nvPicPr>
        <p:blipFill>
          <a:blip r:embed="rId3" cstate="print"/>
          <a:srcRect/>
          <a:stretch>
            <a:fillRect/>
          </a:stretch>
        </p:blipFill>
        <p:spPr bwMode="auto">
          <a:xfrm>
            <a:off x="251520" y="2852936"/>
            <a:ext cx="2592288" cy="2370995"/>
          </a:xfrm>
          <a:prstGeom prst="rect">
            <a:avLst/>
          </a:prstGeom>
          <a:noFill/>
          <a:effectLst>
            <a:glow rad="139700">
              <a:schemeClr val="accent2">
                <a:satMod val="175000"/>
                <a:alpha val="40000"/>
              </a:schemeClr>
            </a:glow>
            <a:softEdge rad="63500"/>
          </a:effectLst>
        </p:spPr>
      </p:pic>
      <p:pic>
        <p:nvPicPr>
          <p:cNvPr id="4102" name="Picture 6" descr="http://im2-tub-ru.yandex.net/i?id=287a6210b4ed37af73b62c341182e038-116-144&amp;n=21"/>
          <p:cNvPicPr>
            <a:picLocks noChangeAspect="1" noChangeArrowheads="1"/>
          </p:cNvPicPr>
          <p:nvPr/>
        </p:nvPicPr>
        <p:blipFill>
          <a:blip r:embed="rId4" cstate="print"/>
          <a:srcRect/>
          <a:stretch>
            <a:fillRect/>
          </a:stretch>
        </p:blipFill>
        <p:spPr bwMode="auto">
          <a:xfrm>
            <a:off x="3168550" y="4581128"/>
            <a:ext cx="2314233" cy="2041970"/>
          </a:xfrm>
          <a:prstGeom prst="rect">
            <a:avLst/>
          </a:prstGeom>
          <a:noFill/>
          <a:effectLst>
            <a:glow rad="139700">
              <a:schemeClr val="accent2">
                <a:satMod val="175000"/>
                <a:alpha val="40000"/>
              </a:schemeClr>
            </a:glow>
            <a:softEdge rad="63500"/>
          </a:effectLst>
        </p:spPr>
      </p:pic>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2000" fill="hold"/>
                                        <p:tgtEl>
                                          <p:spTgt spid="2"/>
                                        </p:tgtEl>
                                        <p:attrNameLst>
                                          <p:attrName>ppt_x</p:attrName>
                                        </p:attrNameLst>
                                      </p:cBhvr>
                                      <p:tavLst>
                                        <p:tav tm="0">
                                          <p:val>
                                            <p:strVal val="#ppt_x"/>
                                          </p:val>
                                        </p:tav>
                                        <p:tav tm="100000">
                                          <p:val>
                                            <p:strVal val="#ppt_x"/>
                                          </p:val>
                                        </p:tav>
                                      </p:tavLst>
                                    </p:anim>
                                    <p:anim calcmode="lin" valueType="num">
                                      <p:cBhvr additive="base">
                                        <p:cTn id="8" dur="2000" fill="hold"/>
                                        <p:tgtEl>
                                          <p:spTgt spid="2"/>
                                        </p:tgtEl>
                                        <p:attrNameLst>
                                          <p:attrName>ppt_y</p:attrName>
                                        </p:attrNameLst>
                                      </p:cBhvr>
                                      <p:tavLst>
                                        <p:tav tm="0">
                                          <p:val>
                                            <p:strVal val="1+#ppt_h/2"/>
                                          </p:val>
                                        </p:tav>
                                        <p:tav tm="100000">
                                          <p:val>
                                            <p:strVal val="#ppt_y"/>
                                          </p:val>
                                        </p:tav>
                                      </p:tavLst>
                                    </p:anim>
                                  </p:childTnLst>
                                </p:cTn>
                              </p:par>
                            </p:childTnLst>
                          </p:cTn>
                        </p:par>
                        <p:par>
                          <p:cTn id="9" fill="hold" nodeType="afterGroup">
                            <p:stCondLst>
                              <p:cond delay="2000"/>
                            </p:stCondLst>
                            <p:childTnLst>
                              <p:par>
                                <p:cTn id="10" presetID="2" presetClass="entr" presetSubtype="4" fill="hold" grpId="0" nodeType="afterEffect">
                                  <p:stCondLst>
                                    <p:cond delay="0"/>
                                  </p:stCondLst>
                                  <p:childTnLst>
                                    <p:set>
                                      <p:cBhvr>
                                        <p:cTn id="11" dur="1" fill="hold">
                                          <p:stCondLst>
                                            <p:cond delay="0"/>
                                          </p:stCondLst>
                                        </p:cTn>
                                        <p:tgtEl>
                                          <p:spTgt spid="3"/>
                                        </p:tgtEl>
                                        <p:attrNameLst>
                                          <p:attrName>style.visibility</p:attrName>
                                        </p:attrNameLst>
                                      </p:cBhvr>
                                      <p:to>
                                        <p:strVal val="visible"/>
                                      </p:to>
                                    </p:set>
                                    <p:anim calcmode="lin" valueType="num">
                                      <p:cBhvr additive="base">
                                        <p:cTn id="12" dur="2000" fill="hold"/>
                                        <p:tgtEl>
                                          <p:spTgt spid="3"/>
                                        </p:tgtEl>
                                        <p:attrNameLst>
                                          <p:attrName>ppt_x</p:attrName>
                                        </p:attrNameLst>
                                      </p:cBhvr>
                                      <p:tavLst>
                                        <p:tav tm="0">
                                          <p:val>
                                            <p:strVal val="#ppt_x"/>
                                          </p:val>
                                        </p:tav>
                                        <p:tav tm="100000">
                                          <p:val>
                                            <p:strVal val="#ppt_x"/>
                                          </p:val>
                                        </p:tav>
                                      </p:tavLst>
                                    </p:anim>
                                    <p:anim calcmode="lin" valueType="num">
                                      <p:cBhvr additive="base">
                                        <p:cTn id="13" dur="2000" fill="hold"/>
                                        <p:tgtEl>
                                          <p:spTgt spid="3"/>
                                        </p:tgtEl>
                                        <p:attrNameLst>
                                          <p:attrName>ppt_y</p:attrName>
                                        </p:attrNameLst>
                                      </p:cBhvr>
                                      <p:tavLst>
                                        <p:tav tm="0">
                                          <p:val>
                                            <p:strVal val="1+#ppt_h/2"/>
                                          </p:val>
                                        </p:tav>
                                        <p:tav tm="100000">
                                          <p:val>
                                            <p:strVal val="#ppt_y"/>
                                          </p:val>
                                        </p:tav>
                                      </p:tavLst>
                                    </p:anim>
                                  </p:childTnLst>
                                </p:cTn>
                              </p:par>
                              <p:par>
                                <p:cTn id="14" presetID="2" presetClass="entr" presetSubtype="8" fill="hold" nodeType="withEffect">
                                  <p:stCondLst>
                                    <p:cond delay="0"/>
                                  </p:stCondLst>
                                  <p:childTnLst>
                                    <p:set>
                                      <p:cBhvr>
                                        <p:cTn id="15" dur="1" fill="hold">
                                          <p:stCondLst>
                                            <p:cond delay="0"/>
                                          </p:stCondLst>
                                        </p:cTn>
                                        <p:tgtEl>
                                          <p:spTgt spid="4098"/>
                                        </p:tgtEl>
                                        <p:attrNameLst>
                                          <p:attrName>style.visibility</p:attrName>
                                        </p:attrNameLst>
                                      </p:cBhvr>
                                      <p:to>
                                        <p:strVal val="visible"/>
                                      </p:to>
                                    </p:set>
                                    <p:anim calcmode="lin" valueType="num">
                                      <p:cBhvr additive="base">
                                        <p:cTn id="16" dur="2000" fill="hold"/>
                                        <p:tgtEl>
                                          <p:spTgt spid="4098"/>
                                        </p:tgtEl>
                                        <p:attrNameLst>
                                          <p:attrName>ppt_x</p:attrName>
                                        </p:attrNameLst>
                                      </p:cBhvr>
                                      <p:tavLst>
                                        <p:tav tm="0">
                                          <p:val>
                                            <p:strVal val="0-#ppt_w/2"/>
                                          </p:val>
                                        </p:tav>
                                        <p:tav tm="100000">
                                          <p:val>
                                            <p:strVal val="#ppt_x"/>
                                          </p:val>
                                        </p:tav>
                                      </p:tavLst>
                                    </p:anim>
                                    <p:anim calcmode="lin" valueType="num">
                                      <p:cBhvr additive="base">
                                        <p:cTn id="17" dur="2000" fill="hold"/>
                                        <p:tgtEl>
                                          <p:spTgt spid="4098"/>
                                        </p:tgtEl>
                                        <p:attrNameLst>
                                          <p:attrName>ppt_y</p:attrName>
                                        </p:attrNameLst>
                                      </p:cBhvr>
                                      <p:tavLst>
                                        <p:tav tm="0">
                                          <p:val>
                                            <p:strVal val="#ppt_y"/>
                                          </p:val>
                                        </p:tav>
                                        <p:tav tm="100000">
                                          <p:val>
                                            <p:strVal val="#ppt_y"/>
                                          </p:val>
                                        </p:tav>
                                      </p:tavLst>
                                    </p:anim>
                                  </p:childTnLst>
                                </p:cTn>
                              </p:par>
                              <p:par>
                                <p:cTn id="18" presetID="2" presetClass="entr" presetSubtype="8" fill="hold" nodeType="withEffect">
                                  <p:stCondLst>
                                    <p:cond delay="0"/>
                                  </p:stCondLst>
                                  <p:childTnLst>
                                    <p:set>
                                      <p:cBhvr>
                                        <p:cTn id="19" dur="1" fill="hold">
                                          <p:stCondLst>
                                            <p:cond delay="0"/>
                                          </p:stCondLst>
                                        </p:cTn>
                                        <p:tgtEl>
                                          <p:spTgt spid="4100"/>
                                        </p:tgtEl>
                                        <p:attrNameLst>
                                          <p:attrName>style.visibility</p:attrName>
                                        </p:attrNameLst>
                                      </p:cBhvr>
                                      <p:to>
                                        <p:strVal val="visible"/>
                                      </p:to>
                                    </p:set>
                                    <p:anim calcmode="lin" valueType="num">
                                      <p:cBhvr additive="base">
                                        <p:cTn id="20" dur="2000" fill="hold"/>
                                        <p:tgtEl>
                                          <p:spTgt spid="4100"/>
                                        </p:tgtEl>
                                        <p:attrNameLst>
                                          <p:attrName>ppt_x</p:attrName>
                                        </p:attrNameLst>
                                      </p:cBhvr>
                                      <p:tavLst>
                                        <p:tav tm="0">
                                          <p:val>
                                            <p:strVal val="0-#ppt_w/2"/>
                                          </p:val>
                                        </p:tav>
                                        <p:tav tm="100000">
                                          <p:val>
                                            <p:strVal val="#ppt_x"/>
                                          </p:val>
                                        </p:tav>
                                      </p:tavLst>
                                    </p:anim>
                                    <p:anim calcmode="lin" valueType="num">
                                      <p:cBhvr additive="base">
                                        <p:cTn id="21" dur="2000" fill="hold"/>
                                        <p:tgtEl>
                                          <p:spTgt spid="4100"/>
                                        </p:tgtEl>
                                        <p:attrNameLst>
                                          <p:attrName>ppt_y</p:attrName>
                                        </p:attrNameLst>
                                      </p:cBhvr>
                                      <p:tavLst>
                                        <p:tav tm="0">
                                          <p:val>
                                            <p:strVal val="#ppt_y"/>
                                          </p:val>
                                        </p:tav>
                                        <p:tav tm="100000">
                                          <p:val>
                                            <p:strVal val="#ppt_y"/>
                                          </p:val>
                                        </p:tav>
                                      </p:tavLst>
                                    </p:anim>
                                  </p:childTnLst>
                                </p:cTn>
                              </p:par>
                              <p:par>
                                <p:cTn id="22" presetID="2" presetClass="entr" presetSubtype="8" fill="hold" nodeType="withEffect">
                                  <p:stCondLst>
                                    <p:cond delay="0"/>
                                  </p:stCondLst>
                                  <p:childTnLst>
                                    <p:set>
                                      <p:cBhvr>
                                        <p:cTn id="23" dur="1" fill="hold">
                                          <p:stCondLst>
                                            <p:cond delay="0"/>
                                          </p:stCondLst>
                                        </p:cTn>
                                        <p:tgtEl>
                                          <p:spTgt spid="4102"/>
                                        </p:tgtEl>
                                        <p:attrNameLst>
                                          <p:attrName>style.visibility</p:attrName>
                                        </p:attrNameLst>
                                      </p:cBhvr>
                                      <p:to>
                                        <p:strVal val="visible"/>
                                      </p:to>
                                    </p:set>
                                    <p:anim calcmode="lin" valueType="num">
                                      <p:cBhvr additive="base">
                                        <p:cTn id="24" dur="2000" fill="hold"/>
                                        <p:tgtEl>
                                          <p:spTgt spid="4102"/>
                                        </p:tgtEl>
                                        <p:attrNameLst>
                                          <p:attrName>ppt_x</p:attrName>
                                        </p:attrNameLst>
                                      </p:cBhvr>
                                      <p:tavLst>
                                        <p:tav tm="0">
                                          <p:val>
                                            <p:strVal val="0-#ppt_w/2"/>
                                          </p:val>
                                        </p:tav>
                                        <p:tav tm="100000">
                                          <p:val>
                                            <p:strVal val="#ppt_x"/>
                                          </p:val>
                                        </p:tav>
                                      </p:tavLst>
                                    </p:anim>
                                    <p:anim calcmode="lin" valueType="num">
                                      <p:cBhvr additive="base">
                                        <p:cTn id="25" dur="2000" fill="hold"/>
                                        <p:tgtEl>
                                          <p:spTgt spid="410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987675" y="549275"/>
            <a:ext cx="1944688" cy="460375"/>
          </a:xfrm>
          <a:prstGeom prst="rect">
            <a:avLst/>
          </a:prstGeom>
        </p:spPr>
        <p:txBody>
          <a:bodyPr>
            <a:spAutoFit/>
          </a:bodyPr>
          <a:lstStyle/>
          <a:p>
            <a:pPr fontAlgn="auto">
              <a:spcBef>
                <a:spcPts val="0"/>
              </a:spcBef>
              <a:spcAft>
                <a:spcPts val="0"/>
              </a:spcAft>
              <a:defRPr/>
            </a:pPr>
            <a:r>
              <a:rPr lang="ru-RU" sz="2400" b="1" dirty="0">
                <a:solidFill>
                  <a:schemeClr val="accent3">
                    <a:lumMod val="50000"/>
                  </a:schemeClr>
                </a:solidFill>
                <a:latin typeface="+mn-lt"/>
                <a:cs typeface="+mn-cs"/>
              </a:rPr>
              <a:t>Рисование</a:t>
            </a:r>
          </a:p>
        </p:txBody>
      </p:sp>
      <p:sp>
        <p:nvSpPr>
          <p:cNvPr id="3" name="Прямоугольник 2"/>
          <p:cNvSpPr/>
          <p:nvPr/>
        </p:nvSpPr>
        <p:spPr>
          <a:xfrm>
            <a:off x="827088" y="1052513"/>
            <a:ext cx="7416800" cy="923925"/>
          </a:xfrm>
          <a:prstGeom prst="rect">
            <a:avLst/>
          </a:prstGeom>
        </p:spPr>
        <p:txBody>
          <a:bodyPr>
            <a:spAutoFit/>
          </a:bodyPr>
          <a:lstStyle/>
          <a:p>
            <a:pPr fontAlgn="auto">
              <a:spcBef>
                <a:spcPts val="0"/>
              </a:spcBef>
              <a:spcAft>
                <a:spcPts val="0"/>
              </a:spcAft>
              <a:defRPr/>
            </a:pPr>
            <a:r>
              <a:rPr lang="ru-RU" b="1" dirty="0">
                <a:latin typeface="+mn-lt"/>
                <a:cs typeface="+mn-cs"/>
              </a:rPr>
              <a:t>Рисование  - одно из самых любимых занятий всех детей. Чем чаще ребенок держит в руках кисточку, карандаш или фломастер, тем легче ему будет  в школе выводить первые буквы и слова.</a:t>
            </a:r>
          </a:p>
        </p:txBody>
      </p:sp>
      <p:pic>
        <p:nvPicPr>
          <p:cNvPr id="3074" name="Picture 2" descr="http://im0-tub-ru.yandex.net/i?id=d39f366973053a530d62f0f8fde71e51-11-144&amp;n=21"/>
          <p:cNvPicPr>
            <a:picLocks noChangeAspect="1" noChangeArrowheads="1"/>
          </p:cNvPicPr>
          <p:nvPr/>
        </p:nvPicPr>
        <p:blipFill>
          <a:blip r:embed="rId2" cstate="print"/>
          <a:srcRect/>
          <a:stretch>
            <a:fillRect/>
          </a:stretch>
        </p:blipFill>
        <p:spPr bwMode="auto">
          <a:xfrm>
            <a:off x="755576" y="2636912"/>
            <a:ext cx="1905000" cy="1428750"/>
          </a:xfrm>
          <a:prstGeom prst="rect">
            <a:avLst/>
          </a:prstGeom>
          <a:noFill/>
          <a:effectLst>
            <a:glow rad="139700">
              <a:schemeClr val="accent2">
                <a:satMod val="175000"/>
                <a:alpha val="40000"/>
              </a:schemeClr>
            </a:glow>
            <a:softEdge rad="63500"/>
          </a:effectLst>
        </p:spPr>
      </p:pic>
      <p:pic>
        <p:nvPicPr>
          <p:cNvPr id="3076" name="Picture 4" descr="http://im2-tub-ru.yandex.net/i?id=660b6e0dcdb1f809e16a9189a98d5cd8-77-144&amp;n=21"/>
          <p:cNvPicPr>
            <a:picLocks noChangeAspect="1" noChangeArrowheads="1"/>
          </p:cNvPicPr>
          <p:nvPr/>
        </p:nvPicPr>
        <p:blipFill>
          <a:blip r:embed="rId3" cstate="print"/>
          <a:srcRect/>
          <a:stretch>
            <a:fillRect/>
          </a:stretch>
        </p:blipFill>
        <p:spPr bwMode="auto">
          <a:xfrm>
            <a:off x="3419872" y="2564904"/>
            <a:ext cx="1447800" cy="1428750"/>
          </a:xfrm>
          <a:prstGeom prst="rect">
            <a:avLst/>
          </a:prstGeom>
          <a:noFill/>
          <a:effectLst>
            <a:glow rad="139700">
              <a:schemeClr val="accent2">
                <a:satMod val="175000"/>
                <a:alpha val="40000"/>
              </a:schemeClr>
            </a:glow>
            <a:softEdge rad="63500"/>
          </a:effectLst>
        </p:spPr>
      </p:pic>
      <p:pic>
        <p:nvPicPr>
          <p:cNvPr id="3078" name="Picture 6" descr="http://im2-tub-ru.yandex.net/i?id=92b39595a496919b27544379f0079bc7-50-144&amp;n=21"/>
          <p:cNvPicPr>
            <a:picLocks noChangeAspect="1" noChangeArrowheads="1"/>
          </p:cNvPicPr>
          <p:nvPr/>
        </p:nvPicPr>
        <p:blipFill>
          <a:blip r:embed="rId4" cstate="print"/>
          <a:srcRect/>
          <a:stretch>
            <a:fillRect/>
          </a:stretch>
        </p:blipFill>
        <p:spPr bwMode="auto">
          <a:xfrm>
            <a:off x="6012160" y="2996952"/>
            <a:ext cx="1990725" cy="1428750"/>
          </a:xfrm>
          <a:prstGeom prst="rect">
            <a:avLst/>
          </a:prstGeom>
          <a:noFill/>
          <a:effectLst>
            <a:glow rad="139700">
              <a:schemeClr val="accent2">
                <a:satMod val="175000"/>
                <a:alpha val="40000"/>
              </a:schemeClr>
            </a:glow>
            <a:softEdge rad="63500"/>
          </a:effectLst>
        </p:spPr>
      </p:pic>
      <p:pic>
        <p:nvPicPr>
          <p:cNvPr id="3080" name="Picture 8" descr="http://im2-tub-ru.yandex.net/i?id=4baf237d58a4a9b436afb78baf0ac55b-43-144&amp;n=21"/>
          <p:cNvPicPr>
            <a:picLocks noChangeAspect="1" noChangeArrowheads="1"/>
          </p:cNvPicPr>
          <p:nvPr/>
        </p:nvPicPr>
        <p:blipFill>
          <a:blip r:embed="rId5" cstate="print"/>
          <a:srcRect/>
          <a:stretch>
            <a:fillRect/>
          </a:stretch>
        </p:blipFill>
        <p:spPr bwMode="auto">
          <a:xfrm>
            <a:off x="2051720" y="4653136"/>
            <a:ext cx="1428750" cy="1428750"/>
          </a:xfrm>
          <a:prstGeom prst="rect">
            <a:avLst/>
          </a:prstGeom>
          <a:noFill/>
          <a:effectLst>
            <a:glow rad="139700">
              <a:schemeClr val="accent2">
                <a:satMod val="175000"/>
                <a:alpha val="40000"/>
              </a:schemeClr>
            </a:glow>
            <a:softEdge rad="63500"/>
          </a:effectLst>
        </p:spPr>
      </p:pic>
      <p:pic>
        <p:nvPicPr>
          <p:cNvPr id="3082" name="Picture 10" descr="http://im3-tub-ru.yandex.net/i?id=50401416ca635cf3892fb49cbab302b2-08-144&amp;n=21"/>
          <p:cNvPicPr>
            <a:picLocks noChangeAspect="1" noChangeArrowheads="1"/>
          </p:cNvPicPr>
          <p:nvPr/>
        </p:nvPicPr>
        <p:blipFill>
          <a:blip r:embed="rId6" cstate="print"/>
          <a:srcRect/>
          <a:stretch>
            <a:fillRect/>
          </a:stretch>
        </p:blipFill>
        <p:spPr bwMode="auto">
          <a:xfrm>
            <a:off x="4499992" y="4869160"/>
            <a:ext cx="2028825" cy="1428750"/>
          </a:xfrm>
          <a:prstGeom prst="rect">
            <a:avLst/>
          </a:prstGeom>
          <a:noFill/>
          <a:effectLst>
            <a:glow rad="139700">
              <a:schemeClr val="accent2">
                <a:satMod val="175000"/>
                <a:alpha val="40000"/>
              </a:schemeClr>
            </a:glow>
            <a:softEdge rad="63500"/>
          </a:effectLst>
        </p:spPr>
      </p:pic>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2000" fill="hold"/>
                                        <p:tgtEl>
                                          <p:spTgt spid="2"/>
                                        </p:tgtEl>
                                        <p:attrNameLst>
                                          <p:attrName>ppt_x</p:attrName>
                                        </p:attrNameLst>
                                      </p:cBhvr>
                                      <p:tavLst>
                                        <p:tav tm="0">
                                          <p:val>
                                            <p:strVal val="#ppt_x"/>
                                          </p:val>
                                        </p:tav>
                                        <p:tav tm="100000">
                                          <p:val>
                                            <p:strVal val="#ppt_x"/>
                                          </p:val>
                                        </p:tav>
                                      </p:tavLst>
                                    </p:anim>
                                    <p:anim calcmode="lin" valueType="num">
                                      <p:cBhvr additive="base">
                                        <p:cTn id="8" dur="2000" fill="hold"/>
                                        <p:tgtEl>
                                          <p:spTgt spid="2"/>
                                        </p:tgtEl>
                                        <p:attrNameLst>
                                          <p:attrName>ppt_y</p:attrName>
                                        </p:attrNameLst>
                                      </p:cBhvr>
                                      <p:tavLst>
                                        <p:tav tm="0">
                                          <p:val>
                                            <p:strVal val="1+#ppt_h/2"/>
                                          </p:val>
                                        </p:tav>
                                        <p:tav tm="100000">
                                          <p:val>
                                            <p:strVal val="#ppt_y"/>
                                          </p:val>
                                        </p:tav>
                                      </p:tavLst>
                                    </p:anim>
                                  </p:childTnLst>
                                </p:cTn>
                              </p:par>
                            </p:childTnLst>
                          </p:cTn>
                        </p:par>
                        <p:par>
                          <p:cTn id="9" fill="hold" nodeType="afterGroup">
                            <p:stCondLst>
                              <p:cond delay="2000"/>
                            </p:stCondLst>
                            <p:childTnLst>
                              <p:par>
                                <p:cTn id="10" presetID="2" presetClass="entr" presetSubtype="4" fill="hold" grpId="0" nodeType="afterEffect">
                                  <p:stCondLst>
                                    <p:cond delay="0"/>
                                  </p:stCondLst>
                                  <p:childTnLst>
                                    <p:set>
                                      <p:cBhvr>
                                        <p:cTn id="11" dur="1" fill="hold">
                                          <p:stCondLst>
                                            <p:cond delay="0"/>
                                          </p:stCondLst>
                                        </p:cTn>
                                        <p:tgtEl>
                                          <p:spTgt spid="3"/>
                                        </p:tgtEl>
                                        <p:attrNameLst>
                                          <p:attrName>style.visibility</p:attrName>
                                        </p:attrNameLst>
                                      </p:cBhvr>
                                      <p:to>
                                        <p:strVal val="visible"/>
                                      </p:to>
                                    </p:set>
                                    <p:anim calcmode="lin" valueType="num">
                                      <p:cBhvr additive="base">
                                        <p:cTn id="12" dur="2000" fill="hold"/>
                                        <p:tgtEl>
                                          <p:spTgt spid="3"/>
                                        </p:tgtEl>
                                        <p:attrNameLst>
                                          <p:attrName>ppt_x</p:attrName>
                                        </p:attrNameLst>
                                      </p:cBhvr>
                                      <p:tavLst>
                                        <p:tav tm="0">
                                          <p:val>
                                            <p:strVal val="#ppt_x"/>
                                          </p:val>
                                        </p:tav>
                                        <p:tav tm="100000">
                                          <p:val>
                                            <p:strVal val="#ppt_x"/>
                                          </p:val>
                                        </p:tav>
                                      </p:tavLst>
                                    </p:anim>
                                    <p:anim calcmode="lin" valueType="num">
                                      <p:cBhvr additive="base">
                                        <p:cTn id="13" dur="2000" fill="hold"/>
                                        <p:tgtEl>
                                          <p:spTgt spid="3"/>
                                        </p:tgtEl>
                                        <p:attrNameLst>
                                          <p:attrName>ppt_y</p:attrName>
                                        </p:attrNameLst>
                                      </p:cBhvr>
                                      <p:tavLst>
                                        <p:tav tm="0">
                                          <p:val>
                                            <p:strVal val="1+#ppt_h/2"/>
                                          </p:val>
                                        </p:tav>
                                        <p:tav tm="100000">
                                          <p:val>
                                            <p:strVal val="#ppt_y"/>
                                          </p:val>
                                        </p:tav>
                                      </p:tavLst>
                                    </p:anim>
                                  </p:childTnLst>
                                </p:cTn>
                              </p:par>
                            </p:childTnLst>
                          </p:cTn>
                        </p:par>
                        <p:par>
                          <p:cTn id="14" fill="hold" nodeType="afterGroup">
                            <p:stCondLst>
                              <p:cond delay="4000"/>
                            </p:stCondLst>
                            <p:childTnLst>
                              <p:par>
                                <p:cTn id="15" presetID="2" presetClass="entr" presetSubtype="4" fill="hold" nodeType="afterEffect">
                                  <p:stCondLst>
                                    <p:cond delay="0"/>
                                  </p:stCondLst>
                                  <p:childTnLst>
                                    <p:set>
                                      <p:cBhvr>
                                        <p:cTn id="16" dur="1" fill="hold">
                                          <p:stCondLst>
                                            <p:cond delay="0"/>
                                          </p:stCondLst>
                                        </p:cTn>
                                        <p:tgtEl>
                                          <p:spTgt spid="3074"/>
                                        </p:tgtEl>
                                        <p:attrNameLst>
                                          <p:attrName>style.visibility</p:attrName>
                                        </p:attrNameLst>
                                      </p:cBhvr>
                                      <p:to>
                                        <p:strVal val="visible"/>
                                      </p:to>
                                    </p:set>
                                    <p:anim calcmode="lin" valueType="num">
                                      <p:cBhvr additive="base">
                                        <p:cTn id="17" dur="2000" fill="hold"/>
                                        <p:tgtEl>
                                          <p:spTgt spid="3074"/>
                                        </p:tgtEl>
                                        <p:attrNameLst>
                                          <p:attrName>ppt_x</p:attrName>
                                        </p:attrNameLst>
                                      </p:cBhvr>
                                      <p:tavLst>
                                        <p:tav tm="0">
                                          <p:val>
                                            <p:strVal val="#ppt_x"/>
                                          </p:val>
                                        </p:tav>
                                        <p:tav tm="100000">
                                          <p:val>
                                            <p:strVal val="#ppt_x"/>
                                          </p:val>
                                        </p:tav>
                                      </p:tavLst>
                                    </p:anim>
                                    <p:anim calcmode="lin" valueType="num">
                                      <p:cBhvr additive="base">
                                        <p:cTn id="18" dur="2000" fill="hold"/>
                                        <p:tgtEl>
                                          <p:spTgt spid="3074"/>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3076"/>
                                        </p:tgtEl>
                                        <p:attrNameLst>
                                          <p:attrName>style.visibility</p:attrName>
                                        </p:attrNameLst>
                                      </p:cBhvr>
                                      <p:to>
                                        <p:strVal val="visible"/>
                                      </p:to>
                                    </p:set>
                                    <p:anim calcmode="lin" valueType="num">
                                      <p:cBhvr additive="base">
                                        <p:cTn id="21" dur="2000" fill="hold"/>
                                        <p:tgtEl>
                                          <p:spTgt spid="3076"/>
                                        </p:tgtEl>
                                        <p:attrNameLst>
                                          <p:attrName>ppt_x</p:attrName>
                                        </p:attrNameLst>
                                      </p:cBhvr>
                                      <p:tavLst>
                                        <p:tav tm="0">
                                          <p:val>
                                            <p:strVal val="#ppt_x"/>
                                          </p:val>
                                        </p:tav>
                                        <p:tav tm="100000">
                                          <p:val>
                                            <p:strVal val="#ppt_x"/>
                                          </p:val>
                                        </p:tav>
                                      </p:tavLst>
                                    </p:anim>
                                    <p:anim calcmode="lin" valueType="num">
                                      <p:cBhvr additive="base">
                                        <p:cTn id="22" dur="2000" fill="hold"/>
                                        <p:tgtEl>
                                          <p:spTgt spid="3076"/>
                                        </p:tgtEl>
                                        <p:attrNameLst>
                                          <p:attrName>ppt_y</p:attrName>
                                        </p:attrNameLst>
                                      </p:cBhvr>
                                      <p:tavLst>
                                        <p:tav tm="0">
                                          <p:val>
                                            <p:strVal val="1+#ppt_h/2"/>
                                          </p:val>
                                        </p:tav>
                                        <p:tav tm="100000">
                                          <p:val>
                                            <p:strVal val="#ppt_y"/>
                                          </p:val>
                                        </p:tav>
                                      </p:tavLst>
                                    </p:anim>
                                  </p:childTnLst>
                                </p:cTn>
                              </p:par>
                              <p:par>
                                <p:cTn id="23" presetID="2" presetClass="entr" presetSubtype="4" fill="hold" nodeType="withEffect">
                                  <p:stCondLst>
                                    <p:cond delay="0"/>
                                  </p:stCondLst>
                                  <p:childTnLst>
                                    <p:set>
                                      <p:cBhvr>
                                        <p:cTn id="24" dur="1" fill="hold">
                                          <p:stCondLst>
                                            <p:cond delay="0"/>
                                          </p:stCondLst>
                                        </p:cTn>
                                        <p:tgtEl>
                                          <p:spTgt spid="3078"/>
                                        </p:tgtEl>
                                        <p:attrNameLst>
                                          <p:attrName>style.visibility</p:attrName>
                                        </p:attrNameLst>
                                      </p:cBhvr>
                                      <p:to>
                                        <p:strVal val="visible"/>
                                      </p:to>
                                    </p:set>
                                    <p:anim calcmode="lin" valueType="num">
                                      <p:cBhvr additive="base">
                                        <p:cTn id="25" dur="2000" fill="hold"/>
                                        <p:tgtEl>
                                          <p:spTgt spid="3078"/>
                                        </p:tgtEl>
                                        <p:attrNameLst>
                                          <p:attrName>ppt_x</p:attrName>
                                        </p:attrNameLst>
                                      </p:cBhvr>
                                      <p:tavLst>
                                        <p:tav tm="0">
                                          <p:val>
                                            <p:strVal val="#ppt_x"/>
                                          </p:val>
                                        </p:tav>
                                        <p:tav tm="100000">
                                          <p:val>
                                            <p:strVal val="#ppt_x"/>
                                          </p:val>
                                        </p:tav>
                                      </p:tavLst>
                                    </p:anim>
                                    <p:anim calcmode="lin" valueType="num">
                                      <p:cBhvr additive="base">
                                        <p:cTn id="26" dur="2000" fill="hold"/>
                                        <p:tgtEl>
                                          <p:spTgt spid="3078"/>
                                        </p:tgtEl>
                                        <p:attrNameLst>
                                          <p:attrName>ppt_y</p:attrName>
                                        </p:attrNameLst>
                                      </p:cBhvr>
                                      <p:tavLst>
                                        <p:tav tm="0">
                                          <p:val>
                                            <p:strVal val="1+#ppt_h/2"/>
                                          </p:val>
                                        </p:tav>
                                        <p:tav tm="100000">
                                          <p:val>
                                            <p:strVal val="#ppt_y"/>
                                          </p:val>
                                        </p:tav>
                                      </p:tavLst>
                                    </p:anim>
                                  </p:childTnLst>
                                </p:cTn>
                              </p:par>
                              <p:par>
                                <p:cTn id="27" presetID="2" presetClass="entr" presetSubtype="4" fill="hold" nodeType="withEffect">
                                  <p:stCondLst>
                                    <p:cond delay="0"/>
                                  </p:stCondLst>
                                  <p:childTnLst>
                                    <p:set>
                                      <p:cBhvr>
                                        <p:cTn id="28" dur="1" fill="hold">
                                          <p:stCondLst>
                                            <p:cond delay="0"/>
                                          </p:stCondLst>
                                        </p:cTn>
                                        <p:tgtEl>
                                          <p:spTgt spid="3080"/>
                                        </p:tgtEl>
                                        <p:attrNameLst>
                                          <p:attrName>style.visibility</p:attrName>
                                        </p:attrNameLst>
                                      </p:cBhvr>
                                      <p:to>
                                        <p:strVal val="visible"/>
                                      </p:to>
                                    </p:set>
                                    <p:anim calcmode="lin" valueType="num">
                                      <p:cBhvr additive="base">
                                        <p:cTn id="29" dur="2000" fill="hold"/>
                                        <p:tgtEl>
                                          <p:spTgt spid="3080"/>
                                        </p:tgtEl>
                                        <p:attrNameLst>
                                          <p:attrName>ppt_x</p:attrName>
                                        </p:attrNameLst>
                                      </p:cBhvr>
                                      <p:tavLst>
                                        <p:tav tm="0">
                                          <p:val>
                                            <p:strVal val="#ppt_x"/>
                                          </p:val>
                                        </p:tav>
                                        <p:tav tm="100000">
                                          <p:val>
                                            <p:strVal val="#ppt_x"/>
                                          </p:val>
                                        </p:tav>
                                      </p:tavLst>
                                    </p:anim>
                                    <p:anim calcmode="lin" valueType="num">
                                      <p:cBhvr additive="base">
                                        <p:cTn id="30" dur="2000" fill="hold"/>
                                        <p:tgtEl>
                                          <p:spTgt spid="3080"/>
                                        </p:tgtEl>
                                        <p:attrNameLst>
                                          <p:attrName>ppt_y</p:attrName>
                                        </p:attrNameLst>
                                      </p:cBhvr>
                                      <p:tavLst>
                                        <p:tav tm="0">
                                          <p:val>
                                            <p:strVal val="1+#ppt_h/2"/>
                                          </p:val>
                                        </p:tav>
                                        <p:tav tm="100000">
                                          <p:val>
                                            <p:strVal val="#ppt_y"/>
                                          </p:val>
                                        </p:tav>
                                      </p:tavLst>
                                    </p:anim>
                                  </p:childTnLst>
                                </p:cTn>
                              </p:par>
                              <p:par>
                                <p:cTn id="31" presetID="2" presetClass="entr" presetSubtype="4" fill="hold" nodeType="withEffect">
                                  <p:stCondLst>
                                    <p:cond delay="0"/>
                                  </p:stCondLst>
                                  <p:childTnLst>
                                    <p:set>
                                      <p:cBhvr>
                                        <p:cTn id="32" dur="1" fill="hold">
                                          <p:stCondLst>
                                            <p:cond delay="0"/>
                                          </p:stCondLst>
                                        </p:cTn>
                                        <p:tgtEl>
                                          <p:spTgt spid="3082"/>
                                        </p:tgtEl>
                                        <p:attrNameLst>
                                          <p:attrName>style.visibility</p:attrName>
                                        </p:attrNameLst>
                                      </p:cBhvr>
                                      <p:to>
                                        <p:strVal val="visible"/>
                                      </p:to>
                                    </p:set>
                                    <p:anim calcmode="lin" valueType="num">
                                      <p:cBhvr additive="base">
                                        <p:cTn id="33" dur="2000" fill="hold"/>
                                        <p:tgtEl>
                                          <p:spTgt spid="3082"/>
                                        </p:tgtEl>
                                        <p:attrNameLst>
                                          <p:attrName>ppt_x</p:attrName>
                                        </p:attrNameLst>
                                      </p:cBhvr>
                                      <p:tavLst>
                                        <p:tav tm="0">
                                          <p:val>
                                            <p:strVal val="#ppt_x"/>
                                          </p:val>
                                        </p:tav>
                                        <p:tav tm="100000">
                                          <p:val>
                                            <p:strVal val="#ppt_x"/>
                                          </p:val>
                                        </p:tav>
                                      </p:tavLst>
                                    </p:anim>
                                    <p:anim calcmode="lin" valueType="num">
                                      <p:cBhvr additive="base">
                                        <p:cTn id="34" dur="2000" fill="hold"/>
                                        <p:tgtEl>
                                          <p:spTgt spid="308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611188" y="1341438"/>
            <a:ext cx="7416800" cy="4062412"/>
          </a:xfrm>
          <a:prstGeom prst="rect">
            <a:avLst/>
          </a:prstGeom>
        </p:spPr>
        <p:txBody>
          <a:bodyPr>
            <a:spAutoFit/>
          </a:bodyPr>
          <a:lstStyle/>
          <a:p>
            <a:pPr fontAlgn="auto">
              <a:spcBef>
                <a:spcPts val="0"/>
              </a:spcBef>
              <a:spcAft>
                <a:spcPts val="0"/>
              </a:spcAft>
              <a:defRPr/>
            </a:pPr>
            <a:r>
              <a:rPr lang="ru-RU" sz="2400" b="1" dirty="0">
                <a:solidFill>
                  <a:schemeClr val="accent3">
                    <a:lumMod val="50000"/>
                  </a:schemeClr>
                </a:solidFill>
                <a:latin typeface="+mn-lt"/>
                <a:cs typeface="+mn-cs"/>
              </a:rPr>
              <a:t> </a:t>
            </a:r>
          </a:p>
          <a:p>
            <a:pPr fontAlgn="auto">
              <a:spcBef>
                <a:spcPts val="0"/>
              </a:spcBef>
              <a:spcAft>
                <a:spcPts val="0"/>
              </a:spcAft>
              <a:defRPr/>
            </a:pPr>
            <a:r>
              <a:rPr lang="ru-RU" dirty="0">
                <a:latin typeface="+mn-lt"/>
                <a:cs typeface="+mn-cs"/>
              </a:rPr>
              <a:t>        </a:t>
            </a:r>
            <a:r>
              <a:rPr lang="ru-RU" b="1" dirty="0">
                <a:solidFill>
                  <a:schemeClr val="accent6">
                    <a:lumMod val="50000"/>
                  </a:schemeClr>
                </a:solidFill>
                <a:latin typeface="+mn-lt"/>
                <a:cs typeface="+mn-cs"/>
              </a:rPr>
              <a:t> </a:t>
            </a:r>
            <a:r>
              <a:rPr lang="ru-RU" b="1" dirty="0">
                <a:latin typeface="+mn-lt"/>
                <a:cs typeface="+mn-cs"/>
              </a:rPr>
              <a:t>Моя семья</a:t>
            </a:r>
          </a:p>
          <a:p>
            <a:pPr fontAlgn="auto">
              <a:lnSpc>
                <a:spcPct val="150000"/>
              </a:lnSpc>
              <a:spcBef>
                <a:spcPts val="0"/>
              </a:spcBef>
              <a:spcAft>
                <a:spcPts val="0"/>
              </a:spcAft>
              <a:defRPr/>
            </a:pPr>
            <a:r>
              <a:rPr lang="ru-RU" b="1" dirty="0">
                <a:latin typeface="+mn-lt"/>
                <a:cs typeface="+mn-cs"/>
              </a:rPr>
              <a:t>Этот пальчик – мамочка,</a:t>
            </a:r>
          </a:p>
          <a:p>
            <a:pPr fontAlgn="auto">
              <a:lnSpc>
                <a:spcPct val="150000"/>
              </a:lnSpc>
              <a:spcBef>
                <a:spcPts val="0"/>
              </a:spcBef>
              <a:spcAft>
                <a:spcPts val="0"/>
              </a:spcAft>
              <a:defRPr/>
            </a:pPr>
            <a:r>
              <a:rPr lang="ru-RU" b="1" dirty="0">
                <a:latin typeface="+mn-lt"/>
                <a:cs typeface="+mn-cs"/>
              </a:rPr>
              <a:t>Этот пальчик – папочка,</a:t>
            </a:r>
          </a:p>
          <a:p>
            <a:pPr fontAlgn="auto">
              <a:lnSpc>
                <a:spcPct val="150000"/>
              </a:lnSpc>
              <a:spcBef>
                <a:spcPts val="0"/>
              </a:spcBef>
              <a:spcAft>
                <a:spcPts val="0"/>
              </a:spcAft>
              <a:defRPr/>
            </a:pPr>
            <a:r>
              <a:rPr lang="ru-RU" b="1" dirty="0">
                <a:latin typeface="+mn-lt"/>
                <a:cs typeface="+mn-cs"/>
              </a:rPr>
              <a:t>Этот пальчик – бабушка,</a:t>
            </a:r>
          </a:p>
          <a:p>
            <a:pPr fontAlgn="auto">
              <a:lnSpc>
                <a:spcPct val="150000"/>
              </a:lnSpc>
              <a:spcBef>
                <a:spcPts val="0"/>
              </a:spcBef>
              <a:spcAft>
                <a:spcPts val="0"/>
              </a:spcAft>
              <a:defRPr/>
            </a:pPr>
            <a:r>
              <a:rPr lang="ru-RU" b="1" dirty="0">
                <a:latin typeface="+mn-lt"/>
                <a:cs typeface="+mn-cs"/>
              </a:rPr>
              <a:t>Этот пальчик – дедушка,</a:t>
            </a:r>
          </a:p>
          <a:p>
            <a:pPr fontAlgn="auto">
              <a:lnSpc>
                <a:spcPct val="150000"/>
              </a:lnSpc>
              <a:spcBef>
                <a:spcPts val="0"/>
              </a:spcBef>
              <a:spcAft>
                <a:spcPts val="0"/>
              </a:spcAft>
              <a:defRPr/>
            </a:pPr>
            <a:r>
              <a:rPr lang="ru-RU" b="1" dirty="0">
                <a:latin typeface="+mn-lt"/>
                <a:cs typeface="+mn-cs"/>
              </a:rPr>
              <a:t>Этот пальчик – я.</a:t>
            </a:r>
          </a:p>
          <a:p>
            <a:pPr fontAlgn="auto">
              <a:lnSpc>
                <a:spcPct val="150000"/>
              </a:lnSpc>
              <a:spcBef>
                <a:spcPts val="0"/>
              </a:spcBef>
              <a:spcAft>
                <a:spcPts val="0"/>
              </a:spcAft>
              <a:defRPr/>
            </a:pPr>
            <a:r>
              <a:rPr lang="ru-RU" b="1" dirty="0">
                <a:latin typeface="+mn-lt"/>
                <a:cs typeface="+mn-cs"/>
              </a:rPr>
              <a:t>Вот и вся моя семья!</a:t>
            </a:r>
          </a:p>
          <a:p>
            <a:pPr fontAlgn="auto">
              <a:lnSpc>
                <a:spcPct val="150000"/>
              </a:lnSpc>
              <a:spcBef>
                <a:spcPts val="0"/>
              </a:spcBef>
              <a:spcAft>
                <a:spcPts val="0"/>
              </a:spcAft>
              <a:defRPr/>
            </a:pPr>
            <a:r>
              <a:rPr lang="ru-RU" b="1" dirty="0">
                <a:latin typeface="+mn-lt"/>
                <a:cs typeface="+mn-cs"/>
              </a:rPr>
              <a:t>(попеременно массируем пальцы руки, на последней строке сжимаем и разжимаем кулачки)</a:t>
            </a:r>
          </a:p>
        </p:txBody>
      </p:sp>
      <p:sp>
        <p:nvSpPr>
          <p:cNvPr id="3" name="Прямоугольник 2"/>
          <p:cNvSpPr/>
          <p:nvPr/>
        </p:nvSpPr>
        <p:spPr>
          <a:xfrm>
            <a:off x="1187450" y="549275"/>
            <a:ext cx="6624638" cy="830263"/>
          </a:xfrm>
          <a:prstGeom prst="rect">
            <a:avLst/>
          </a:prstGeom>
        </p:spPr>
        <p:txBody>
          <a:bodyPr>
            <a:spAutoFit/>
          </a:bodyPr>
          <a:lstStyle/>
          <a:p>
            <a:pPr fontAlgn="auto">
              <a:spcBef>
                <a:spcPts val="0"/>
              </a:spcBef>
              <a:spcAft>
                <a:spcPts val="0"/>
              </a:spcAft>
              <a:defRPr/>
            </a:pPr>
            <a:r>
              <a:rPr lang="ru-RU" sz="2400" b="1" dirty="0">
                <a:solidFill>
                  <a:schemeClr val="accent3">
                    <a:lumMod val="50000"/>
                  </a:schemeClr>
                </a:solidFill>
                <a:latin typeface="+mn-lt"/>
                <a:cs typeface="+mn-cs"/>
              </a:rPr>
              <a:t>Дети с удовольствием принимают участие                                           в пальчиковых играх </a:t>
            </a:r>
          </a:p>
        </p:txBody>
      </p:sp>
      <p:pic>
        <p:nvPicPr>
          <p:cNvPr id="11266" name="Picture 2" descr="http://im2-tub-ru.yandex.net/i?id=c019eacb4ac73b8e2f210adc087f086d-42-144&amp;n=21"/>
          <p:cNvPicPr>
            <a:picLocks noChangeAspect="1" noChangeArrowheads="1"/>
          </p:cNvPicPr>
          <p:nvPr/>
        </p:nvPicPr>
        <p:blipFill>
          <a:blip r:embed="rId2" cstate="print"/>
          <a:srcRect/>
          <a:stretch>
            <a:fillRect/>
          </a:stretch>
        </p:blipFill>
        <p:spPr bwMode="auto">
          <a:xfrm>
            <a:off x="4427984" y="2060848"/>
            <a:ext cx="2553072" cy="1914804"/>
          </a:xfrm>
          <a:prstGeom prst="rect">
            <a:avLst/>
          </a:prstGeom>
          <a:noFill/>
          <a:effectLst>
            <a:glow rad="139700">
              <a:schemeClr val="accent2">
                <a:satMod val="175000"/>
                <a:alpha val="40000"/>
              </a:schemeClr>
            </a:glow>
            <a:softEdge rad="63500"/>
          </a:effectLst>
        </p:spPr>
      </p:pic>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2000" fill="hold"/>
                                        <p:tgtEl>
                                          <p:spTgt spid="3"/>
                                        </p:tgtEl>
                                        <p:attrNameLst>
                                          <p:attrName>ppt_x</p:attrName>
                                        </p:attrNameLst>
                                      </p:cBhvr>
                                      <p:tavLst>
                                        <p:tav tm="0">
                                          <p:val>
                                            <p:strVal val="#ppt_x"/>
                                          </p:val>
                                        </p:tav>
                                        <p:tav tm="100000">
                                          <p:val>
                                            <p:strVal val="#ppt_x"/>
                                          </p:val>
                                        </p:tav>
                                      </p:tavLst>
                                    </p:anim>
                                    <p:anim calcmode="lin" valueType="num">
                                      <p:cBhvr additive="base">
                                        <p:cTn id="8" dur="2000" fill="hold"/>
                                        <p:tgtEl>
                                          <p:spTgt spid="3"/>
                                        </p:tgtEl>
                                        <p:attrNameLst>
                                          <p:attrName>ppt_y</p:attrName>
                                        </p:attrNameLst>
                                      </p:cBhvr>
                                      <p:tavLst>
                                        <p:tav tm="0">
                                          <p:val>
                                            <p:strVal val="1+#ppt_h/2"/>
                                          </p:val>
                                        </p:tav>
                                        <p:tav tm="100000">
                                          <p:val>
                                            <p:strVal val="#ppt_y"/>
                                          </p:val>
                                        </p:tav>
                                      </p:tavLst>
                                    </p:anim>
                                  </p:childTnLst>
                                </p:cTn>
                              </p:par>
                            </p:childTnLst>
                          </p:cTn>
                        </p:par>
                        <p:par>
                          <p:cTn id="9" fill="hold" nodeType="afterGroup">
                            <p:stCondLst>
                              <p:cond delay="2000"/>
                            </p:stCondLst>
                            <p:childTnLst>
                              <p:par>
                                <p:cTn id="10" presetID="2" presetClass="entr" presetSubtype="4" fill="hold" grpId="0" nodeType="afterEffect">
                                  <p:stCondLst>
                                    <p:cond delay="0"/>
                                  </p:stCondLst>
                                  <p:childTnLst>
                                    <p:set>
                                      <p:cBhvr>
                                        <p:cTn id="11" dur="1" fill="hold">
                                          <p:stCondLst>
                                            <p:cond delay="0"/>
                                          </p:stCondLst>
                                        </p:cTn>
                                        <p:tgtEl>
                                          <p:spTgt spid="2"/>
                                        </p:tgtEl>
                                        <p:attrNameLst>
                                          <p:attrName>style.visibility</p:attrName>
                                        </p:attrNameLst>
                                      </p:cBhvr>
                                      <p:to>
                                        <p:strVal val="visible"/>
                                      </p:to>
                                    </p:set>
                                    <p:anim calcmode="lin" valueType="num">
                                      <p:cBhvr additive="base">
                                        <p:cTn id="12" dur="2000" fill="hold"/>
                                        <p:tgtEl>
                                          <p:spTgt spid="2"/>
                                        </p:tgtEl>
                                        <p:attrNameLst>
                                          <p:attrName>ppt_x</p:attrName>
                                        </p:attrNameLst>
                                      </p:cBhvr>
                                      <p:tavLst>
                                        <p:tav tm="0">
                                          <p:val>
                                            <p:strVal val="#ppt_x"/>
                                          </p:val>
                                        </p:tav>
                                        <p:tav tm="100000">
                                          <p:val>
                                            <p:strVal val="#ppt_x"/>
                                          </p:val>
                                        </p:tav>
                                      </p:tavLst>
                                    </p:anim>
                                    <p:anim calcmode="lin" valueType="num">
                                      <p:cBhvr additive="base">
                                        <p:cTn id="13" dur="2000" fill="hold"/>
                                        <p:tgtEl>
                                          <p:spTgt spid="2"/>
                                        </p:tgtEl>
                                        <p:attrNameLst>
                                          <p:attrName>ppt_y</p:attrName>
                                        </p:attrNameLst>
                                      </p:cBhvr>
                                      <p:tavLst>
                                        <p:tav tm="0">
                                          <p:val>
                                            <p:strVal val="1+#ppt_h/2"/>
                                          </p:val>
                                        </p:tav>
                                        <p:tav tm="100000">
                                          <p:val>
                                            <p:strVal val="#ppt_y"/>
                                          </p:val>
                                        </p:tav>
                                      </p:tavLst>
                                    </p:anim>
                                  </p:childTnLst>
                                </p:cTn>
                              </p:par>
                              <p:par>
                                <p:cTn id="14" presetID="2" presetClass="entr" presetSubtype="4" fill="hold" nodeType="withEffect">
                                  <p:stCondLst>
                                    <p:cond delay="0"/>
                                  </p:stCondLst>
                                  <p:childTnLst>
                                    <p:set>
                                      <p:cBhvr>
                                        <p:cTn id="15" dur="1" fill="hold">
                                          <p:stCondLst>
                                            <p:cond delay="0"/>
                                          </p:stCondLst>
                                        </p:cTn>
                                        <p:tgtEl>
                                          <p:spTgt spid="11266"/>
                                        </p:tgtEl>
                                        <p:attrNameLst>
                                          <p:attrName>style.visibility</p:attrName>
                                        </p:attrNameLst>
                                      </p:cBhvr>
                                      <p:to>
                                        <p:strVal val="visible"/>
                                      </p:to>
                                    </p:set>
                                    <p:anim calcmode="lin" valueType="num">
                                      <p:cBhvr additive="base">
                                        <p:cTn id="16" dur="2000" fill="hold"/>
                                        <p:tgtEl>
                                          <p:spTgt spid="11266"/>
                                        </p:tgtEl>
                                        <p:attrNameLst>
                                          <p:attrName>ppt_x</p:attrName>
                                        </p:attrNameLst>
                                      </p:cBhvr>
                                      <p:tavLst>
                                        <p:tav tm="0">
                                          <p:val>
                                            <p:strVal val="#ppt_x"/>
                                          </p:val>
                                        </p:tav>
                                        <p:tav tm="100000">
                                          <p:val>
                                            <p:strVal val="#ppt_x"/>
                                          </p:val>
                                        </p:tav>
                                      </p:tavLst>
                                    </p:anim>
                                    <p:anim calcmode="lin" valueType="num">
                                      <p:cBhvr additive="base">
                                        <p:cTn id="17" dur="2000" fill="hold"/>
                                        <p:tgtEl>
                                          <p:spTgt spid="1126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827088" y="549275"/>
            <a:ext cx="7058025" cy="3230563"/>
          </a:xfrm>
          <a:prstGeom prst="rect">
            <a:avLst/>
          </a:prstGeom>
        </p:spPr>
        <p:txBody>
          <a:bodyPr>
            <a:spAutoFit/>
          </a:bodyPr>
          <a:lstStyle/>
          <a:p>
            <a:pPr fontAlgn="auto">
              <a:spcBef>
                <a:spcPts val="0"/>
              </a:spcBef>
              <a:spcAft>
                <a:spcPts val="0"/>
              </a:spcAft>
              <a:defRPr/>
            </a:pPr>
            <a:r>
              <a:rPr lang="ru-RU" sz="2400" b="1" dirty="0">
                <a:solidFill>
                  <a:schemeClr val="accent3">
                    <a:lumMod val="50000"/>
                  </a:schemeClr>
                </a:solidFill>
                <a:latin typeface="+mn-lt"/>
                <a:cs typeface="+mn-cs"/>
              </a:rPr>
              <a:t>                               Игры с пуговицами</a:t>
            </a:r>
          </a:p>
          <a:p>
            <a:pPr fontAlgn="auto">
              <a:spcBef>
                <a:spcPts val="0"/>
              </a:spcBef>
              <a:spcAft>
                <a:spcPts val="0"/>
              </a:spcAft>
              <a:defRPr/>
            </a:pPr>
            <a:endParaRPr lang="ru-RU" dirty="0">
              <a:latin typeface="+mn-lt"/>
              <a:cs typeface="+mn-cs"/>
            </a:endParaRPr>
          </a:p>
          <a:p>
            <a:pPr fontAlgn="auto">
              <a:spcBef>
                <a:spcPts val="0"/>
              </a:spcBef>
              <a:spcAft>
                <a:spcPts val="0"/>
              </a:spcAft>
              <a:defRPr/>
            </a:pPr>
            <a:endParaRPr lang="ru-RU" dirty="0">
              <a:latin typeface="+mn-lt"/>
              <a:cs typeface="+mn-cs"/>
            </a:endParaRPr>
          </a:p>
          <a:p>
            <a:pPr fontAlgn="auto">
              <a:spcBef>
                <a:spcPts val="0"/>
              </a:spcBef>
              <a:spcAft>
                <a:spcPts val="0"/>
              </a:spcAft>
              <a:defRPr/>
            </a:pPr>
            <a:endParaRPr lang="ru-RU" dirty="0">
              <a:latin typeface="+mn-lt"/>
              <a:cs typeface="+mn-cs"/>
            </a:endParaRPr>
          </a:p>
          <a:p>
            <a:pPr fontAlgn="auto">
              <a:spcBef>
                <a:spcPts val="0"/>
              </a:spcBef>
              <a:spcAft>
                <a:spcPts val="0"/>
              </a:spcAft>
              <a:defRPr/>
            </a:pPr>
            <a:r>
              <a:rPr lang="ru-RU" b="1" dirty="0">
                <a:latin typeface="+mn-lt"/>
                <a:cs typeface="+mn-cs"/>
              </a:rPr>
              <a:t>Подберите пуговицы разного размера и цвета. Попробуйте выложить рисунок, затем попросите малыша сделать такой же. После того, как ребенок научится выполнять задание,  предложите ему придумать свои варианты рисунков. Из пуговичной мозаики можно выложить цветок, неваляшку, снеговика, бабочку, мячики, бусы и т.д.  </a:t>
            </a:r>
          </a:p>
          <a:p>
            <a:pPr fontAlgn="auto">
              <a:spcBef>
                <a:spcPts val="0"/>
              </a:spcBef>
              <a:spcAft>
                <a:spcPts val="0"/>
              </a:spcAft>
              <a:defRPr/>
            </a:pPr>
            <a:r>
              <a:rPr lang="ru-RU" b="1" dirty="0">
                <a:latin typeface="+mn-lt"/>
                <a:cs typeface="+mn-cs"/>
              </a:rPr>
              <a:t>Пуговицы можно нанизывать на нитку, изготавливая бусы.</a:t>
            </a:r>
          </a:p>
        </p:txBody>
      </p:sp>
      <p:pic>
        <p:nvPicPr>
          <p:cNvPr id="3" name="Picture 4" descr="http://im0-tub-ru.yandex.net/i?id=9f35c386432df27a120fb788ed2cf043-31-144&amp;n=21"/>
          <p:cNvPicPr>
            <a:picLocks noChangeAspect="1" noChangeArrowheads="1"/>
          </p:cNvPicPr>
          <p:nvPr/>
        </p:nvPicPr>
        <p:blipFill>
          <a:blip r:embed="rId2" cstate="print"/>
          <a:srcRect/>
          <a:stretch>
            <a:fillRect/>
          </a:stretch>
        </p:blipFill>
        <p:spPr bwMode="auto">
          <a:xfrm>
            <a:off x="683568" y="4293096"/>
            <a:ext cx="1905000" cy="1428750"/>
          </a:xfrm>
          <a:prstGeom prst="rect">
            <a:avLst/>
          </a:prstGeom>
          <a:noFill/>
          <a:effectLst>
            <a:glow rad="101600">
              <a:schemeClr val="accent2">
                <a:satMod val="175000"/>
                <a:alpha val="40000"/>
              </a:schemeClr>
            </a:glow>
            <a:softEdge rad="63500"/>
          </a:effectLst>
        </p:spPr>
      </p:pic>
      <p:pic>
        <p:nvPicPr>
          <p:cNvPr id="10242" name="Picture 2" descr="http://im1-tub-ru.yandex.net/i?id=bba97fbc96debd113a55c29350e99afe-59-144&amp;n=21"/>
          <p:cNvPicPr>
            <a:picLocks noChangeAspect="1" noChangeArrowheads="1"/>
          </p:cNvPicPr>
          <p:nvPr/>
        </p:nvPicPr>
        <p:blipFill>
          <a:blip r:embed="rId3" cstate="print"/>
          <a:srcRect/>
          <a:stretch>
            <a:fillRect/>
          </a:stretch>
        </p:blipFill>
        <p:spPr bwMode="auto">
          <a:xfrm>
            <a:off x="6588224" y="4221088"/>
            <a:ext cx="1952625" cy="1428750"/>
          </a:xfrm>
          <a:prstGeom prst="rect">
            <a:avLst/>
          </a:prstGeom>
          <a:noFill/>
          <a:effectLst>
            <a:glow rad="101600">
              <a:schemeClr val="accent2">
                <a:satMod val="175000"/>
                <a:alpha val="40000"/>
              </a:schemeClr>
            </a:glow>
            <a:softEdge rad="63500"/>
          </a:effectLst>
        </p:spPr>
      </p:pic>
      <p:pic>
        <p:nvPicPr>
          <p:cNvPr id="10244" name="Picture 4" descr="http://im2-tub-ru.yandex.net/i?id=84e4507949d924e1c8a19bf589c34d63-68-144&amp;n=21"/>
          <p:cNvPicPr>
            <a:picLocks noChangeAspect="1" noChangeArrowheads="1"/>
          </p:cNvPicPr>
          <p:nvPr/>
        </p:nvPicPr>
        <p:blipFill>
          <a:blip r:embed="rId4" cstate="print"/>
          <a:srcRect/>
          <a:stretch>
            <a:fillRect/>
          </a:stretch>
        </p:blipFill>
        <p:spPr bwMode="auto">
          <a:xfrm>
            <a:off x="3563888" y="4725144"/>
            <a:ext cx="1905000" cy="1428750"/>
          </a:xfrm>
          <a:prstGeom prst="rect">
            <a:avLst/>
          </a:prstGeom>
          <a:noFill/>
          <a:effectLst>
            <a:glow rad="101600">
              <a:schemeClr val="accent2">
                <a:satMod val="175000"/>
                <a:alpha val="40000"/>
              </a:schemeClr>
            </a:glow>
            <a:softEdge rad="63500"/>
          </a:effectLst>
        </p:spPr>
      </p:pic>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2000" fill="hold"/>
                                        <p:tgtEl>
                                          <p:spTgt spid="2"/>
                                        </p:tgtEl>
                                        <p:attrNameLst>
                                          <p:attrName>ppt_x</p:attrName>
                                        </p:attrNameLst>
                                      </p:cBhvr>
                                      <p:tavLst>
                                        <p:tav tm="0">
                                          <p:val>
                                            <p:strVal val="#ppt_x"/>
                                          </p:val>
                                        </p:tav>
                                        <p:tav tm="100000">
                                          <p:val>
                                            <p:strVal val="#ppt_x"/>
                                          </p:val>
                                        </p:tav>
                                      </p:tavLst>
                                    </p:anim>
                                    <p:anim calcmode="lin" valueType="num">
                                      <p:cBhvr additive="base">
                                        <p:cTn id="8" dur="2000" fill="hold"/>
                                        <p:tgtEl>
                                          <p:spTgt spid="2"/>
                                        </p:tgtEl>
                                        <p:attrNameLst>
                                          <p:attrName>ppt_y</p:attrName>
                                        </p:attrNameLst>
                                      </p:cBhvr>
                                      <p:tavLst>
                                        <p:tav tm="0">
                                          <p:val>
                                            <p:strVal val="1+#ppt_h/2"/>
                                          </p:val>
                                        </p:tav>
                                        <p:tav tm="100000">
                                          <p:val>
                                            <p:strVal val="#ppt_y"/>
                                          </p:val>
                                        </p:tav>
                                      </p:tavLst>
                                    </p:anim>
                                  </p:childTnLst>
                                </p:cTn>
                              </p:par>
                            </p:childTnLst>
                          </p:cTn>
                        </p:par>
                        <p:par>
                          <p:cTn id="9" fill="hold" nodeType="afterGroup">
                            <p:stCondLst>
                              <p:cond delay="2000"/>
                            </p:stCondLst>
                            <p:childTnLst>
                              <p:par>
                                <p:cTn id="10" presetID="2" presetClass="entr" presetSubtype="4" fill="hold" nodeType="afterEffect">
                                  <p:stCondLst>
                                    <p:cond delay="0"/>
                                  </p:stCondLst>
                                  <p:childTnLst>
                                    <p:set>
                                      <p:cBhvr>
                                        <p:cTn id="11" dur="1" fill="hold">
                                          <p:stCondLst>
                                            <p:cond delay="0"/>
                                          </p:stCondLst>
                                        </p:cTn>
                                        <p:tgtEl>
                                          <p:spTgt spid="3"/>
                                        </p:tgtEl>
                                        <p:attrNameLst>
                                          <p:attrName>style.visibility</p:attrName>
                                        </p:attrNameLst>
                                      </p:cBhvr>
                                      <p:to>
                                        <p:strVal val="visible"/>
                                      </p:to>
                                    </p:set>
                                    <p:anim calcmode="lin" valueType="num">
                                      <p:cBhvr additive="base">
                                        <p:cTn id="12" dur="2000" fill="hold"/>
                                        <p:tgtEl>
                                          <p:spTgt spid="3"/>
                                        </p:tgtEl>
                                        <p:attrNameLst>
                                          <p:attrName>ppt_x</p:attrName>
                                        </p:attrNameLst>
                                      </p:cBhvr>
                                      <p:tavLst>
                                        <p:tav tm="0">
                                          <p:val>
                                            <p:strVal val="#ppt_x"/>
                                          </p:val>
                                        </p:tav>
                                        <p:tav tm="100000">
                                          <p:val>
                                            <p:strVal val="#ppt_x"/>
                                          </p:val>
                                        </p:tav>
                                      </p:tavLst>
                                    </p:anim>
                                    <p:anim calcmode="lin" valueType="num">
                                      <p:cBhvr additive="base">
                                        <p:cTn id="13" dur="2000" fill="hold"/>
                                        <p:tgtEl>
                                          <p:spTgt spid="3"/>
                                        </p:tgtEl>
                                        <p:attrNameLst>
                                          <p:attrName>ppt_y</p:attrName>
                                        </p:attrNameLst>
                                      </p:cBhvr>
                                      <p:tavLst>
                                        <p:tav tm="0">
                                          <p:val>
                                            <p:strVal val="1+#ppt_h/2"/>
                                          </p:val>
                                        </p:tav>
                                        <p:tav tm="100000">
                                          <p:val>
                                            <p:strVal val="#ppt_y"/>
                                          </p:val>
                                        </p:tav>
                                      </p:tavLst>
                                    </p:anim>
                                  </p:childTnLst>
                                </p:cTn>
                              </p:par>
                              <p:par>
                                <p:cTn id="14" presetID="2" presetClass="entr" presetSubtype="4" fill="hold" nodeType="withEffect">
                                  <p:stCondLst>
                                    <p:cond delay="0"/>
                                  </p:stCondLst>
                                  <p:childTnLst>
                                    <p:set>
                                      <p:cBhvr>
                                        <p:cTn id="15" dur="1" fill="hold">
                                          <p:stCondLst>
                                            <p:cond delay="0"/>
                                          </p:stCondLst>
                                        </p:cTn>
                                        <p:tgtEl>
                                          <p:spTgt spid="10244"/>
                                        </p:tgtEl>
                                        <p:attrNameLst>
                                          <p:attrName>style.visibility</p:attrName>
                                        </p:attrNameLst>
                                      </p:cBhvr>
                                      <p:to>
                                        <p:strVal val="visible"/>
                                      </p:to>
                                    </p:set>
                                    <p:anim calcmode="lin" valueType="num">
                                      <p:cBhvr additive="base">
                                        <p:cTn id="16" dur="2000" fill="hold"/>
                                        <p:tgtEl>
                                          <p:spTgt spid="10244"/>
                                        </p:tgtEl>
                                        <p:attrNameLst>
                                          <p:attrName>ppt_x</p:attrName>
                                        </p:attrNameLst>
                                      </p:cBhvr>
                                      <p:tavLst>
                                        <p:tav tm="0">
                                          <p:val>
                                            <p:strVal val="#ppt_x"/>
                                          </p:val>
                                        </p:tav>
                                        <p:tav tm="100000">
                                          <p:val>
                                            <p:strVal val="#ppt_x"/>
                                          </p:val>
                                        </p:tav>
                                      </p:tavLst>
                                    </p:anim>
                                    <p:anim calcmode="lin" valueType="num">
                                      <p:cBhvr additive="base">
                                        <p:cTn id="17" dur="2000" fill="hold"/>
                                        <p:tgtEl>
                                          <p:spTgt spid="10244"/>
                                        </p:tgtEl>
                                        <p:attrNameLst>
                                          <p:attrName>ppt_y</p:attrName>
                                        </p:attrNameLst>
                                      </p:cBhvr>
                                      <p:tavLst>
                                        <p:tav tm="0">
                                          <p:val>
                                            <p:strVal val="1+#ppt_h/2"/>
                                          </p:val>
                                        </p:tav>
                                        <p:tav tm="100000">
                                          <p:val>
                                            <p:strVal val="#ppt_y"/>
                                          </p:val>
                                        </p:tav>
                                      </p:tavLst>
                                    </p:anim>
                                  </p:childTnLst>
                                </p:cTn>
                              </p:par>
                              <p:par>
                                <p:cTn id="18" presetID="2" presetClass="entr" presetSubtype="4" fill="hold" nodeType="withEffect">
                                  <p:stCondLst>
                                    <p:cond delay="0"/>
                                  </p:stCondLst>
                                  <p:childTnLst>
                                    <p:set>
                                      <p:cBhvr>
                                        <p:cTn id="19" dur="1" fill="hold">
                                          <p:stCondLst>
                                            <p:cond delay="0"/>
                                          </p:stCondLst>
                                        </p:cTn>
                                        <p:tgtEl>
                                          <p:spTgt spid="10242"/>
                                        </p:tgtEl>
                                        <p:attrNameLst>
                                          <p:attrName>style.visibility</p:attrName>
                                        </p:attrNameLst>
                                      </p:cBhvr>
                                      <p:to>
                                        <p:strVal val="visible"/>
                                      </p:to>
                                    </p:set>
                                    <p:anim calcmode="lin" valueType="num">
                                      <p:cBhvr additive="base">
                                        <p:cTn id="20" dur="2000" fill="hold"/>
                                        <p:tgtEl>
                                          <p:spTgt spid="10242"/>
                                        </p:tgtEl>
                                        <p:attrNameLst>
                                          <p:attrName>ppt_x</p:attrName>
                                        </p:attrNameLst>
                                      </p:cBhvr>
                                      <p:tavLst>
                                        <p:tav tm="0">
                                          <p:val>
                                            <p:strVal val="#ppt_x"/>
                                          </p:val>
                                        </p:tav>
                                        <p:tav tm="100000">
                                          <p:val>
                                            <p:strVal val="#ppt_x"/>
                                          </p:val>
                                        </p:tav>
                                      </p:tavLst>
                                    </p:anim>
                                    <p:anim calcmode="lin" valueType="num">
                                      <p:cBhvr additive="base">
                                        <p:cTn id="21" dur="2000" fill="hold"/>
                                        <p:tgtEl>
                                          <p:spTgt spid="1024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4" name="Picture 10" descr="http://im0-tub-ru.yandex.net/i?id=0b8ed7fa91b17695a57dd08a990be5df-139-144&amp;n=21"/>
          <p:cNvPicPr>
            <a:picLocks noChangeAspect="1" noChangeArrowheads="1"/>
          </p:cNvPicPr>
          <p:nvPr/>
        </p:nvPicPr>
        <p:blipFill>
          <a:blip r:embed="rId2" cstate="print"/>
          <a:srcRect/>
          <a:stretch>
            <a:fillRect/>
          </a:stretch>
        </p:blipFill>
        <p:spPr bwMode="auto">
          <a:xfrm>
            <a:off x="683568" y="4005064"/>
            <a:ext cx="1905000" cy="1428750"/>
          </a:xfrm>
          <a:prstGeom prst="rect">
            <a:avLst/>
          </a:prstGeom>
          <a:noFill/>
          <a:effectLst>
            <a:glow rad="139700">
              <a:schemeClr val="accent2">
                <a:satMod val="175000"/>
                <a:alpha val="40000"/>
              </a:schemeClr>
            </a:glow>
            <a:softEdge rad="63500"/>
          </a:effectLst>
        </p:spPr>
      </p:pic>
      <p:sp>
        <p:nvSpPr>
          <p:cNvPr id="12" name="Прямоугольник 11"/>
          <p:cNvSpPr/>
          <p:nvPr/>
        </p:nvSpPr>
        <p:spPr>
          <a:xfrm>
            <a:off x="2771775" y="620713"/>
            <a:ext cx="2879725" cy="461962"/>
          </a:xfrm>
          <a:prstGeom prst="rect">
            <a:avLst/>
          </a:prstGeom>
        </p:spPr>
        <p:txBody>
          <a:bodyPr>
            <a:spAutoFit/>
          </a:bodyPr>
          <a:lstStyle/>
          <a:p>
            <a:pPr fontAlgn="auto">
              <a:spcBef>
                <a:spcPts val="0"/>
              </a:spcBef>
              <a:spcAft>
                <a:spcPts val="0"/>
              </a:spcAft>
              <a:defRPr/>
            </a:pPr>
            <a:r>
              <a:rPr lang="ru-RU" sz="2400" b="1" dirty="0">
                <a:solidFill>
                  <a:schemeClr val="accent3">
                    <a:lumMod val="50000"/>
                  </a:schemeClr>
                </a:solidFill>
                <a:latin typeface="+mn-lt"/>
                <a:cs typeface="+mn-cs"/>
              </a:rPr>
              <a:t>Работа с мозаикой</a:t>
            </a:r>
          </a:p>
        </p:txBody>
      </p:sp>
      <p:sp>
        <p:nvSpPr>
          <p:cNvPr id="13" name="Прямоугольник 12"/>
          <p:cNvSpPr/>
          <p:nvPr/>
        </p:nvSpPr>
        <p:spPr>
          <a:xfrm>
            <a:off x="971550" y="1125538"/>
            <a:ext cx="7416800" cy="1476375"/>
          </a:xfrm>
          <a:prstGeom prst="rect">
            <a:avLst/>
          </a:prstGeom>
        </p:spPr>
        <p:txBody>
          <a:bodyPr>
            <a:spAutoFit/>
          </a:bodyPr>
          <a:lstStyle/>
          <a:p>
            <a:pPr fontAlgn="auto">
              <a:spcBef>
                <a:spcPts val="0"/>
              </a:spcBef>
              <a:spcAft>
                <a:spcPts val="0"/>
              </a:spcAft>
              <a:defRPr/>
            </a:pPr>
            <a:r>
              <a:rPr lang="ru-RU" b="1" dirty="0">
                <a:latin typeface="+mn-lt"/>
                <a:cs typeface="+mn-cs"/>
              </a:rPr>
              <a:t>Мозаика  способна развивать память, логику, сенсорное восприятие. Немаловажным является формирование образного мышления, воображения, эстетического вкуса у ребенка. Мозаика для детей – это идеальный вариант. Она подходит для различных возрастов, как для мальчиков, так и для девочек.</a:t>
            </a:r>
          </a:p>
        </p:txBody>
      </p:sp>
      <p:pic>
        <p:nvPicPr>
          <p:cNvPr id="12290" name="Picture 2" descr="Мозаика ромбическая, 60 деталей (окрашена)"/>
          <p:cNvPicPr>
            <a:picLocks noChangeAspect="1" noChangeArrowheads="1"/>
          </p:cNvPicPr>
          <p:nvPr/>
        </p:nvPicPr>
        <p:blipFill>
          <a:blip r:embed="rId3" cstate="print"/>
          <a:srcRect/>
          <a:stretch>
            <a:fillRect/>
          </a:stretch>
        </p:blipFill>
        <p:spPr bwMode="auto">
          <a:xfrm>
            <a:off x="3563888" y="3501008"/>
            <a:ext cx="1666875" cy="1571626"/>
          </a:xfrm>
          <a:prstGeom prst="rect">
            <a:avLst/>
          </a:prstGeom>
          <a:noFill/>
          <a:effectLst>
            <a:glow rad="139700">
              <a:schemeClr val="accent2">
                <a:satMod val="175000"/>
                <a:alpha val="40000"/>
              </a:schemeClr>
            </a:glow>
            <a:softEdge rad="63500"/>
          </a:effectLst>
        </p:spPr>
      </p:pic>
      <p:pic>
        <p:nvPicPr>
          <p:cNvPr id="12292" name="Picture 4" descr="Мозаика напольная геометрическая (не окрашена)"/>
          <p:cNvPicPr>
            <a:picLocks noChangeAspect="1" noChangeArrowheads="1"/>
          </p:cNvPicPr>
          <p:nvPr/>
        </p:nvPicPr>
        <p:blipFill>
          <a:blip r:embed="rId4" cstate="print"/>
          <a:srcRect/>
          <a:stretch>
            <a:fillRect/>
          </a:stretch>
        </p:blipFill>
        <p:spPr bwMode="auto">
          <a:xfrm>
            <a:off x="6228184" y="3933056"/>
            <a:ext cx="1666875" cy="1571626"/>
          </a:xfrm>
          <a:prstGeom prst="rect">
            <a:avLst/>
          </a:prstGeom>
          <a:noFill/>
          <a:effectLst>
            <a:glow rad="139700">
              <a:schemeClr val="accent2">
                <a:satMod val="175000"/>
                <a:alpha val="40000"/>
              </a:schemeClr>
            </a:glow>
            <a:softEdge rad="63500"/>
          </a:effectLst>
        </p:spPr>
      </p:pic>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 calcmode="lin" valueType="num">
                                      <p:cBhvr additive="base">
                                        <p:cTn id="7" dur="2000" fill="hold"/>
                                        <p:tgtEl>
                                          <p:spTgt spid="12"/>
                                        </p:tgtEl>
                                        <p:attrNameLst>
                                          <p:attrName>ppt_x</p:attrName>
                                        </p:attrNameLst>
                                      </p:cBhvr>
                                      <p:tavLst>
                                        <p:tav tm="0">
                                          <p:val>
                                            <p:strVal val="#ppt_x"/>
                                          </p:val>
                                        </p:tav>
                                        <p:tav tm="100000">
                                          <p:val>
                                            <p:strVal val="#ppt_x"/>
                                          </p:val>
                                        </p:tav>
                                      </p:tavLst>
                                    </p:anim>
                                    <p:anim calcmode="lin" valueType="num">
                                      <p:cBhvr additive="base">
                                        <p:cTn id="8" dur="2000" fill="hold"/>
                                        <p:tgtEl>
                                          <p:spTgt spid="12"/>
                                        </p:tgtEl>
                                        <p:attrNameLst>
                                          <p:attrName>ppt_y</p:attrName>
                                        </p:attrNameLst>
                                      </p:cBhvr>
                                      <p:tavLst>
                                        <p:tav tm="0">
                                          <p:val>
                                            <p:strVal val="1+#ppt_h/2"/>
                                          </p:val>
                                        </p:tav>
                                        <p:tav tm="100000">
                                          <p:val>
                                            <p:strVal val="#ppt_y"/>
                                          </p:val>
                                        </p:tav>
                                      </p:tavLst>
                                    </p:anim>
                                  </p:childTnLst>
                                </p:cTn>
                              </p:par>
                            </p:childTnLst>
                          </p:cTn>
                        </p:par>
                        <p:par>
                          <p:cTn id="9" fill="hold" nodeType="afterGroup">
                            <p:stCondLst>
                              <p:cond delay="2000"/>
                            </p:stCondLst>
                            <p:childTnLst>
                              <p:par>
                                <p:cTn id="10" presetID="2" presetClass="entr" presetSubtype="4" fill="hold" grpId="0" nodeType="afterEffect">
                                  <p:stCondLst>
                                    <p:cond delay="0"/>
                                  </p:stCondLst>
                                  <p:childTnLst>
                                    <p:set>
                                      <p:cBhvr>
                                        <p:cTn id="11" dur="1" fill="hold">
                                          <p:stCondLst>
                                            <p:cond delay="0"/>
                                          </p:stCondLst>
                                        </p:cTn>
                                        <p:tgtEl>
                                          <p:spTgt spid="13"/>
                                        </p:tgtEl>
                                        <p:attrNameLst>
                                          <p:attrName>style.visibility</p:attrName>
                                        </p:attrNameLst>
                                      </p:cBhvr>
                                      <p:to>
                                        <p:strVal val="visible"/>
                                      </p:to>
                                    </p:set>
                                    <p:anim calcmode="lin" valueType="num">
                                      <p:cBhvr additive="base">
                                        <p:cTn id="12" dur="2000" fill="hold"/>
                                        <p:tgtEl>
                                          <p:spTgt spid="13"/>
                                        </p:tgtEl>
                                        <p:attrNameLst>
                                          <p:attrName>ppt_x</p:attrName>
                                        </p:attrNameLst>
                                      </p:cBhvr>
                                      <p:tavLst>
                                        <p:tav tm="0">
                                          <p:val>
                                            <p:strVal val="#ppt_x"/>
                                          </p:val>
                                        </p:tav>
                                        <p:tav tm="100000">
                                          <p:val>
                                            <p:strVal val="#ppt_x"/>
                                          </p:val>
                                        </p:tav>
                                      </p:tavLst>
                                    </p:anim>
                                    <p:anim calcmode="lin" valueType="num">
                                      <p:cBhvr additive="base">
                                        <p:cTn id="13" dur="2000" fill="hold"/>
                                        <p:tgtEl>
                                          <p:spTgt spid="13"/>
                                        </p:tgtEl>
                                        <p:attrNameLst>
                                          <p:attrName>ppt_y</p:attrName>
                                        </p:attrNameLst>
                                      </p:cBhvr>
                                      <p:tavLst>
                                        <p:tav tm="0">
                                          <p:val>
                                            <p:strVal val="1+#ppt_h/2"/>
                                          </p:val>
                                        </p:tav>
                                        <p:tav tm="100000">
                                          <p:val>
                                            <p:strVal val="#ppt_y"/>
                                          </p:val>
                                        </p:tav>
                                      </p:tavLst>
                                    </p:anim>
                                  </p:childTnLst>
                                </p:cTn>
                              </p:par>
                            </p:childTnLst>
                          </p:cTn>
                        </p:par>
                        <p:par>
                          <p:cTn id="14" fill="hold" nodeType="afterGroup">
                            <p:stCondLst>
                              <p:cond delay="4000"/>
                            </p:stCondLst>
                            <p:childTnLst>
                              <p:par>
                                <p:cTn id="15" presetID="2" presetClass="entr" presetSubtype="4" fill="hold" nodeType="afterEffect">
                                  <p:stCondLst>
                                    <p:cond delay="0"/>
                                  </p:stCondLst>
                                  <p:childTnLst>
                                    <p:set>
                                      <p:cBhvr>
                                        <p:cTn id="16" dur="1" fill="hold">
                                          <p:stCondLst>
                                            <p:cond delay="0"/>
                                          </p:stCondLst>
                                        </p:cTn>
                                        <p:tgtEl>
                                          <p:spTgt spid="1034"/>
                                        </p:tgtEl>
                                        <p:attrNameLst>
                                          <p:attrName>style.visibility</p:attrName>
                                        </p:attrNameLst>
                                      </p:cBhvr>
                                      <p:to>
                                        <p:strVal val="visible"/>
                                      </p:to>
                                    </p:set>
                                    <p:anim calcmode="lin" valueType="num">
                                      <p:cBhvr additive="base">
                                        <p:cTn id="17" dur="2000" fill="hold"/>
                                        <p:tgtEl>
                                          <p:spTgt spid="1034"/>
                                        </p:tgtEl>
                                        <p:attrNameLst>
                                          <p:attrName>ppt_x</p:attrName>
                                        </p:attrNameLst>
                                      </p:cBhvr>
                                      <p:tavLst>
                                        <p:tav tm="0">
                                          <p:val>
                                            <p:strVal val="#ppt_x"/>
                                          </p:val>
                                        </p:tav>
                                        <p:tav tm="100000">
                                          <p:val>
                                            <p:strVal val="#ppt_x"/>
                                          </p:val>
                                        </p:tav>
                                      </p:tavLst>
                                    </p:anim>
                                    <p:anim calcmode="lin" valueType="num">
                                      <p:cBhvr additive="base">
                                        <p:cTn id="18" dur="2000" fill="hold"/>
                                        <p:tgtEl>
                                          <p:spTgt spid="1034"/>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12290"/>
                                        </p:tgtEl>
                                        <p:attrNameLst>
                                          <p:attrName>style.visibility</p:attrName>
                                        </p:attrNameLst>
                                      </p:cBhvr>
                                      <p:to>
                                        <p:strVal val="visible"/>
                                      </p:to>
                                    </p:set>
                                    <p:anim calcmode="lin" valueType="num">
                                      <p:cBhvr additive="base">
                                        <p:cTn id="21" dur="2000" fill="hold"/>
                                        <p:tgtEl>
                                          <p:spTgt spid="12290"/>
                                        </p:tgtEl>
                                        <p:attrNameLst>
                                          <p:attrName>ppt_x</p:attrName>
                                        </p:attrNameLst>
                                      </p:cBhvr>
                                      <p:tavLst>
                                        <p:tav tm="0">
                                          <p:val>
                                            <p:strVal val="#ppt_x"/>
                                          </p:val>
                                        </p:tav>
                                        <p:tav tm="100000">
                                          <p:val>
                                            <p:strVal val="#ppt_x"/>
                                          </p:val>
                                        </p:tav>
                                      </p:tavLst>
                                    </p:anim>
                                    <p:anim calcmode="lin" valueType="num">
                                      <p:cBhvr additive="base">
                                        <p:cTn id="22" dur="2000" fill="hold"/>
                                        <p:tgtEl>
                                          <p:spTgt spid="12290"/>
                                        </p:tgtEl>
                                        <p:attrNameLst>
                                          <p:attrName>ppt_y</p:attrName>
                                        </p:attrNameLst>
                                      </p:cBhvr>
                                      <p:tavLst>
                                        <p:tav tm="0">
                                          <p:val>
                                            <p:strVal val="1+#ppt_h/2"/>
                                          </p:val>
                                        </p:tav>
                                        <p:tav tm="100000">
                                          <p:val>
                                            <p:strVal val="#ppt_y"/>
                                          </p:val>
                                        </p:tav>
                                      </p:tavLst>
                                    </p:anim>
                                  </p:childTnLst>
                                </p:cTn>
                              </p:par>
                              <p:par>
                                <p:cTn id="23" presetID="2" presetClass="entr" presetSubtype="4" fill="hold" nodeType="withEffect">
                                  <p:stCondLst>
                                    <p:cond delay="0"/>
                                  </p:stCondLst>
                                  <p:childTnLst>
                                    <p:set>
                                      <p:cBhvr>
                                        <p:cTn id="24" dur="1" fill="hold">
                                          <p:stCondLst>
                                            <p:cond delay="0"/>
                                          </p:stCondLst>
                                        </p:cTn>
                                        <p:tgtEl>
                                          <p:spTgt spid="12292"/>
                                        </p:tgtEl>
                                        <p:attrNameLst>
                                          <p:attrName>style.visibility</p:attrName>
                                        </p:attrNameLst>
                                      </p:cBhvr>
                                      <p:to>
                                        <p:strVal val="visible"/>
                                      </p:to>
                                    </p:set>
                                    <p:anim calcmode="lin" valueType="num">
                                      <p:cBhvr additive="base">
                                        <p:cTn id="25" dur="2000" fill="hold"/>
                                        <p:tgtEl>
                                          <p:spTgt spid="12292"/>
                                        </p:tgtEl>
                                        <p:attrNameLst>
                                          <p:attrName>ppt_x</p:attrName>
                                        </p:attrNameLst>
                                      </p:cBhvr>
                                      <p:tavLst>
                                        <p:tav tm="0">
                                          <p:val>
                                            <p:strVal val="#ppt_x"/>
                                          </p:val>
                                        </p:tav>
                                        <p:tav tm="100000">
                                          <p:val>
                                            <p:strVal val="#ppt_x"/>
                                          </p:val>
                                        </p:tav>
                                      </p:tavLst>
                                    </p:anim>
                                    <p:anim calcmode="lin" valueType="num">
                                      <p:cBhvr additive="base">
                                        <p:cTn id="26" dur="2000" fill="hold"/>
                                        <p:tgtEl>
                                          <p:spTgt spid="1229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3"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051050" y="620713"/>
            <a:ext cx="4824413" cy="461962"/>
          </a:xfrm>
          <a:prstGeom prst="rect">
            <a:avLst/>
          </a:prstGeom>
        </p:spPr>
        <p:txBody>
          <a:bodyPr>
            <a:spAutoFit/>
          </a:bodyPr>
          <a:lstStyle/>
          <a:p>
            <a:pPr fontAlgn="auto">
              <a:spcBef>
                <a:spcPts val="0"/>
              </a:spcBef>
              <a:spcAft>
                <a:spcPts val="0"/>
              </a:spcAft>
              <a:defRPr/>
            </a:pPr>
            <a:r>
              <a:rPr lang="ru-RU" sz="2400" b="1" dirty="0">
                <a:solidFill>
                  <a:schemeClr val="accent3">
                    <a:lumMod val="50000"/>
                  </a:schemeClr>
                </a:solidFill>
                <a:latin typeface="+mn-lt"/>
                <a:cs typeface="+mn-cs"/>
              </a:rPr>
              <a:t>Игры с сыпучими материалами</a:t>
            </a:r>
          </a:p>
        </p:txBody>
      </p:sp>
      <p:pic>
        <p:nvPicPr>
          <p:cNvPr id="9218" name="Picture 2" descr="http://im2-tub-ru.yandex.net/i?id=5e00113577672c746316f1aa9c5ccd8d-94-144&amp;n=21"/>
          <p:cNvPicPr>
            <a:picLocks noChangeAspect="1" noChangeArrowheads="1"/>
          </p:cNvPicPr>
          <p:nvPr/>
        </p:nvPicPr>
        <p:blipFill>
          <a:blip r:embed="rId2" cstate="print"/>
          <a:srcRect/>
          <a:stretch>
            <a:fillRect/>
          </a:stretch>
        </p:blipFill>
        <p:spPr bwMode="auto">
          <a:xfrm>
            <a:off x="611560" y="1251776"/>
            <a:ext cx="3469840" cy="2292846"/>
          </a:xfrm>
          <a:prstGeom prst="rect">
            <a:avLst/>
          </a:prstGeom>
          <a:noFill/>
          <a:effectLst>
            <a:glow rad="101600">
              <a:schemeClr val="accent2">
                <a:satMod val="175000"/>
                <a:alpha val="40000"/>
              </a:schemeClr>
            </a:glow>
            <a:softEdge rad="63500"/>
          </a:effectLst>
        </p:spPr>
      </p:pic>
      <p:pic>
        <p:nvPicPr>
          <p:cNvPr id="9220" name="Picture 4" descr="http://im2-tub-ru.yandex.net/i?id=707bc73cd415c7da8d5f229ac61863a9-131-144&amp;n=21"/>
          <p:cNvPicPr>
            <a:picLocks noChangeAspect="1" noChangeArrowheads="1"/>
          </p:cNvPicPr>
          <p:nvPr/>
        </p:nvPicPr>
        <p:blipFill>
          <a:blip r:embed="rId3" cstate="print"/>
          <a:srcRect/>
          <a:stretch>
            <a:fillRect/>
          </a:stretch>
        </p:blipFill>
        <p:spPr bwMode="auto">
          <a:xfrm>
            <a:off x="4860032" y="1251776"/>
            <a:ext cx="3556730" cy="2303825"/>
          </a:xfrm>
          <a:prstGeom prst="rect">
            <a:avLst/>
          </a:prstGeom>
          <a:noFill/>
          <a:effectLst>
            <a:glow rad="101600">
              <a:schemeClr val="accent2">
                <a:satMod val="175000"/>
                <a:alpha val="40000"/>
              </a:schemeClr>
            </a:glow>
            <a:softEdge rad="63500"/>
          </a:effectLst>
        </p:spPr>
      </p:pic>
      <p:pic>
        <p:nvPicPr>
          <p:cNvPr id="9222" name="Picture 6" descr="http://im2-tub-ru.yandex.net/i?id=f10225c13936e74dac461c71f7de4965-57-144&amp;n=21"/>
          <p:cNvPicPr>
            <a:picLocks noChangeAspect="1" noChangeArrowheads="1"/>
          </p:cNvPicPr>
          <p:nvPr/>
        </p:nvPicPr>
        <p:blipFill>
          <a:blip r:embed="rId4" cstate="print"/>
          <a:srcRect/>
          <a:stretch>
            <a:fillRect/>
          </a:stretch>
        </p:blipFill>
        <p:spPr bwMode="auto">
          <a:xfrm>
            <a:off x="2843808" y="4025182"/>
            <a:ext cx="3528391" cy="2580878"/>
          </a:xfrm>
          <a:prstGeom prst="rect">
            <a:avLst/>
          </a:prstGeom>
          <a:noFill/>
          <a:effectLst>
            <a:glow rad="139700">
              <a:schemeClr val="accent2">
                <a:satMod val="175000"/>
                <a:alpha val="40000"/>
              </a:schemeClr>
            </a:glow>
            <a:softEdge rad="63500"/>
          </a:effectLst>
        </p:spPr>
      </p:pic>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2000" fill="hold"/>
                                        <p:tgtEl>
                                          <p:spTgt spid="2"/>
                                        </p:tgtEl>
                                        <p:attrNameLst>
                                          <p:attrName>ppt_x</p:attrName>
                                        </p:attrNameLst>
                                      </p:cBhvr>
                                      <p:tavLst>
                                        <p:tav tm="0">
                                          <p:val>
                                            <p:strVal val="#ppt_x"/>
                                          </p:val>
                                        </p:tav>
                                        <p:tav tm="100000">
                                          <p:val>
                                            <p:strVal val="#ppt_x"/>
                                          </p:val>
                                        </p:tav>
                                      </p:tavLst>
                                    </p:anim>
                                    <p:anim calcmode="lin" valueType="num">
                                      <p:cBhvr additive="base">
                                        <p:cTn id="8" dur="2000" fill="hold"/>
                                        <p:tgtEl>
                                          <p:spTgt spid="2"/>
                                        </p:tgtEl>
                                        <p:attrNameLst>
                                          <p:attrName>ppt_y</p:attrName>
                                        </p:attrNameLst>
                                      </p:cBhvr>
                                      <p:tavLst>
                                        <p:tav tm="0">
                                          <p:val>
                                            <p:strVal val="1+#ppt_h/2"/>
                                          </p:val>
                                        </p:tav>
                                        <p:tav tm="100000">
                                          <p:val>
                                            <p:strVal val="#ppt_y"/>
                                          </p:val>
                                        </p:tav>
                                      </p:tavLst>
                                    </p:anim>
                                  </p:childTnLst>
                                </p:cTn>
                              </p:par>
                            </p:childTnLst>
                          </p:cTn>
                        </p:par>
                        <p:par>
                          <p:cTn id="9" fill="hold" nodeType="afterGroup">
                            <p:stCondLst>
                              <p:cond delay="2000"/>
                            </p:stCondLst>
                            <p:childTnLst>
                              <p:par>
                                <p:cTn id="10" presetID="2" presetClass="entr" presetSubtype="4" fill="hold" nodeType="afterEffect">
                                  <p:stCondLst>
                                    <p:cond delay="0"/>
                                  </p:stCondLst>
                                  <p:childTnLst>
                                    <p:set>
                                      <p:cBhvr>
                                        <p:cTn id="11" dur="1" fill="hold">
                                          <p:stCondLst>
                                            <p:cond delay="0"/>
                                          </p:stCondLst>
                                        </p:cTn>
                                        <p:tgtEl>
                                          <p:spTgt spid="9218"/>
                                        </p:tgtEl>
                                        <p:attrNameLst>
                                          <p:attrName>style.visibility</p:attrName>
                                        </p:attrNameLst>
                                      </p:cBhvr>
                                      <p:to>
                                        <p:strVal val="visible"/>
                                      </p:to>
                                    </p:set>
                                    <p:anim calcmode="lin" valueType="num">
                                      <p:cBhvr additive="base">
                                        <p:cTn id="12" dur="2000" fill="hold"/>
                                        <p:tgtEl>
                                          <p:spTgt spid="9218"/>
                                        </p:tgtEl>
                                        <p:attrNameLst>
                                          <p:attrName>ppt_x</p:attrName>
                                        </p:attrNameLst>
                                      </p:cBhvr>
                                      <p:tavLst>
                                        <p:tav tm="0">
                                          <p:val>
                                            <p:strVal val="#ppt_x"/>
                                          </p:val>
                                        </p:tav>
                                        <p:tav tm="100000">
                                          <p:val>
                                            <p:strVal val="#ppt_x"/>
                                          </p:val>
                                        </p:tav>
                                      </p:tavLst>
                                    </p:anim>
                                    <p:anim calcmode="lin" valueType="num">
                                      <p:cBhvr additive="base">
                                        <p:cTn id="13" dur="2000" fill="hold"/>
                                        <p:tgtEl>
                                          <p:spTgt spid="9218"/>
                                        </p:tgtEl>
                                        <p:attrNameLst>
                                          <p:attrName>ppt_y</p:attrName>
                                        </p:attrNameLst>
                                      </p:cBhvr>
                                      <p:tavLst>
                                        <p:tav tm="0">
                                          <p:val>
                                            <p:strVal val="1+#ppt_h/2"/>
                                          </p:val>
                                        </p:tav>
                                        <p:tav tm="100000">
                                          <p:val>
                                            <p:strVal val="#ppt_y"/>
                                          </p:val>
                                        </p:tav>
                                      </p:tavLst>
                                    </p:anim>
                                  </p:childTnLst>
                                </p:cTn>
                              </p:par>
                              <p:par>
                                <p:cTn id="14" presetID="2" presetClass="entr" presetSubtype="4" fill="hold" nodeType="withEffect">
                                  <p:stCondLst>
                                    <p:cond delay="0"/>
                                  </p:stCondLst>
                                  <p:childTnLst>
                                    <p:set>
                                      <p:cBhvr>
                                        <p:cTn id="15" dur="1" fill="hold">
                                          <p:stCondLst>
                                            <p:cond delay="0"/>
                                          </p:stCondLst>
                                        </p:cTn>
                                        <p:tgtEl>
                                          <p:spTgt spid="9220"/>
                                        </p:tgtEl>
                                        <p:attrNameLst>
                                          <p:attrName>style.visibility</p:attrName>
                                        </p:attrNameLst>
                                      </p:cBhvr>
                                      <p:to>
                                        <p:strVal val="visible"/>
                                      </p:to>
                                    </p:set>
                                    <p:anim calcmode="lin" valueType="num">
                                      <p:cBhvr additive="base">
                                        <p:cTn id="16" dur="2000" fill="hold"/>
                                        <p:tgtEl>
                                          <p:spTgt spid="9220"/>
                                        </p:tgtEl>
                                        <p:attrNameLst>
                                          <p:attrName>ppt_x</p:attrName>
                                        </p:attrNameLst>
                                      </p:cBhvr>
                                      <p:tavLst>
                                        <p:tav tm="0">
                                          <p:val>
                                            <p:strVal val="#ppt_x"/>
                                          </p:val>
                                        </p:tav>
                                        <p:tav tm="100000">
                                          <p:val>
                                            <p:strVal val="#ppt_x"/>
                                          </p:val>
                                        </p:tav>
                                      </p:tavLst>
                                    </p:anim>
                                    <p:anim calcmode="lin" valueType="num">
                                      <p:cBhvr additive="base">
                                        <p:cTn id="17" dur="2000" fill="hold"/>
                                        <p:tgtEl>
                                          <p:spTgt spid="9220"/>
                                        </p:tgtEl>
                                        <p:attrNameLst>
                                          <p:attrName>ppt_y</p:attrName>
                                        </p:attrNameLst>
                                      </p:cBhvr>
                                      <p:tavLst>
                                        <p:tav tm="0">
                                          <p:val>
                                            <p:strVal val="1+#ppt_h/2"/>
                                          </p:val>
                                        </p:tav>
                                        <p:tav tm="100000">
                                          <p:val>
                                            <p:strVal val="#ppt_y"/>
                                          </p:val>
                                        </p:tav>
                                      </p:tavLst>
                                    </p:anim>
                                  </p:childTnLst>
                                </p:cTn>
                              </p:par>
                              <p:par>
                                <p:cTn id="18" presetID="2" presetClass="entr" presetSubtype="4" fill="hold" nodeType="withEffect">
                                  <p:stCondLst>
                                    <p:cond delay="0"/>
                                  </p:stCondLst>
                                  <p:childTnLst>
                                    <p:set>
                                      <p:cBhvr>
                                        <p:cTn id="19" dur="1" fill="hold">
                                          <p:stCondLst>
                                            <p:cond delay="0"/>
                                          </p:stCondLst>
                                        </p:cTn>
                                        <p:tgtEl>
                                          <p:spTgt spid="9222"/>
                                        </p:tgtEl>
                                        <p:attrNameLst>
                                          <p:attrName>style.visibility</p:attrName>
                                        </p:attrNameLst>
                                      </p:cBhvr>
                                      <p:to>
                                        <p:strVal val="visible"/>
                                      </p:to>
                                    </p:set>
                                    <p:anim calcmode="lin" valueType="num">
                                      <p:cBhvr additive="base">
                                        <p:cTn id="20" dur="2000" fill="hold"/>
                                        <p:tgtEl>
                                          <p:spTgt spid="9222"/>
                                        </p:tgtEl>
                                        <p:attrNameLst>
                                          <p:attrName>ppt_x</p:attrName>
                                        </p:attrNameLst>
                                      </p:cBhvr>
                                      <p:tavLst>
                                        <p:tav tm="0">
                                          <p:val>
                                            <p:strVal val="#ppt_x"/>
                                          </p:val>
                                        </p:tav>
                                        <p:tav tm="100000">
                                          <p:val>
                                            <p:strVal val="#ppt_x"/>
                                          </p:val>
                                        </p:tav>
                                      </p:tavLst>
                                    </p:anim>
                                    <p:anim calcmode="lin" valueType="num">
                                      <p:cBhvr additive="base">
                                        <p:cTn id="21" dur="2000" fill="hold"/>
                                        <p:tgtEl>
                                          <p:spTgt spid="922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411413" y="476250"/>
            <a:ext cx="3168650" cy="461963"/>
          </a:xfrm>
          <a:prstGeom prst="rect">
            <a:avLst/>
          </a:prstGeom>
        </p:spPr>
        <p:txBody>
          <a:bodyPr>
            <a:spAutoFit/>
          </a:bodyPr>
          <a:lstStyle/>
          <a:p>
            <a:pPr fontAlgn="auto">
              <a:spcBef>
                <a:spcPts val="0"/>
              </a:spcBef>
              <a:spcAft>
                <a:spcPts val="0"/>
              </a:spcAft>
              <a:defRPr/>
            </a:pPr>
            <a:r>
              <a:rPr lang="ru-RU" sz="2400" b="1" dirty="0">
                <a:solidFill>
                  <a:schemeClr val="accent3">
                    <a:lumMod val="50000"/>
                  </a:schemeClr>
                </a:solidFill>
                <a:latin typeface="+mn-lt"/>
                <a:cs typeface="+mn-cs"/>
              </a:rPr>
              <a:t>Игры с прищепками</a:t>
            </a:r>
          </a:p>
        </p:txBody>
      </p:sp>
      <p:pic>
        <p:nvPicPr>
          <p:cNvPr id="3" name="Picture 16" descr="http://im3-tub-ru.yandex.net/i?id=2037bc08563ca33cb7318c917076093f-54-144&amp;n=21"/>
          <p:cNvPicPr>
            <a:picLocks noChangeAspect="1" noChangeArrowheads="1"/>
          </p:cNvPicPr>
          <p:nvPr/>
        </p:nvPicPr>
        <p:blipFill>
          <a:blip r:embed="rId2" cstate="print"/>
          <a:srcRect/>
          <a:stretch>
            <a:fillRect/>
          </a:stretch>
        </p:blipFill>
        <p:spPr bwMode="auto">
          <a:xfrm>
            <a:off x="6372200" y="4509120"/>
            <a:ext cx="1905000" cy="1428750"/>
          </a:xfrm>
          <a:prstGeom prst="rect">
            <a:avLst/>
          </a:prstGeom>
          <a:noFill/>
          <a:effectLst>
            <a:glow rad="101600">
              <a:schemeClr val="accent2">
                <a:satMod val="175000"/>
                <a:alpha val="40000"/>
              </a:schemeClr>
            </a:glow>
            <a:softEdge rad="63500"/>
          </a:effectLst>
        </p:spPr>
      </p:pic>
      <p:pic>
        <p:nvPicPr>
          <p:cNvPr id="4" name="Picture 6" descr="http://im0-tub-ru.yandex.net/i?id=85a2f1cbc7ad3f43d0ccba10fd3916bd-69-144&amp;n=21"/>
          <p:cNvPicPr>
            <a:picLocks noChangeAspect="1" noChangeArrowheads="1"/>
          </p:cNvPicPr>
          <p:nvPr/>
        </p:nvPicPr>
        <p:blipFill>
          <a:blip r:embed="rId3" cstate="print"/>
          <a:srcRect/>
          <a:stretch>
            <a:fillRect/>
          </a:stretch>
        </p:blipFill>
        <p:spPr bwMode="auto">
          <a:xfrm>
            <a:off x="899592" y="4509120"/>
            <a:ext cx="1762125" cy="1428750"/>
          </a:xfrm>
          <a:prstGeom prst="rect">
            <a:avLst/>
          </a:prstGeom>
          <a:noFill/>
          <a:effectLst>
            <a:glow rad="101600">
              <a:schemeClr val="accent2">
                <a:satMod val="175000"/>
                <a:alpha val="40000"/>
              </a:schemeClr>
            </a:glow>
            <a:softEdge rad="63500"/>
          </a:effectLst>
        </p:spPr>
      </p:pic>
      <p:pic>
        <p:nvPicPr>
          <p:cNvPr id="5" name="Picture 20" descr="http://im1-tub-ru.yandex.net/i?id=d02fdec134b40098c85dc7dce0ba1f16-129-144&amp;n=21"/>
          <p:cNvPicPr>
            <a:picLocks noChangeAspect="1" noChangeArrowheads="1"/>
          </p:cNvPicPr>
          <p:nvPr/>
        </p:nvPicPr>
        <p:blipFill>
          <a:blip r:embed="rId4" cstate="print"/>
          <a:srcRect/>
          <a:stretch>
            <a:fillRect/>
          </a:stretch>
        </p:blipFill>
        <p:spPr bwMode="auto">
          <a:xfrm>
            <a:off x="3707904" y="4077072"/>
            <a:ext cx="1905000" cy="1428750"/>
          </a:xfrm>
          <a:prstGeom prst="rect">
            <a:avLst/>
          </a:prstGeom>
          <a:noFill/>
          <a:effectLst>
            <a:glow rad="139700">
              <a:schemeClr val="accent2">
                <a:satMod val="175000"/>
                <a:alpha val="40000"/>
              </a:schemeClr>
            </a:glow>
            <a:softEdge rad="63500"/>
          </a:effectLst>
        </p:spPr>
      </p:pic>
      <p:sp>
        <p:nvSpPr>
          <p:cNvPr id="6" name="Прямоугольник 5"/>
          <p:cNvSpPr/>
          <p:nvPr/>
        </p:nvSpPr>
        <p:spPr>
          <a:xfrm>
            <a:off x="755650" y="1196975"/>
            <a:ext cx="6624638" cy="922338"/>
          </a:xfrm>
          <a:prstGeom prst="rect">
            <a:avLst/>
          </a:prstGeom>
        </p:spPr>
        <p:txBody>
          <a:bodyPr>
            <a:spAutoFit/>
          </a:bodyPr>
          <a:lstStyle/>
          <a:p>
            <a:pPr fontAlgn="auto">
              <a:spcBef>
                <a:spcPts val="0"/>
              </a:spcBef>
              <a:spcAft>
                <a:spcPts val="0"/>
              </a:spcAft>
              <a:defRPr/>
            </a:pPr>
            <a:r>
              <a:rPr lang="ru-RU" b="1" dirty="0">
                <a:latin typeface="+mn-lt"/>
                <a:cs typeface="+mn-cs"/>
              </a:rPr>
              <a:t>Можно использовать игры с прищепками для развития у детей творческого воображения, логического мышления, закрепления цвета, счёта.</a:t>
            </a:r>
          </a:p>
        </p:txBody>
      </p:sp>
      <p:sp>
        <p:nvSpPr>
          <p:cNvPr id="7" name="Прямоугольник 6"/>
          <p:cNvSpPr/>
          <p:nvPr/>
        </p:nvSpPr>
        <p:spPr>
          <a:xfrm>
            <a:off x="684213" y="2205038"/>
            <a:ext cx="7632700" cy="1200150"/>
          </a:xfrm>
          <a:prstGeom prst="rect">
            <a:avLst/>
          </a:prstGeom>
        </p:spPr>
        <p:txBody>
          <a:bodyPr>
            <a:spAutoFit/>
          </a:bodyPr>
          <a:lstStyle/>
          <a:p>
            <a:pPr fontAlgn="auto">
              <a:spcBef>
                <a:spcPts val="0"/>
              </a:spcBef>
              <a:spcAft>
                <a:spcPts val="0"/>
              </a:spcAft>
              <a:defRPr/>
            </a:pPr>
            <a:r>
              <a:rPr lang="ru-RU" b="1" dirty="0">
                <a:latin typeface="+mn-lt"/>
                <a:cs typeface="+mn-cs"/>
              </a:rPr>
              <a:t>Чтобы игра была интересной для ребёнка, можно прикреплять прищепки по тематике (лучики к солнцу, иголки к ёжику, лепестки к цветку, ушки к голове зайчика) Для этого нужно сделать заготовки солнца, ёжика, цветка, зайчика на картонной основе.</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2000" fill="hold"/>
                                        <p:tgtEl>
                                          <p:spTgt spid="2"/>
                                        </p:tgtEl>
                                        <p:attrNameLst>
                                          <p:attrName>ppt_x</p:attrName>
                                        </p:attrNameLst>
                                      </p:cBhvr>
                                      <p:tavLst>
                                        <p:tav tm="0">
                                          <p:val>
                                            <p:strVal val="#ppt_x"/>
                                          </p:val>
                                        </p:tav>
                                        <p:tav tm="100000">
                                          <p:val>
                                            <p:strVal val="#ppt_x"/>
                                          </p:val>
                                        </p:tav>
                                      </p:tavLst>
                                    </p:anim>
                                    <p:anim calcmode="lin" valueType="num">
                                      <p:cBhvr additive="base">
                                        <p:cTn id="8" dur="2000" fill="hold"/>
                                        <p:tgtEl>
                                          <p:spTgt spid="2"/>
                                        </p:tgtEl>
                                        <p:attrNameLst>
                                          <p:attrName>ppt_y</p:attrName>
                                        </p:attrNameLst>
                                      </p:cBhvr>
                                      <p:tavLst>
                                        <p:tav tm="0">
                                          <p:val>
                                            <p:strVal val="1+#ppt_h/2"/>
                                          </p:val>
                                        </p:tav>
                                        <p:tav tm="100000">
                                          <p:val>
                                            <p:strVal val="#ppt_y"/>
                                          </p:val>
                                        </p:tav>
                                      </p:tavLst>
                                    </p:anim>
                                  </p:childTnLst>
                                </p:cTn>
                              </p:par>
                            </p:childTnLst>
                          </p:cTn>
                        </p:par>
                        <p:par>
                          <p:cTn id="9" fill="hold" nodeType="afterGroup">
                            <p:stCondLst>
                              <p:cond delay="2000"/>
                            </p:stCondLst>
                            <p:childTnLst>
                              <p:par>
                                <p:cTn id="10" presetID="2" presetClass="entr" presetSubtype="4" fill="hold" nodeType="afterEffect">
                                  <p:stCondLst>
                                    <p:cond delay="0"/>
                                  </p:stCondLst>
                                  <p:childTnLst>
                                    <p:set>
                                      <p:cBhvr>
                                        <p:cTn id="11" dur="1" fill="hold">
                                          <p:stCondLst>
                                            <p:cond delay="0"/>
                                          </p:stCondLst>
                                        </p:cTn>
                                        <p:tgtEl>
                                          <p:spTgt spid="6">
                                            <p:txEl>
                                              <p:pRg st="0" end="0"/>
                                            </p:txEl>
                                          </p:spTgt>
                                        </p:tgtEl>
                                        <p:attrNameLst>
                                          <p:attrName>style.visibility</p:attrName>
                                        </p:attrNameLst>
                                      </p:cBhvr>
                                      <p:to>
                                        <p:strVal val="visible"/>
                                      </p:to>
                                    </p:set>
                                    <p:anim calcmode="lin" valueType="num">
                                      <p:cBhvr additive="base">
                                        <p:cTn id="12" dur="20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13" dur="20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par>
                          <p:cTn id="14" fill="hold" nodeType="afterGroup">
                            <p:stCondLst>
                              <p:cond delay="4000"/>
                            </p:stCondLst>
                            <p:childTnLst>
                              <p:par>
                                <p:cTn id="15" presetID="2" presetClass="entr" presetSubtype="4" fill="hold" grpId="0" nodeType="afterEffect">
                                  <p:stCondLst>
                                    <p:cond delay="0"/>
                                  </p:stCondLst>
                                  <p:childTnLst>
                                    <p:set>
                                      <p:cBhvr>
                                        <p:cTn id="16" dur="1" fill="hold">
                                          <p:stCondLst>
                                            <p:cond delay="0"/>
                                          </p:stCondLst>
                                        </p:cTn>
                                        <p:tgtEl>
                                          <p:spTgt spid="7"/>
                                        </p:tgtEl>
                                        <p:attrNameLst>
                                          <p:attrName>style.visibility</p:attrName>
                                        </p:attrNameLst>
                                      </p:cBhvr>
                                      <p:to>
                                        <p:strVal val="visible"/>
                                      </p:to>
                                    </p:set>
                                    <p:anim calcmode="lin" valueType="num">
                                      <p:cBhvr additive="base">
                                        <p:cTn id="17" dur="2000" fill="hold"/>
                                        <p:tgtEl>
                                          <p:spTgt spid="7"/>
                                        </p:tgtEl>
                                        <p:attrNameLst>
                                          <p:attrName>ppt_x</p:attrName>
                                        </p:attrNameLst>
                                      </p:cBhvr>
                                      <p:tavLst>
                                        <p:tav tm="0">
                                          <p:val>
                                            <p:strVal val="#ppt_x"/>
                                          </p:val>
                                        </p:tav>
                                        <p:tav tm="100000">
                                          <p:val>
                                            <p:strVal val="#ppt_x"/>
                                          </p:val>
                                        </p:tav>
                                      </p:tavLst>
                                    </p:anim>
                                    <p:anim calcmode="lin" valueType="num">
                                      <p:cBhvr additive="base">
                                        <p:cTn id="18" dur="2000" fill="hold"/>
                                        <p:tgtEl>
                                          <p:spTgt spid="7"/>
                                        </p:tgtEl>
                                        <p:attrNameLst>
                                          <p:attrName>ppt_y</p:attrName>
                                        </p:attrNameLst>
                                      </p:cBhvr>
                                      <p:tavLst>
                                        <p:tav tm="0">
                                          <p:val>
                                            <p:strVal val="1+#ppt_h/2"/>
                                          </p:val>
                                        </p:tav>
                                        <p:tav tm="100000">
                                          <p:val>
                                            <p:strVal val="#ppt_y"/>
                                          </p:val>
                                        </p:tav>
                                      </p:tavLst>
                                    </p:anim>
                                  </p:childTnLst>
                                </p:cTn>
                              </p:par>
                            </p:childTnLst>
                          </p:cTn>
                        </p:par>
                        <p:par>
                          <p:cTn id="19" fill="hold" nodeType="afterGroup">
                            <p:stCondLst>
                              <p:cond delay="6000"/>
                            </p:stCondLst>
                            <p:childTnLst>
                              <p:par>
                                <p:cTn id="20" presetID="2" presetClass="entr" presetSubtype="8" fill="hold" nodeType="afterEffect">
                                  <p:stCondLst>
                                    <p:cond delay="0"/>
                                  </p:stCondLst>
                                  <p:childTnLst>
                                    <p:set>
                                      <p:cBhvr>
                                        <p:cTn id="21" dur="1" fill="hold">
                                          <p:stCondLst>
                                            <p:cond delay="0"/>
                                          </p:stCondLst>
                                        </p:cTn>
                                        <p:tgtEl>
                                          <p:spTgt spid="3"/>
                                        </p:tgtEl>
                                        <p:attrNameLst>
                                          <p:attrName>style.visibility</p:attrName>
                                        </p:attrNameLst>
                                      </p:cBhvr>
                                      <p:to>
                                        <p:strVal val="visible"/>
                                      </p:to>
                                    </p:set>
                                    <p:anim calcmode="lin" valueType="num">
                                      <p:cBhvr additive="base">
                                        <p:cTn id="22" dur="2000" fill="hold"/>
                                        <p:tgtEl>
                                          <p:spTgt spid="3"/>
                                        </p:tgtEl>
                                        <p:attrNameLst>
                                          <p:attrName>ppt_x</p:attrName>
                                        </p:attrNameLst>
                                      </p:cBhvr>
                                      <p:tavLst>
                                        <p:tav tm="0">
                                          <p:val>
                                            <p:strVal val="0-#ppt_w/2"/>
                                          </p:val>
                                        </p:tav>
                                        <p:tav tm="100000">
                                          <p:val>
                                            <p:strVal val="#ppt_x"/>
                                          </p:val>
                                        </p:tav>
                                      </p:tavLst>
                                    </p:anim>
                                    <p:anim calcmode="lin" valueType="num">
                                      <p:cBhvr additive="base">
                                        <p:cTn id="23" dur="2000" fill="hold"/>
                                        <p:tgtEl>
                                          <p:spTgt spid="3"/>
                                        </p:tgtEl>
                                        <p:attrNameLst>
                                          <p:attrName>ppt_y</p:attrName>
                                        </p:attrNameLst>
                                      </p:cBhvr>
                                      <p:tavLst>
                                        <p:tav tm="0">
                                          <p:val>
                                            <p:strVal val="#ppt_y"/>
                                          </p:val>
                                        </p:tav>
                                        <p:tav tm="100000">
                                          <p:val>
                                            <p:strVal val="#ppt_y"/>
                                          </p:val>
                                        </p:tav>
                                      </p:tavLst>
                                    </p:anim>
                                  </p:childTnLst>
                                </p:cTn>
                              </p:par>
                              <p:par>
                                <p:cTn id="24" presetID="2" presetClass="entr" presetSubtype="8" fill="hold" nodeType="withEffect">
                                  <p:stCondLst>
                                    <p:cond delay="0"/>
                                  </p:stCondLst>
                                  <p:childTnLst>
                                    <p:set>
                                      <p:cBhvr>
                                        <p:cTn id="25" dur="1" fill="hold">
                                          <p:stCondLst>
                                            <p:cond delay="0"/>
                                          </p:stCondLst>
                                        </p:cTn>
                                        <p:tgtEl>
                                          <p:spTgt spid="5"/>
                                        </p:tgtEl>
                                        <p:attrNameLst>
                                          <p:attrName>style.visibility</p:attrName>
                                        </p:attrNameLst>
                                      </p:cBhvr>
                                      <p:to>
                                        <p:strVal val="visible"/>
                                      </p:to>
                                    </p:set>
                                    <p:anim calcmode="lin" valueType="num">
                                      <p:cBhvr additive="base">
                                        <p:cTn id="26" dur="2000" fill="hold"/>
                                        <p:tgtEl>
                                          <p:spTgt spid="5"/>
                                        </p:tgtEl>
                                        <p:attrNameLst>
                                          <p:attrName>ppt_x</p:attrName>
                                        </p:attrNameLst>
                                      </p:cBhvr>
                                      <p:tavLst>
                                        <p:tav tm="0">
                                          <p:val>
                                            <p:strVal val="0-#ppt_w/2"/>
                                          </p:val>
                                        </p:tav>
                                        <p:tav tm="100000">
                                          <p:val>
                                            <p:strVal val="#ppt_x"/>
                                          </p:val>
                                        </p:tav>
                                      </p:tavLst>
                                    </p:anim>
                                    <p:anim calcmode="lin" valueType="num">
                                      <p:cBhvr additive="base">
                                        <p:cTn id="27" dur="2000" fill="hold"/>
                                        <p:tgtEl>
                                          <p:spTgt spid="5"/>
                                        </p:tgtEl>
                                        <p:attrNameLst>
                                          <p:attrName>ppt_y</p:attrName>
                                        </p:attrNameLst>
                                      </p:cBhvr>
                                      <p:tavLst>
                                        <p:tav tm="0">
                                          <p:val>
                                            <p:strVal val="#ppt_y"/>
                                          </p:val>
                                        </p:tav>
                                        <p:tav tm="100000">
                                          <p:val>
                                            <p:strVal val="#ppt_y"/>
                                          </p:val>
                                        </p:tav>
                                      </p:tavLst>
                                    </p:anim>
                                  </p:childTnLst>
                                </p:cTn>
                              </p:par>
                              <p:par>
                                <p:cTn id="28" presetID="2" presetClass="entr" presetSubtype="8" fill="hold" nodeType="withEffect">
                                  <p:stCondLst>
                                    <p:cond delay="0"/>
                                  </p:stCondLst>
                                  <p:childTnLst>
                                    <p:set>
                                      <p:cBhvr>
                                        <p:cTn id="29" dur="1" fill="hold">
                                          <p:stCondLst>
                                            <p:cond delay="0"/>
                                          </p:stCondLst>
                                        </p:cTn>
                                        <p:tgtEl>
                                          <p:spTgt spid="4"/>
                                        </p:tgtEl>
                                        <p:attrNameLst>
                                          <p:attrName>style.visibility</p:attrName>
                                        </p:attrNameLst>
                                      </p:cBhvr>
                                      <p:to>
                                        <p:strVal val="visible"/>
                                      </p:to>
                                    </p:set>
                                    <p:anim calcmode="lin" valueType="num">
                                      <p:cBhvr additive="base">
                                        <p:cTn id="30" dur="2000" fill="hold"/>
                                        <p:tgtEl>
                                          <p:spTgt spid="4"/>
                                        </p:tgtEl>
                                        <p:attrNameLst>
                                          <p:attrName>ppt_x</p:attrName>
                                        </p:attrNameLst>
                                      </p:cBhvr>
                                      <p:tavLst>
                                        <p:tav tm="0">
                                          <p:val>
                                            <p:strVal val="0-#ppt_w/2"/>
                                          </p:val>
                                        </p:tav>
                                        <p:tav tm="100000">
                                          <p:val>
                                            <p:strVal val="#ppt_x"/>
                                          </p:val>
                                        </p:tav>
                                      </p:tavLst>
                                    </p:anim>
                                    <p:anim calcmode="lin" valueType="num">
                                      <p:cBhvr additive="base">
                                        <p:cTn id="31" dur="2000" fill="hold"/>
                                        <p:tgtEl>
                                          <p:spTgt spid="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7"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627313" y="476250"/>
            <a:ext cx="2808287" cy="461963"/>
          </a:xfrm>
          <a:prstGeom prst="rect">
            <a:avLst/>
          </a:prstGeom>
        </p:spPr>
        <p:txBody>
          <a:bodyPr>
            <a:spAutoFit/>
          </a:bodyPr>
          <a:lstStyle/>
          <a:p>
            <a:pPr fontAlgn="auto">
              <a:spcBef>
                <a:spcPts val="0"/>
              </a:spcBef>
              <a:spcAft>
                <a:spcPts val="0"/>
              </a:spcAft>
              <a:defRPr/>
            </a:pPr>
            <a:r>
              <a:rPr lang="ru-RU" sz="2400" b="1" dirty="0">
                <a:solidFill>
                  <a:schemeClr val="accent3">
                    <a:lumMod val="50000"/>
                  </a:schemeClr>
                </a:solidFill>
                <a:latin typeface="+mn-lt"/>
                <a:cs typeface="+mn-cs"/>
              </a:rPr>
              <a:t> Игры с бусинами</a:t>
            </a:r>
          </a:p>
        </p:txBody>
      </p:sp>
      <p:pic>
        <p:nvPicPr>
          <p:cNvPr id="3" name="Picture 8" descr="http://im1-tub-ru.yandex.net/i?id=57982c9c079c7e75aaf45548695a75da-39-144&amp;n=21"/>
          <p:cNvPicPr>
            <a:picLocks noChangeAspect="1" noChangeArrowheads="1"/>
          </p:cNvPicPr>
          <p:nvPr/>
        </p:nvPicPr>
        <p:blipFill>
          <a:blip r:embed="rId2" cstate="print"/>
          <a:srcRect/>
          <a:stretch>
            <a:fillRect/>
          </a:stretch>
        </p:blipFill>
        <p:spPr bwMode="auto">
          <a:xfrm>
            <a:off x="899592" y="3717032"/>
            <a:ext cx="1933575" cy="1428750"/>
          </a:xfrm>
          <a:prstGeom prst="rect">
            <a:avLst/>
          </a:prstGeom>
          <a:noFill/>
          <a:effectLst>
            <a:glow rad="139700">
              <a:schemeClr val="accent2">
                <a:satMod val="175000"/>
                <a:alpha val="40000"/>
              </a:schemeClr>
            </a:glow>
            <a:softEdge rad="63500"/>
          </a:effectLst>
        </p:spPr>
      </p:pic>
      <p:pic>
        <p:nvPicPr>
          <p:cNvPr id="4" name="Picture 2" descr="http://im3-tub-ru.yandex.net/i?id=87f0d8994c54b3e54361f92641cf7603-76-144&amp;n=21"/>
          <p:cNvPicPr>
            <a:picLocks noChangeAspect="1" noChangeArrowheads="1"/>
          </p:cNvPicPr>
          <p:nvPr/>
        </p:nvPicPr>
        <p:blipFill>
          <a:blip r:embed="rId3" cstate="print"/>
          <a:srcRect/>
          <a:stretch>
            <a:fillRect/>
          </a:stretch>
        </p:blipFill>
        <p:spPr bwMode="auto">
          <a:xfrm>
            <a:off x="3275856" y="4725144"/>
            <a:ext cx="2143125" cy="1428750"/>
          </a:xfrm>
          <a:prstGeom prst="rect">
            <a:avLst/>
          </a:prstGeom>
          <a:noFill/>
          <a:effectLst>
            <a:glow rad="139700">
              <a:schemeClr val="accent2">
                <a:satMod val="175000"/>
                <a:alpha val="40000"/>
              </a:schemeClr>
            </a:glow>
            <a:softEdge rad="63500"/>
          </a:effectLst>
        </p:spPr>
      </p:pic>
      <p:pic>
        <p:nvPicPr>
          <p:cNvPr id="5" name="Picture 18" descr="http://im1-tub-ru.yandex.net/i?id=79f14ab3bb2bf0957ba4b6ded4a48c60-121-144&amp;n=21"/>
          <p:cNvPicPr>
            <a:picLocks noChangeAspect="1" noChangeArrowheads="1"/>
          </p:cNvPicPr>
          <p:nvPr/>
        </p:nvPicPr>
        <p:blipFill>
          <a:blip r:embed="rId4" cstate="print"/>
          <a:srcRect/>
          <a:stretch>
            <a:fillRect/>
          </a:stretch>
        </p:blipFill>
        <p:spPr bwMode="auto">
          <a:xfrm>
            <a:off x="6012160" y="3717032"/>
            <a:ext cx="2571714" cy="1080120"/>
          </a:xfrm>
          <a:prstGeom prst="rect">
            <a:avLst/>
          </a:prstGeom>
          <a:noFill/>
          <a:effectLst>
            <a:glow rad="101600">
              <a:schemeClr val="accent2">
                <a:satMod val="175000"/>
                <a:alpha val="40000"/>
              </a:schemeClr>
            </a:glow>
            <a:softEdge rad="63500"/>
          </a:effectLst>
        </p:spPr>
      </p:pic>
      <p:sp>
        <p:nvSpPr>
          <p:cNvPr id="6" name="Прямоугольник 5"/>
          <p:cNvSpPr/>
          <p:nvPr/>
        </p:nvSpPr>
        <p:spPr>
          <a:xfrm>
            <a:off x="684213" y="1268413"/>
            <a:ext cx="7704137" cy="1200150"/>
          </a:xfrm>
          <a:prstGeom prst="rect">
            <a:avLst/>
          </a:prstGeom>
        </p:spPr>
        <p:txBody>
          <a:bodyPr>
            <a:spAutoFit/>
          </a:bodyPr>
          <a:lstStyle/>
          <a:p>
            <a:pPr fontAlgn="auto">
              <a:spcBef>
                <a:spcPts val="0"/>
              </a:spcBef>
              <a:spcAft>
                <a:spcPts val="0"/>
              </a:spcAft>
              <a:defRPr/>
            </a:pPr>
            <a:r>
              <a:rPr lang="ru-RU" b="1" dirty="0">
                <a:latin typeface="+mn-lt"/>
                <a:cs typeface="+mn-cs"/>
              </a:rPr>
              <a:t>Отлично развивает руку разнообразное нанизывание. Нанизывать можно все что нанизывается: пуговицы, бусы, макароны, сушки и т.п. Можно составлять бусы из картонных кружочков, квадратиков, сердечек, листьев деревьев,  ягод рябины</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2000" fill="hold"/>
                                        <p:tgtEl>
                                          <p:spTgt spid="2"/>
                                        </p:tgtEl>
                                        <p:attrNameLst>
                                          <p:attrName>ppt_x</p:attrName>
                                        </p:attrNameLst>
                                      </p:cBhvr>
                                      <p:tavLst>
                                        <p:tav tm="0">
                                          <p:val>
                                            <p:strVal val="#ppt_x"/>
                                          </p:val>
                                        </p:tav>
                                        <p:tav tm="100000">
                                          <p:val>
                                            <p:strVal val="#ppt_x"/>
                                          </p:val>
                                        </p:tav>
                                      </p:tavLst>
                                    </p:anim>
                                    <p:anim calcmode="lin" valueType="num">
                                      <p:cBhvr additive="base">
                                        <p:cTn id="8" dur="2000" fill="hold"/>
                                        <p:tgtEl>
                                          <p:spTgt spid="2"/>
                                        </p:tgtEl>
                                        <p:attrNameLst>
                                          <p:attrName>ppt_y</p:attrName>
                                        </p:attrNameLst>
                                      </p:cBhvr>
                                      <p:tavLst>
                                        <p:tav tm="0">
                                          <p:val>
                                            <p:strVal val="1+#ppt_h/2"/>
                                          </p:val>
                                        </p:tav>
                                        <p:tav tm="100000">
                                          <p:val>
                                            <p:strVal val="#ppt_y"/>
                                          </p:val>
                                        </p:tav>
                                      </p:tavLst>
                                    </p:anim>
                                  </p:childTnLst>
                                </p:cTn>
                              </p:par>
                            </p:childTnLst>
                          </p:cTn>
                        </p:par>
                        <p:par>
                          <p:cTn id="9" fill="hold" nodeType="afterGroup">
                            <p:stCondLst>
                              <p:cond delay="2000"/>
                            </p:stCondLst>
                            <p:childTnLst>
                              <p:par>
                                <p:cTn id="10" presetID="2" presetClass="entr" presetSubtype="4" fill="hold" grpId="0" nodeType="afterEffect">
                                  <p:stCondLst>
                                    <p:cond delay="0"/>
                                  </p:stCondLst>
                                  <p:childTnLst>
                                    <p:set>
                                      <p:cBhvr>
                                        <p:cTn id="11" dur="1" fill="hold">
                                          <p:stCondLst>
                                            <p:cond delay="0"/>
                                          </p:stCondLst>
                                        </p:cTn>
                                        <p:tgtEl>
                                          <p:spTgt spid="6"/>
                                        </p:tgtEl>
                                        <p:attrNameLst>
                                          <p:attrName>style.visibility</p:attrName>
                                        </p:attrNameLst>
                                      </p:cBhvr>
                                      <p:to>
                                        <p:strVal val="visible"/>
                                      </p:to>
                                    </p:set>
                                    <p:anim calcmode="lin" valueType="num">
                                      <p:cBhvr additive="base">
                                        <p:cTn id="12" dur="2000" fill="hold"/>
                                        <p:tgtEl>
                                          <p:spTgt spid="6"/>
                                        </p:tgtEl>
                                        <p:attrNameLst>
                                          <p:attrName>ppt_x</p:attrName>
                                        </p:attrNameLst>
                                      </p:cBhvr>
                                      <p:tavLst>
                                        <p:tav tm="0">
                                          <p:val>
                                            <p:strVal val="#ppt_x"/>
                                          </p:val>
                                        </p:tav>
                                        <p:tav tm="100000">
                                          <p:val>
                                            <p:strVal val="#ppt_x"/>
                                          </p:val>
                                        </p:tav>
                                      </p:tavLst>
                                    </p:anim>
                                    <p:anim calcmode="lin" valueType="num">
                                      <p:cBhvr additive="base">
                                        <p:cTn id="13" dur="2000" fill="hold"/>
                                        <p:tgtEl>
                                          <p:spTgt spid="6"/>
                                        </p:tgtEl>
                                        <p:attrNameLst>
                                          <p:attrName>ppt_y</p:attrName>
                                        </p:attrNameLst>
                                      </p:cBhvr>
                                      <p:tavLst>
                                        <p:tav tm="0">
                                          <p:val>
                                            <p:strVal val="1+#ppt_h/2"/>
                                          </p:val>
                                        </p:tav>
                                        <p:tav tm="100000">
                                          <p:val>
                                            <p:strVal val="#ppt_y"/>
                                          </p:val>
                                        </p:tav>
                                      </p:tavLst>
                                    </p:anim>
                                  </p:childTnLst>
                                </p:cTn>
                              </p:par>
                            </p:childTnLst>
                          </p:cTn>
                        </p:par>
                        <p:par>
                          <p:cTn id="14" fill="hold" nodeType="afterGroup">
                            <p:stCondLst>
                              <p:cond delay="4000"/>
                            </p:stCondLst>
                            <p:childTnLst>
                              <p:par>
                                <p:cTn id="15" presetID="2" presetClass="entr" presetSubtype="8" fill="hold" nodeType="afterEffect">
                                  <p:stCondLst>
                                    <p:cond delay="0"/>
                                  </p:stCondLst>
                                  <p:childTnLst>
                                    <p:set>
                                      <p:cBhvr>
                                        <p:cTn id="16" dur="1" fill="hold">
                                          <p:stCondLst>
                                            <p:cond delay="0"/>
                                          </p:stCondLst>
                                        </p:cTn>
                                        <p:tgtEl>
                                          <p:spTgt spid="5"/>
                                        </p:tgtEl>
                                        <p:attrNameLst>
                                          <p:attrName>style.visibility</p:attrName>
                                        </p:attrNameLst>
                                      </p:cBhvr>
                                      <p:to>
                                        <p:strVal val="visible"/>
                                      </p:to>
                                    </p:set>
                                    <p:anim calcmode="lin" valueType="num">
                                      <p:cBhvr additive="base">
                                        <p:cTn id="17" dur="2000" fill="hold"/>
                                        <p:tgtEl>
                                          <p:spTgt spid="5"/>
                                        </p:tgtEl>
                                        <p:attrNameLst>
                                          <p:attrName>ppt_x</p:attrName>
                                        </p:attrNameLst>
                                      </p:cBhvr>
                                      <p:tavLst>
                                        <p:tav tm="0">
                                          <p:val>
                                            <p:strVal val="0-#ppt_w/2"/>
                                          </p:val>
                                        </p:tav>
                                        <p:tav tm="100000">
                                          <p:val>
                                            <p:strVal val="#ppt_x"/>
                                          </p:val>
                                        </p:tav>
                                      </p:tavLst>
                                    </p:anim>
                                    <p:anim calcmode="lin" valueType="num">
                                      <p:cBhvr additive="base">
                                        <p:cTn id="18" dur="2000" fill="hold"/>
                                        <p:tgtEl>
                                          <p:spTgt spid="5"/>
                                        </p:tgtEl>
                                        <p:attrNameLst>
                                          <p:attrName>ppt_y</p:attrName>
                                        </p:attrNameLst>
                                      </p:cBhvr>
                                      <p:tavLst>
                                        <p:tav tm="0">
                                          <p:val>
                                            <p:strVal val="#ppt_y"/>
                                          </p:val>
                                        </p:tav>
                                        <p:tav tm="100000">
                                          <p:val>
                                            <p:strVal val="#ppt_y"/>
                                          </p:val>
                                        </p:tav>
                                      </p:tavLst>
                                    </p:anim>
                                  </p:childTnLst>
                                </p:cTn>
                              </p:par>
                              <p:par>
                                <p:cTn id="19" presetID="2" presetClass="entr" presetSubtype="8" fill="hold" nodeType="withEffect">
                                  <p:stCondLst>
                                    <p:cond delay="0"/>
                                  </p:stCondLst>
                                  <p:childTnLst>
                                    <p:set>
                                      <p:cBhvr>
                                        <p:cTn id="20" dur="1" fill="hold">
                                          <p:stCondLst>
                                            <p:cond delay="0"/>
                                          </p:stCondLst>
                                        </p:cTn>
                                        <p:tgtEl>
                                          <p:spTgt spid="4"/>
                                        </p:tgtEl>
                                        <p:attrNameLst>
                                          <p:attrName>style.visibility</p:attrName>
                                        </p:attrNameLst>
                                      </p:cBhvr>
                                      <p:to>
                                        <p:strVal val="visible"/>
                                      </p:to>
                                    </p:set>
                                    <p:anim calcmode="lin" valueType="num">
                                      <p:cBhvr additive="base">
                                        <p:cTn id="21" dur="2000" fill="hold"/>
                                        <p:tgtEl>
                                          <p:spTgt spid="4"/>
                                        </p:tgtEl>
                                        <p:attrNameLst>
                                          <p:attrName>ppt_x</p:attrName>
                                        </p:attrNameLst>
                                      </p:cBhvr>
                                      <p:tavLst>
                                        <p:tav tm="0">
                                          <p:val>
                                            <p:strVal val="0-#ppt_w/2"/>
                                          </p:val>
                                        </p:tav>
                                        <p:tav tm="100000">
                                          <p:val>
                                            <p:strVal val="#ppt_x"/>
                                          </p:val>
                                        </p:tav>
                                      </p:tavLst>
                                    </p:anim>
                                    <p:anim calcmode="lin" valueType="num">
                                      <p:cBhvr additive="base">
                                        <p:cTn id="22" dur="2000" fill="hold"/>
                                        <p:tgtEl>
                                          <p:spTgt spid="4"/>
                                        </p:tgtEl>
                                        <p:attrNameLst>
                                          <p:attrName>ppt_y</p:attrName>
                                        </p:attrNameLst>
                                      </p:cBhvr>
                                      <p:tavLst>
                                        <p:tav tm="0">
                                          <p:val>
                                            <p:strVal val="#ppt_y"/>
                                          </p:val>
                                        </p:tav>
                                        <p:tav tm="100000">
                                          <p:val>
                                            <p:strVal val="#ppt_y"/>
                                          </p:val>
                                        </p:tav>
                                      </p:tavLst>
                                    </p:anim>
                                  </p:childTnLst>
                                </p:cTn>
                              </p:par>
                              <p:par>
                                <p:cTn id="23" presetID="2" presetClass="entr" presetSubtype="8" fill="hold" nodeType="withEffect">
                                  <p:stCondLst>
                                    <p:cond delay="0"/>
                                  </p:stCondLst>
                                  <p:childTnLst>
                                    <p:set>
                                      <p:cBhvr>
                                        <p:cTn id="24" dur="1" fill="hold">
                                          <p:stCondLst>
                                            <p:cond delay="0"/>
                                          </p:stCondLst>
                                        </p:cTn>
                                        <p:tgtEl>
                                          <p:spTgt spid="3"/>
                                        </p:tgtEl>
                                        <p:attrNameLst>
                                          <p:attrName>style.visibility</p:attrName>
                                        </p:attrNameLst>
                                      </p:cBhvr>
                                      <p:to>
                                        <p:strVal val="visible"/>
                                      </p:to>
                                    </p:set>
                                    <p:anim calcmode="lin" valueType="num">
                                      <p:cBhvr additive="base">
                                        <p:cTn id="25" dur="2000" fill="hold"/>
                                        <p:tgtEl>
                                          <p:spTgt spid="3"/>
                                        </p:tgtEl>
                                        <p:attrNameLst>
                                          <p:attrName>ppt_x</p:attrName>
                                        </p:attrNameLst>
                                      </p:cBhvr>
                                      <p:tavLst>
                                        <p:tav tm="0">
                                          <p:val>
                                            <p:strVal val="0-#ppt_w/2"/>
                                          </p:val>
                                        </p:tav>
                                        <p:tav tm="100000">
                                          <p:val>
                                            <p:strVal val="#ppt_x"/>
                                          </p:val>
                                        </p:tav>
                                      </p:tavLst>
                                    </p:anim>
                                    <p:anim calcmode="lin" valueType="num">
                                      <p:cBhvr additive="base">
                                        <p:cTn id="26" dur="2000" fill="hold"/>
                                        <p:tgtEl>
                                          <p:spTgt spid="3"/>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6"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971550" y="908050"/>
            <a:ext cx="7704138" cy="1662113"/>
          </a:xfrm>
          <a:prstGeom prst="rect">
            <a:avLst/>
          </a:prstGeom>
        </p:spPr>
        <p:txBody>
          <a:bodyPr>
            <a:spAutoFit/>
          </a:bodyPr>
          <a:lstStyle/>
          <a:p>
            <a:pPr fontAlgn="auto">
              <a:spcBef>
                <a:spcPts val="0"/>
              </a:spcBef>
              <a:spcAft>
                <a:spcPts val="0"/>
              </a:spcAft>
              <a:defRPr/>
            </a:pPr>
            <a:r>
              <a:rPr lang="ru-RU" sz="2400" b="1" dirty="0">
                <a:solidFill>
                  <a:schemeClr val="accent3">
                    <a:lumMod val="50000"/>
                  </a:schemeClr>
                </a:solidFill>
                <a:latin typeface="+mn-lt"/>
                <a:cs typeface="+mn-cs"/>
              </a:rPr>
              <a:t>                                 Игры – шнуровки                                                                                </a:t>
            </a:r>
          </a:p>
          <a:p>
            <a:pPr fontAlgn="auto">
              <a:spcBef>
                <a:spcPts val="0"/>
              </a:spcBef>
              <a:spcAft>
                <a:spcPts val="0"/>
              </a:spcAft>
              <a:defRPr/>
            </a:pPr>
            <a:endParaRPr lang="ru-RU" sz="2400" b="1" dirty="0">
              <a:solidFill>
                <a:schemeClr val="accent3">
                  <a:lumMod val="50000"/>
                </a:schemeClr>
              </a:solidFill>
              <a:latin typeface="+mn-lt"/>
              <a:cs typeface="+mn-cs"/>
            </a:endParaRPr>
          </a:p>
          <a:p>
            <a:pPr fontAlgn="auto">
              <a:spcBef>
                <a:spcPts val="0"/>
              </a:spcBef>
              <a:spcAft>
                <a:spcPts val="0"/>
              </a:spcAft>
              <a:defRPr/>
            </a:pPr>
            <a:r>
              <a:rPr lang="ru-RU" b="1" dirty="0">
                <a:latin typeface="+mn-lt"/>
                <a:cs typeface="+mn-cs"/>
              </a:rPr>
              <a:t>Можно использовать как фабричного производства, так и выполненные своими руками. Такие игры развивают пространственную ориентировку, внимание,  творческие способности</a:t>
            </a:r>
          </a:p>
        </p:txBody>
      </p:sp>
      <p:pic>
        <p:nvPicPr>
          <p:cNvPr id="4" name="Picture 22" descr="http://im3-tub-ru.yandex.net/i?id=bc481ac31f536375722527051c454ba2-124-144&amp;n=21"/>
          <p:cNvPicPr>
            <a:picLocks noChangeAspect="1" noChangeArrowheads="1"/>
          </p:cNvPicPr>
          <p:nvPr/>
        </p:nvPicPr>
        <p:blipFill>
          <a:blip r:embed="rId2" cstate="print"/>
          <a:srcRect/>
          <a:stretch>
            <a:fillRect/>
          </a:stretch>
        </p:blipFill>
        <p:spPr bwMode="auto">
          <a:xfrm>
            <a:off x="2627784" y="3140968"/>
            <a:ext cx="3456384" cy="2378245"/>
          </a:xfrm>
          <a:prstGeom prst="rect">
            <a:avLst/>
          </a:prstGeom>
          <a:noFill/>
          <a:effectLst>
            <a:glow rad="139700">
              <a:schemeClr val="accent2">
                <a:satMod val="175000"/>
                <a:alpha val="40000"/>
              </a:schemeClr>
            </a:glow>
            <a:softEdge rad="63500"/>
          </a:effectLst>
        </p:spPr>
      </p:pic>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2000" fill="hold"/>
                                        <p:tgtEl>
                                          <p:spTgt spid="2"/>
                                        </p:tgtEl>
                                        <p:attrNameLst>
                                          <p:attrName>ppt_x</p:attrName>
                                        </p:attrNameLst>
                                      </p:cBhvr>
                                      <p:tavLst>
                                        <p:tav tm="0">
                                          <p:val>
                                            <p:strVal val="#ppt_x"/>
                                          </p:val>
                                        </p:tav>
                                        <p:tav tm="100000">
                                          <p:val>
                                            <p:strVal val="#ppt_x"/>
                                          </p:val>
                                        </p:tav>
                                      </p:tavLst>
                                    </p:anim>
                                    <p:anim calcmode="lin" valueType="num">
                                      <p:cBhvr additive="base">
                                        <p:cTn id="8" dur="2000" fill="hold"/>
                                        <p:tgtEl>
                                          <p:spTgt spid="2"/>
                                        </p:tgtEl>
                                        <p:attrNameLst>
                                          <p:attrName>ppt_y</p:attrName>
                                        </p:attrNameLst>
                                      </p:cBhvr>
                                      <p:tavLst>
                                        <p:tav tm="0">
                                          <p:val>
                                            <p:strVal val="1+#ppt_h/2"/>
                                          </p:val>
                                        </p:tav>
                                        <p:tav tm="100000">
                                          <p:val>
                                            <p:strVal val="#ppt_y"/>
                                          </p:val>
                                        </p:tav>
                                      </p:tavLst>
                                    </p:anim>
                                  </p:childTnLst>
                                </p:cTn>
                              </p:par>
                            </p:childTnLst>
                          </p:cTn>
                        </p:par>
                        <p:par>
                          <p:cTn id="9" fill="hold" nodeType="afterGroup">
                            <p:stCondLst>
                              <p:cond delay="2000"/>
                            </p:stCondLst>
                            <p:childTnLst>
                              <p:par>
                                <p:cTn id="10" presetID="2" presetClass="entr" presetSubtype="4" fill="hold" nodeType="afterEffect">
                                  <p:stCondLst>
                                    <p:cond delay="0"/>
                                  </p:stCondLst>
                                  <p:childTnLst>
                                    <p:set>
                                      <p:cBhvr>
                                        <p:cTn id="11" dur="1" fill="hold">
                                          <p:stCondLst>
                                            <p:cond delay="0"/>
                                          </p:stCondLst>
                                        </p:cTn>
                                        <p:tgtEl>
                                          <p:spTgt spid="4"/>
                                        </p:tgtEl>
                                        <p:attrNameLst>
                                          <p:attrName>style.visibility</p:attrName>
                                        </p:attrNameLst>
                                      </p:cBhvr>
                                      <p:to>
                                        <p:strVal val="visible"/>
                                      </p:to>
                                    </p:set>
                                    <p:anim calcmode="lin" valueType="num">
                                      <p:cBhvr additive="base">
                                        <p:cTn id="12" dur="2000" fill="hold"/>
                                        <p:tgtEl>
                                          <p:spTgt spid="4"/>
                                        </p:tgtEl>
                                        <p:attrNameLst>
                                          <p:attrName>ppt_x</p:attrName>
                                        </p:attrNameLst>
                                      </p:cBhvr>
                                      <p:tavLst>
                                        <p:tav tm="0">
                                          <p:val>
                                            <p:strVal val="#ppt_x"/>
                                          </p:val>
                                        </p:tav>
                                        <p:tav tm="100000">
                                          <p:val>
                                            <p:strVal val="#ppt_x"/>
                                          </p:val>
                                        </p:tav>
                                      </p:tavLst>
                                    </p:anim>
                                    <p:anim calcmode="lin" valueType="num">
                                      <p:cBhvr additive="base">
                                        <p:cTn id="13" dur="20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276600" y="620713"/>
            <a:ext cx="1943100" cy="461962"/>
          </a:xfrm>
          <a:prstGeom prst="rect">
            <a:avLst/>
          </a:prstGeom>
        </p:spPr>
        <p:txBody>
          <a:bodyPr>
            <a:spAutoFit/>
          </a:bodyPr>
          <a:lstStyle/>
          <a:p>
            <a:pPr fontAlgn="auto">
              <a:spcBef>
                <a:spcPts val="0"/>
              </a:spcBef>
              <a:spcAft>
                <a:spcPts val="0"/>
              </a:spcAft>
              <a:defRPr/>
            </a:pPr>
            <a:r>
              <a:rPr lang="ru-RU" sz="2400" b="1" dirty="0">
                <a:solidFill>
                  <a:schemeClr val="accent3">
                    <a:lumMod val="50000"/>
                  </a:schemeClr>
                </a:solidFill>
                <a:latin typeface="+mn-lt"/>
                <a:cs typeface="+mn-cs"/>
              </a:rPr>
              <a:t>Аппликация</a:t>
            </a:r>
          </a:p>
        </p:txBody>
      </p:sp>
      <p:sp>
        <p:nvSpPr>
          <p:cNvPr id="3" name="Прямоугольник 2"/>
          <p:cNvSpPr/>
          <p:nvPr/>
        </p:nvSpPr>
        <p:spPr>
          <a:xfrm>
            <a:off x="611188" y="1196975"/>
            <a:ext cx="7561262" cy="1754188"/>
          </a:xfrm>
          <a:prstGeom prst="rect">
            <a:avLst/>
          </a:prstGeom>
        </p:spPr>
        <p:txBody>
          <a:bodyPr>
            <a:spAutoFit/>
          </a:bodyPr>
          <a:lstStyle/>
          <a:p>
            <a:pPr fontAlgn="auto">
              <a:spcBef>
                <a:spcPts val="0"/>
              </a:spcBef>
              <a:spcAft>
                <a:spcPts val="0"/>
              </a:spcAft>
              <a:defRPr/>
            </a:pPr>
            <a:r>
              <a:rPr lang="ru-RU" b="1" dirty="0">
                <a:latin typeface="+mn-lt"/>
                <a:cs typeface="+mn-cs"/>
              </a:rPr>
              <a:t>Необходимо постоянно выполнять следующие упражнения: симметричное вырезание, вырезание ножницами фигурок из открыток. Из вырезанных фигурок дети могут составлять композиции - аппликации. Если ребенок еще мал,  пусть рвет руками картинки из журнала или газеты - как получится, а вы будете наклеивать вырванные кусочки на чистый лист, придавая им какую-либо форму</a:t>
            </a:r>
          </a:p>
        </p:txBody>
      </p:sp>
      <p:pic>
        <p:nvPicPr>
          <p:cNvPr id="5122" name="Picture 2" descr="http://im3-tub-ru.yandex.net/i?id=a40769829b5670ef8157b83b26d53782-01-144&amp;n=21"/>
          <p:cNvPicPr>
            <a:picLocks noChangeAspect="1" noChangeArrowheads="1"/>
          </p:cNvPicPr>
          <p:nvPr/>
        </p:nvPicPr>
        <p:blipFill>
          <a:blip r:embed="rId2" cstate="print"/>
          <a:srcRect/>
          <a:stretch>
            <a:fillRect/>
          </a:stretch>
        </p:blipFill>
        <p:spPr bwMode="auto">
          <a:xfrm>
            <a:off x="683568" y="3645024"/>
            <a:ext cx="2679509" cy="2009632"/>
          </a:xfrm>
          <a:prstGeom prst="rect">
            <a:avLst/>
          </a:prstGeom>
          <a:noFill/>
          <a:effectLst>
            <a:glow rad="139700">
              <a:schemeClr val="accent2">
                <a:satMod val="175000"/>
                <a:alpha val="40000"/>
              </a:schemeClr>
            </a:glow>
            <a:softEdge rad="63500"/>
          </a:effectLst>
        </p:spPr>
      </p:pic>
      <p:pic>
        <p:nvPicPr>
          <p:cNvPr id="5124" name="Picture 4" descr="http://im3-tub-ru.yandex.net/i?id=9073ec1b5731ec674d050c6753d6a6a6-80-144&amp;n=21"/>
          <p:cNvPicPr>
            <a:picLocks noChangeAspect="1" noChangeArrowheads="1"/>
          </p:cNvPicPr>
          <p:nvPr/>
        </p:nvPicPr>
        <p:blipFill>
          <a:blip r:embed="rId3" cstate="print"/>
          <a:srcRect/>
          <a:stretch>
            <a:fillRect/>
          </a:stretch>
        </p:blipFill>
        <p:spPr bwMode="auto">
          <a:xfrm>
            <a:off x="3923928" y="3645024"/>
            <a:ext cx="1981200" cy="1428750"/>
          </a:xfrm>
          <a:prstGeom prst="rect">
            <a:avLst/>
          </a:prstGeom>
          <a:noFill/>
          <a:effectLst>
            <a:glow rad="139700">
              <a:schemeClr val="accent2">
                <a:satMod val="175000"/>
                <a:alpha val="40000"/>
              </a:schemeClr>
            </a:glow>
            <a:softEdge rad="63500"/>
          </a:effectLst>
        </p:spPr>
      </p:pic>
      <p:pic>
        <p:nvPicPr>
          <p:cNvPr id="5126" name="Picture 6" descr="http://im3-tub-ru.yandex.net/i?id=f10ff0768b81232dfc0e1a1a77c9550e-75-144&amp;n=21"/>
          <p:cNvPicPr>
            <a:picLocks noChangeAspect="1" noChangeArrowheads="1"/>
          </p:cNvPicPr>
          <p:nvPr/>
        </p:nvPicPr>
        <p:blipFill>
          <a:blip r:embed="rId4" cstate="print"/>
          <a:srcRect/>
          <a:stretch>
            <a:fillRect/>
          </a:stretch>
        </p:blipFill>
        <p:spPr bwMode="auto">
          <a:xfrm>
            <a:off x="6516216" y="4221088"/>
            <a:ext cx="2143125" cy="1428750"/>
          </a:xfrm>
          <a:prstGeom prst="rect">
            <a:avLst/>
          </a:prstGeom>
          <a:noFill/>
          <a:effectLst>
            <a:glow rad="139700">
              <a:schemeClr val="accent2">
                <a:satMod val="175000"/>
                <a:alpha val="40000"/>
              </a:schemeClr>
            </a:glow>
            <a:softEdge rad="63500"/>
          </a:effectLst>
        </p:spPr>
      </p:pic>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2000" fill="hold"/>
                                        <p:tgtEl>
                                          <p:spTgt spid="2"/>
                                        </p:tgtEl>
                                        <p:attrNameLst>
                                          <p:attrName>ppt_x</p:attrName>
                                        </p:attrNameLst>
                                      </p:cBhvr>
                                      <p:tavLst>
                                        <p:tav tm="0">
                                          <p:val>
                                            <p:strVal val="#ppt_x"/>
                                          </p:val>
                                        </p:tav>
                                        <p:tav tm="100000">
                                          <p:val>
                                            <p:strVal val="#ppt_x"/>
                                          </p:val>
                                        </p:tav>
                                      </p:tavLst>
                                    </p:anim>
                                    <p:anim calcmode="lin" valueType="num">
                                      <p:cBhvr additive="base">
                                        <p:cTn id="8" dur="2000" fill="hold"/>
                                        <p:tgtEl>
                                          <p:spTgt spid="2"/>
                                        </p:tgtEl>
                                        <p:attrNameLst>
                                          <p:attrName>ppt_y</p:attrName>
                                        </p:attrNameLst>
                                      </p:cBhvr>
                                      <p:tavLst>
                                        <p:tav tm="0">
                                          <p:val>
                                            <p:strVal val="1+#ppt_h/2"/>
                                          </p:val>
                                        </p:tav>
                                        <p:tav tm="100000">
                                          <p:val>
                                            <p:strVal val="#ppt_y"/>
                                          </p:val>
                                        </p:tav>
                                      </p:tavLst>
                                    </p:anim>
                                  </p:childTnLst>
                                </p:cTn>
                              </p:par>
                            </p:childTnLst>
                          </p:cTn>
                        </p:par>
                        <p:par>
                          <p:cTn id="9" fill="hold" nodeType="afterGroup">
                            <p:stCondLst>
                              <p:cond delay="2000"/>
                            </p:stCondLst>
                            <p:childTnLst>
                              <p:par>
                                <p:cTn id="10" presetID="2" presetClass="entr" presetSubtype="4" fill="hold" grpId="0" nodeType="afterEffect">
                                  <p:stCondLst>
                                    <p:cond delay="0"/>
                                  </p:stCondLst>
                                  <p:childTnLst>
                                    <p:set>
                                      <p:cBhvr>
                                        <p:cTn id="11" dur="1" fill="hold">
                                          <p:stCondLst>
                                            <p:cond delay="0"/>
                                          </p:stCondLst>
                                        </p:cTn>
                                        <p:tgtEl>
                                          <p:spTgt spid="3"/>
                                        </p:tgtEl>
                                        <p:attrNameLst>
                                          <p:attrName>style.visibility</p:attrName>
                                        </p:attrNameLst>
                                      </p:cBhvr>
                                      <p:to>
                                        <p:strVal val="visible"/>
                                      </p:to>
                                    </p:set>
                                    <p:anim calcmode="lin" valueType="num">
                                      <p:cBhvr additive="base">
                                        <p:cTn id="12" dur="2000" fill="hold"/>
                                        <p:tgtEl>
                                          <p:spTgt spid="3"/>
                                        </p:tgtEl>
                                        <p:attrNameLst>
                                          <p:attrName>ppt_x</p:attrName>
                                        </p:attrNameLst>
                                      </p:cBhvr>
                                      <p:tavLst>
                                        <p:tav tm="0">
                                          <p:val>
                                            <p:strVal val="#ppt_x"/>
                                          </p:val>
                                        </p:tav>
                                        <p:tav tm="100000">
                                          <p:val>
                                            <p:strVal val="#ppt_x"/>
                                          </p:val>
                                        </p:tav>
                                      </p:tavLst>
                                    </p:anim>
                                    <p:anim calcmode="lin" valueType="num">
                                      <p:cBhvr additive="base">
                                        <p:cTn id="13" dur="2000" fill="hold"/>
                                        <p:tgtEl>
                                          <p:spTgt spid="3"/>
                                        </p:tgtEl>
                                        <p:attrNameLst>
                                          <p:attrName>ppt_y</p:attrName>
                                        </p:attrNameLst>
                                      </p:cBhvr>
                                      <p:tavLst>
                                        <p:tav tm="0">
                                          <p:val>
                                            <p:strVal val="1+#ppt_h/2"/>
                                          </p:val>
                                        </p:tav>
                                        <p:tav tm="100000">
                                          <p:val>
                                            <p:strVal val="#ppt_y"/>
                                          </p:val>
                                        </p:tav>
                                      </p:tavLst>
                                    </p:anim>
                                  </p:childTnLst>
                                </p:cTn>
                              </p:par>
                            </p:childTnLst>
                          </p:cTn>
                        </p:par>
                        <p:par>
                          <p:cTn id="14" fill="hold" nodeType="afterGroup">
                            <p:stCondLst>
                              <p:cond delay="4000"/>
                            </p:stCondLst>
                            <p:childTnLst>
                              <p:par>
                                <p:cTn id="15" presetID="2" presetClass="entr" presetSubtype="2" fill="hold" nodeType="afterEffect">
                                  <p:stCondLst>
                                    <p:cond delay="0"/>
                                  </p:stCondLst>
                                  <p:childTnLst>
                                    <p:set>
                                      <p:cBhvr>
                                        <p:cTn id="16" dur="1" fill="hold">
                                          <p:stCondLst>
                                            <p:cond delay="0"/>
                                          </p:stCondLst>
                                        </p:cTn>
                                        <p:tgtEl>
                                          <p:spTgt spid="5122"/>
                                        </p:tgtEl>
                                        <p:attrNameLst>
                                          <p:attrName>style.visibility</p:attrName>
                                        </p:attrNameLst>
                                      </p:cBhvr>
                                      <p:to>
                                        <p:strVal val="visible"/>
                                      </p:to>
                                    </p:set>
                                    <p:anim calcmode="lin" valueType="num">
                                      <p:cBhvr additive="base">
                                        <p:cTn id="17" dur="2000" fill="hold"/>
                                        <p:tgtEl>
                                          <p:spTgt spid="5122"/>
                                        </p:tgtEl>
                                        <p:attrNameLst>
                                          <p:attrName>ppt_x</p:attrName>
                                        </p:attrNameLst>
                                      </p:cBhvr>
                                      <p:tavLst>
                                        <p:tav tm="0">
                                          <p:val>
                                            <p:strVal val="1+#ppt_w/2"/>
                                          </p:val>
                                        </p:tav>
                                        <p:tav tm="100000">
                                          <p:val>
                                            <p:strVal val="#ppt_x"/>
                                          </p:val>
                                        </p:tav>
                                      </p:tavLst>
                                    </p:anim>
                                    <p:anim calcmode="lin" valueType="num">
                                      <p:cBhvr additive="base">
                                        <p:cTn id="18" dur="2000" fill="hold"/>
                                        <p:tgtEl>
                                          <p:spTgt spid="5122"/>
                                        </p:tgtEl>
                                        <p:attrNameLst>
                                          <p:attrName>ppt_y</p:attrName>
                                        </p:attrNameLst>
                                      </p:cBhvr>
                                      <p:tavLst>
                                        <p:tav tm="0">
                                          <p:val>
                                            <p:strVal val="#ppt_y"/>
                                          </p:val>
                                        </p:tav>
                                        <p:tav tm="100000">
                                          <p:val>
                                            <p:strVal val="#ppt_y"/>
                                          </p:val>
                                        </p:tav>
                                      </p:tavLst>
                                    </p:anim>
                                  </p:childTnLst>
                                </p:cTn>
                              </p:par>
                              <p:par>
                                <p:cTn id="19" presetID="2" presetClass="entr" presetSubtype="2" fill="hold" nodeType="withEffect">
                                  <p:stCondLst>
                                    <p:cond delay="0"/>
                                  </p:stCondLst>
                                  <p:childTnLst>
                                    <p:set>
                                      <p:cBhvr>
                                        <p:cTn id="20" dur="1" fill="hold">
                                          <p:stCondLst>
                                            <p:cond delay="0"/>
                                          </p:stCondLst>
                                        </p:cTn>
                                        <p:tgtEl>
                                          <p:spTgt spid="5124"/>
                                        </p:tgtEl>
                                        <p:attrNameLst>
                                          <p:attrName>style.visibility</p:attrName>
                                        </p:attrNameLst>
                                      </p:cBhvr>
                                      <p:to>
                                        <p:strVal val="visible"/>
                                      </p:to>
                                    </p:set>
                                    <p:anim calcmode="lin" valueType="num">
                                      <p:cBhvr additive="base">
                                        <p:cTn id="21" dur="2000" fill="hold"/>
                                        <p:tgtEl>
                                          <p:spTgt spid="5124"/>
                                        </p:tgtEl>
                                        <p:attrNameLst>
                                          <p:attrName>ppt_x</p:attrName>
                                        </p:attrNameLst>
                                      </p:cBhvr>
                                      <p:tavLst>
                                        <p:tav tm="0">
                                          <p:val>
                                            <p:strVal val="1+#ppt_w/2"/>
                                          </p:val>
                                        </p:tav>
                                        <p:tav tm="100000">
                                          <p:val>
                                            <p:strVal val="#ppt_x"/>
                                          </p:val>
                                        </p:tav>
                                      </p:tavLst>
                                    </p:anim>
                                    <p:anim calcmode="lin" valueType="num">
                                      <p:cBhvr additive="base">
                                        <p:cTn id="22" dur="2000" fill="hold"/>
                                        <p:tgtEl>
                                          <p:spTgt spid="5124"/>
                                        </p:tgtEl>
                                        <p:attrNameLst>
                                          <p:attrName>ppt_y</p:attrName>
                                        </p:attrNameLst>
                                      </p:cBhvr>
                                      <p:tavLst>
                                        <p:tav tm="0">
                                          <p:val>
                                            <p:strVal val="#ppt_y"/>
                                          </p:val>
                                        </p:tav>
                                        <p:tav tm="100000">
                                          <p:val>
                                            <p:strVal val="#ppt_y"/>
                                          </p:val>
                                        </p:tav>
                                      </p:tavLst>
                                    </p:anim>
                                  </p:childTnLst>
                                </p:cTn>
                              </p:par>
                              <p:par>
                                <p:cTn id="23" presetID="2" presetClass="entr" presetSubtype="2" fill="hold" nodeType="withEffect">
                                  <p:stCondLst>
                                    <p:cond delay="0"/>
                                  </p:stCondLst>
                                  <p:childTnLst>
                                    <p:set>
                                      <p:cBhvr>
                                        <p:cTn id="24" dur="1" fill="hold">
                                          <p:stCondLst>
                                            <p:cond delay="0"/>
                                          </p:stCondLst>
                                        </p:cTn>
                                        <p:tgtEl>
                                          <p:spTgt spid="5126"/>
                                        </p:tgtEl>
                                        <p:attrNameLst>
                                          <p:attrName>style.visibility</p:attrName>
                                        </p:attrNameLst>
                                      </p:cBhvr>
                                      <p:to>
                                        <p:strVal val="visible"/>
                                      </p:to>
                                    </p:set>
                                    <p:anim calcmode="lin" valueType="num">
                                      <p:cBhvr additive="base">
                                        <p:cTn id="25" dur="2000" fill="hold"/>
                                        <p:tgtEl>
                                          <p:spTgt spid="5126"/>
                                        </p:tgtEl>
                                        <p:attrNameLst>
                                          <p:attrName>ppt_x</p:attrName>
                                        </p:attrNameLst>
                                      </p:cBhvr>
                                      <p:tavLst>
                                        <p:tav tm="0">
                                          <p:val>
                                            <p:strVal val="1+#ppt_w/2"/>
                                          </p:val>
                                        </p:tav>
                                        <p:tav tm="100000">
                                          <p:val>
                                            <p:strVal val="#ppt_x"/>
                                          </p:val>
                                        </p:tav>
                                      </p:tavLst>
                                    </p:anim>
                                    <p:anim calcmode="lin" valueType="num">
                                      <p:cBhvr additive="base">
                                        <p:cTn id="26" dur="2000" fill="hold"/>
                                        <p:tgtEl>
                                          <p:spTgt spid="512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theme/theme1.xml><?xml version="1.0" encoding="utf-8"?>
<a:theme xmlns:a="http://schemas.openxmlformats.org/drawingml/2006/main" name="51">
  <a:themeElements>
    <a:clrScheme name="Стандартна">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51</Template>
  <TotalTime>256</TotalTime>
  <Words>360</Words>
  <Application>Microsoft Office PowerPoint</Application>
  <PresentationFormat>Экран (4:3)</PresentationFormat>
  <Paragraphs>35</Paragraphs>
  <Slides>11</Slides>
  <Notes>0</Notes>
  <HiddenSlides>0</HiddenSlides>
  <MMClips>0</MMClips>
  <ScaleCrop>false</ScaleCrop>
  <HeadingPairs>
    <vt:vector size="6" baseType="variant">
      <vt:variant>
        <vt:lpstr>Использованные шрифты</vt:lpstr>
      </vt:variant>
      <vt:variant>
        <vt:i4>2</vt:i4>
      </vt:variant>
      <vt:variant>
        <vt:lpstr>Тема</vt:lpstr>
      </vt:variant>
      <vt:variant>
        <vt:i4>1</vt:i4>
      </vt:variant>
      <vt:variant>
        <vt:lpstr>Заголовки слайдов</vt:lpstr>
      </vt:variant>
      <vt:variant>
        <vt:i4>11</vt:i4>
      </vt:variant>
    </vt:vector>
  </HeadingPairs>
  <TitlesOfParts>
    <vt:vector size="14" baseType="lpstr">
      <vt:lpstr>Calibri</vt:lpstr>
      <vt:lpstr>Arial</vt:lpstr>
      <vt:lpstr>51</vt:lpstr>
      <vt:lpstr>      Маслова Е.В., воспитатель  отделения младшего возраста, в том числе с ОВЗ ГКУСО ПК ЦПД г. Перми   Развитие мелкой моторики у детей дошкольного возраста</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Valentink</dc:creator>
  <cp:lastModifiedBy>Владелец</cp:lastModifiedBy>
  <cp:revision>35</cp:revision>
  <dcterms:created xsi:type="dcterms:W3CDTF">2015-01-23T17:53:00Z</dcterms:created>
  <dcterms:modified xsi:type="dcterms:W3CDTF">2026-06-02T11:26:59Z</dcterms:modified>
</cp:coreProperties>
</file>