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73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518E"/>
    <a:srgbClr val="005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114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5B920-BD53-49BF-BF2D-DB9D51A7FC91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C2F13-53FA-4079-A063-C9F2F57CC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C2F13-53FA-4079-A063-C9F2F57CC3C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Kalimba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2;&#1086;&#1083;&#1096;&#1077;&#1073;&#1085;&#1080;&#1082;\Desktop\&#1061;&#1088;&#1072;&#1085;&#1077;&#1085;&#1080;&#1077;%20&#1086;&#1074;&#1086;&#1097;&#1077;&#1081;.%20%20&#1050;&#1072;&#1082;%20&#1089;&#1086;&#1093;&#1088;&#1072;&#1085;&#1080;&#1090;&#1100;%20&#1086;&#1074;&#1086;&#1097;&#1080;%20&#1089;&#1074;&#1077;&#1078;&#1080;&#1084;&#1080;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ycast.ru/uploads/2014/09/16/9862346.png" TargetMode="External"/><Relationship Id="rId3" Type="http://schemas.openxmlformats.org/officeDocument/2006/relationships/hyperlink" Target="https://img-fotki.yandex.ru/get/6609/20573769.d/0_8279c_8edf2d89_orig" TargetMode="External"/><Relationship Id="rId7" Type="http://schemas.openxmlformats.org/officeDocument/2006/relationships/hyperlink" Target="https://img-fotki.yandex.ru/get/9261/112424586.a90/0_eb477_3c4e3596_L.png" TargetMode="External"/><Relationship Id="rId2" Type="http://schemas.openxmlformats.org/officeDocument/2006/relationships/hyperlink" Target="http://img1.liveinternet.ru/images/attach/c/0/40/336/40336363_bgv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aycast.ru/uploads/2016/10/19/20246245.png" TargetMode="External"/><Relationship Id="rId5" Type="http://schemas.openxmlformats.org/officeDocument/2006/relationships/hyperlink" Target="https://img0.liveinternet.ru/images/attach/c/0/117/682/117682226_IlonkasScrapbookDesigns_AutumnIsOnItsWay_el__83_.png" TargetMode="External"/><Relationship Id="rId4" Type="http://schemas.openxmlformats.org/officeDocument/2006/relationships/hyperlink" Target="https://img-fotki.yandex.ru/get/6505/131624064.235/0_906cf_cb8ebc3b_orig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896670"/>
            <a:ext cx="705678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u="none" strike="noStrike" kern="1200" normalizeH="0" baseline="0" noProof="0" dirty="0" smtClean="0">
                <a:ln w="11430"/>
                <a:gradFill>
                  <a:gsLst>
                    <a:gs pos="35000">
                      <a:srgbClr val="C00000"/>
                    </a:gs>
                    <a:gs pos="50000">
                      <a:srgbClr val="FFC000"/>
                    </a:gs>
                    <a:gs pos="65000">
                      <a:srgbClr val="C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Подготовка</a:t>
            </a:r>
            <a:r>
              <a:rPr kumimoji="0" lang="ru-RU" sz="4800" u="none" strike="noStrike" kern="1200" normalizeH="0" noProof="0" dirty="0" smtClean="0">
                <a:ln w="11430"/>
                <a:gradFill>
                  <a:gsLst>
                    <a:gs pos="35000">
                      <a:srgbClr val="C00000"/>
                    </a:gs>
                    <a:gs pos="50000">
                      <a:srgbClr val="FFC000"/>
                    </a:gs>
                    <a:gs pos="65000">
                      <a:srgbClr val="C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4800" u="none" strike="noStrike" kern="1200" normalizeH="0" noProof="0" dirty="0" smtClean="0">
                <a:ln w="11430"/>
                <a:gradFill>
                  <a:gsLst>
                    <a:gs pos="35000">
                      <a:srgbClr val="C00000"/>
                    </a:gs>
                    <a:gs pos="50000">
                      <a:srgbClr val="FFC000"/>
                    </a:gs>
                    <a:gs pos="65000">
                      <a:srgbClr val="C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овощехранилища к зимнему </a:t>
            </a:r>
            <a:r>
              <a:rPr kumimoji="0" lang="ru-RU" sz="4800" u="none" strike="noStrike" kern="1200" normalizeH="0" noProof="0" dirty="0" smtClean="0">
                <a:ln w="11430"/>
                <a:gradFill>
                  <a:gsLst>
                    <a:gs pos="35000">
                      <a:srgbClr val="C00000"/>
                    </a:gs>
                    <a:gs pos="50000">
                      <a:srgbClr val="FFC000"/>
                    </a:gs>
                    <a:gs pos="65000">
                      <a:srgbClr val="C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сезону</a:t>
            </a:r>
            <a:endParaRPr kumimoji="0" lang="ru-RU" sz="4800" u="none" strike="noStrike" kern="1200" normalizeH="0" baseline="0" noProof="0" dirty="0">
              <a:ln w="11430"/>
              <a:gradFill>
                <a:gsLst>
                  <a:gs pos="35000">
                    <a:srgbClr val="C00000"/>
                  </a:gs>
                  <a:gs pos="50000">
                    <a:srgbClr val="FFC000"/>
                  </a:gs>
                  <a:gs pos="65000">
                    <a:srgbClr val="C0000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645024"/>
            <a:ext cx="4176464" cy="1656184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: учитель сельскохозяйственного труда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Юрченко Галина Ивановна </a:t>
            </a:r>
          </a:p>
        </p:txBody>
      </p:sp>
      <p:pic>
        <p:nvPicPr>
          <p:cNvPr id="6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28662" y="55721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927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asienda.ru/data/cache/2015dec/20/31/379374_77668-670x4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4"/>
            <a:ext cx="6381750" cy="38100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57158" y="4143380"/>
            <a:ext cx="85725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Дератизацию хранилищ проводят путем раскладки отравленных приманок с фосфидом цинка или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зоокумарином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. Для отпугивания грызунов наружные стены хранилищ и почву около них опрыскивают 2%-ным креолином или 2%-ной суспензией гексахлорана.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71472" y="857232"/>
            <a:ext cx="414340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После побелки, дезинфекции и дератизации в хранилище вносят приборы (термометры, психрометры), оборудование для обработки продукции, если его дезинфицировали отдельно, и по акту сдают хранилище в эксплуатацию.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6629" name="Picture 5" descr="http://naogorod.ru/wp-content/uploads/2013/06/%D1%85%D1%80%D0%B0%D0%BD%D0%B5%D0%BD%D0%B8%D0%B5-%D0%BA%D0%B0%D1%80%D1%82%D0%BE%D1%84%D0%B5%D0%BB%D1%8F-%D0%B7%D0%B8%D0%BC%D0%BE%D0%B9-200x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85992"/>
            <a:ext cx="4048153" cy="3036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Хранение овощей.  Как сохранить овощи свежим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250009"/>
            <a:ext cx="8501122" cy="6375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7108" y="836712"/>
            <a:ext cx="6889785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i="1" dirty="0">
                <a:cs typeface="Arial" charset="0"/>
              </a:rPr>
              <a:t>Вы можете использовать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i="1" dirty="0">
                <a:cs typeface="Arial" charset="0"/>
              </a:rPr>
              <a:t>данное оформление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i="1" dirty="0">
                <a:cs typeface="Arial" charset="0"/>
              </a:rPr>
              <a:t>для создания своих презентаций,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i="1" dirty="0">
                <a:cs typeface="Arial" charset="0"/>
              </a:rPr>
              <a:t>но в своей презентации в</a:t>
            </a:r>
            <a:r>
              <a:rPr lang="ru-RU" sz="2800" i="1" dirty="0" smtClean="0">
                <a:cs typeface="Arial" charset="0"/>
              </a:rPr>
              <a:t>ы </a:t>
            </a:r>
            <a:r>
              <a:rPr lang="ru-RU" sz="2800" i="1" dirty="0">
                <a:cs typeface="Arial" charset="0"/>
              </a:rPr>
              <a:t>должны указать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источник шаблона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: </a:t>
            </a:r>
            <a:endParaRPr lang="ru-RU" sz="2800" b="1" i="1" dirty="0" smtClean="0"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cs typeface="Arial" pitchFamily="34" charset="0"/>
            </a:endParaRPr>
          </a:p>
          <a:p>
            <a:pPr lvl="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cs typeface="Arial" pitchFamily="34" charset="0"/>
              </a:rPr>
              <a:t>Ранько Елена Алексеевна </a:t>
            </a:r>
          </a:p>
          <a:p>
            <a:pPr lvl="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cs typeface="Arial" pitchFamily="34" charset="0"/>
              </a:rPr>
              <a:t>учитель начальных классов  </a:t>
            </a:r>
          </a:p>
          <a:p>
            <a:pPr lvl="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cs typeface="Arial" pitchFamily="34" charset="0"/>
              </a:rPr>
              <a:t>МАОУ лицей №21</a:t>
            </a:r>
          </a:p>
          <a:p>
            <a:pPr lvl="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cs typeface="Arial" pitchFamily="34" charset="0"/>
              </a:rPr>
              <a:t>  г. Иваново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i="1" dirty="0" smtClean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2595" y="5846386"/>
            <a:ext cx="693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Сайт: </a:t>
            </a:r>
            <a:r>
              <a:rPr lang="en-US" sz="2400" i="1" dirty="0">
                <a:hlinkClick r:id="rId2"/>
              </a:rPr>
              <a:t>http://elenaranko.ucoz.ru</a:t>
            </a:r>
            <a:r>
              <a:rPr lang="en-US" sz="2400" i="1" dirty="0" smtClean="0">
                <a:hlinkClick r:id="rId2"/>
              </a:rPr>
              <a:t>/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32622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7564" y="5949280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Arial" pitchFamily="34" charset="0"/>
              </a:rPr>
              <a:t>На момент создания шаблона все ссылки являются активными</a:t>
            </a:r>
            <a:r>
              <a:rPr lang="ru-RU" sz="1600" dirty="0" smtClean="0">
                <a:latin typeface="Times New Roman" pitchFamily="18" charset="0"/>
                <a:cs typeface="Arial" pitchFamily="34" charset="0"/>
              </a:rPr>
              <a:t>! </a:t>
            </a:r>
            <a:endParaRPr lang="ru-RU" sz="1600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96752"/>
            <a:ext cx="7992888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i="1" dirty="0" smtClean="0"/>
              <a:t>Фон:  </a:t>
            </a:r>
          </a:p>
          <a:p>
            <a:pPr>
              <a:spcAft>
                <a:spcPts val="300"/>
              </a:spcAft>
            </a:pPr>
            <a:r>
              <a:rPr lang="en-US" sz="1600" i="1" dirty="0">
                <a:hlinkClick r:id="rId2"/>
              </a:rPr>
              <a:t>http://</a:t>
            </a:r>
            <a:r>
              <a:rPr lang="en-US" sz="1600" i="1" dirty="0" smtClean="0">
                <a:hlinkClick r:id="rId2"/>
              </a:rPr>
              <a:t>img1.liveinternet.ru/images/attach/c/0/40/336/40336363_bgv.jpg</a:t>
            </a:r>
            <a:r>
              <a:rPr lang="ru-RU" sz="1600" i="1" dirty="0" smtClean="0"/>
              <a:t> </a:t>
            </a:r>
          </a:p>
          <a:p>
            <a:pPr>
              <a:spcAft>
                <a:spcPts val="300"/>
              </a:spcAft>
            </a:pPr>
            <a:r>
              <a:rPr lang="ru-RU" b="1" i="1" dirty="0" smtClean="0"/>
              <a:t>Бордюр из листьев с зонтиком:  </a:t>
            </a:r>
          </a:p>
          <a:p>
            <a:pPr>
              <a:spcAft>
                <a:spcPts val="300"/>
              </a:spcAft>
            </a:pPr>
            <a:r>
              <a:rPr lang="en-US" sz="1400" i="1" dirty="0" smtClean="0">
                <a:hlinkClick r:id="rId3"/>
              </a:rPr>
              <a:t>https</a:t>
            </a:r>
            <a:r>
              <a:rPr lang="en-US" sz="1400" i="1" dirty="0">
                <a:hlinkClick r:id="rId3"/>
              </a:rPr>
              <a:t>://</a:t>
            </a:r>
            <a:r>
              <a:rPr lang="en-US" sz="1400" i="1" dirty="0" smtClean="0">
                <a:hlinkClick r:id="rId3"/>
              </a:rPr>
              <a:t>img-fotki.yandex.ru/get/6609/20573769.d/0_8279c_8edf2d89_orig</a:t>
            </a:r>
            <a:r>
              <a:rPr lang="ru-RU" sz="1400" i="1" dirty="0" smtClean="0"/>
              <a:t>  </a:t>
            </a:r>
          </a:p>
          <a:p>
            <a:pPr lvl="0">
              <a:spcAft>
                <a:spcPts val="300"/>
              </a:spcAft>
            </a:pPr>
            <a:r>
              <a:rPr lang="ru-RU" b="1" i="1" dirty="0" smtClean="0"/>
              <a:t>Букет : </a:t>
            </a:r>
          </a:p>
          <a:p>
            <a:pPr lvl="0">
              <a:spcAft>
                <a:spcPts val="300"/>
              </a:spcAft>
            </a:pPr>
            <a:r>
              <a:rPr lang="en-US" sz="1600" i="1" dirty="0">
                <a:hlinkClick r:id="rId4"/>
              </a:rPr>
              <a:t>https://</a:t>
            </a:r>
            <a:r>
              <a:rPr lang="en-US" sz="1600" i="1" dirty="0" smtClean="0">
                <a:hlinkClick r:id="rId4"/>
              </a:rPr>
              <a:t>img-fotki.yandex.ru/get/6505/131624064.235/0_906cf_cb8ebc3b_orig.png</a:t>
            </a:r>
            <a:endParaRPr lang="ru-RU" sz="1600" i="1" dirty="0" smtClean="0"/>
          </a:p>
          <a:p>
            <a:pPr lvl="0">
              <a:spcAft>
                <a:spcPts val="300"/>
              </a:spcAft>
            </a:pPr>
            <a:r>
              <a:rPr lang="ru-RU" b="1" i="1" dirty="0" smtClean="0"/>
              <a:t>Ягоды: </a:t>
            </a:r>
          </a:p>
          <a:p>
            <a:pPr>
              <a:spcAft>
                <a:spcPts val="300"/>
              </a:spcAft>
            </a:pPr>
            <a:r>
              <a:rPr lang="en-US" sz="1600" i="1" dirty="0">
                <a:hlinkClick r:id="rId5"/>
              </a:rPr>
              <a:t>https://img0.liveinternet.ru/images/attach/c/0/117/682/117682226_IlonkasScrapbookDesigns_AutumnIsOnItsWay_el__83_.</a:t>
            </a:r>
            <a:r>
              <a:rPr lang="en-US" sz="1600" i="1" dirty="0" smtClean="0">
                <a:hlinkClick r:id="rId5"/>
              </a:rPr>
              <a:t>png</a:t>
            </a:r>
            <a:r>
              <a:rPr lang="ru-RU" sz="1600" i="1" dirty="0" smtClean="0"/>
              <a:t>   </a:t>
            </a:r>
            <a:endParaRPr lang="ru-RU" sz="1600" i="1" dirty="0"/>
          </a:p>
          <a:p>
            <a:pPr>
              <a:spcAft>
                <a:spcPts val="300"/>
              </a:spcAft>
            </a:pPr>
            <a:r>
              <a:rPr lang="ru-RU" b="1" i="1" dirty="0" smtClean="0"/>
              <a:t>Цветок_01:</a:t>
            </a:r>
          </a:p>
          <a:p>
            <a:pPr>
              <a:spcAft>
                <a:spcPts val="300"/>
              </a:spcAft>
            </a:pPr>
            <a:r>
              <a:rPr lang="en-US" sz="1600" i="1" dirty="0">
                <a:hlinkClick r:id="rId6"/>
              </a:rPr>
              <a:t>http://</a:t>
            </a:r>
            <a:r>
              <a:rPr lang="en-US" sz="1600" i="1" dirty="0" smtClean="0">
                <a:hlinkClick r:id="rId6"/>
              </a:rPr>
              <a:t>www.playcast.ru/uploads/2016/10/19/20246245.png</a:t>
            </a:r>
            <a:r>
              <a:rPr lang="ru-RU" sz="1600" i="1" dirty="0" smtClean="0"/>
              <a:t>  </a:t>
            </a:r>
          </a:p>
          <a:p>
            <a:pPr>
              <a:spcAft>
                <a:spcPts val="300"/>
              </a:spcAft>
            </a:pPr>
            <a:r>
              <a:rPr lang="ru-RU" b="1" i="1" dirty="0" smtClean="0"/>
              <a:t>Цветок_02:</a:t>
            </a:r>
          </a:p>
          <a:p>
            <a:pPr>
              <a:spcAft>
                <a:spcPts val="300"/>
              </a:spcAft>
            </a:pPr>
            <a:r>
              <a:rPr lang="en-US" sz="1600" i="1" dirty="0">
                <a:hlinkClick r:id="rId7"/>
              </a:rPr>
              <a:t>https://</a:t>
            </a:r>
            <a:r>
              <a:rPr lang="en-US" sz="1600" i="1" dirty="0" smtClean="0">
                <a:hlinkClick r:id="rId7"/>
              </a:rPr>
              <a:t>img-fotki.yandex.ru/get/9261/112424586.a90/0_eb477_3c4e3596_L.png</a:t>
            </a:r>
            <a:r>
              <a:rPr lang="ru-RU" sz="1600" i="1" dirty="0" smtClean="0"/>
              <a:t>    </a:t>
            </a:r>
          </a:p>
          <a:p>
            <a:pPr>
              <a:spcAft>
                <a:spcPts val="300"/>
              </a:spcAft>
            </a:pPr>
            <a:r>
              <a:rPr lang="ru-RU" b="1" i="1" dirty="0" smtClean="0"/>
              <a:t>Цветок_03</a:t>
            </a:r>
          </a:p>
          <a:p>
            <a:pPr>
              <a:spcAft>
                <a:spcPts val="300"/>
              </a:spcAft>
            </a:pPr>
            <a:r>
              <a:rPr lang="en-US" sz="1600" i="1" dirty="0">
                <a:hlinkClick r:id="rId8"/>
              </a:rPr>
              <a:t>http://</a:t>
            </a:r>
            <a:r>
              <a:rPr lang="en-US" sz="1600" i="1" dirty="0" smtClean="0">
                <a:hlinkClick r:id="rId8"/>
              </a:rPr>
              <a:t>www.playcast.ru/uploads/2014/09/16/9862346.png</a:t>
            </a:r>
            <a:r>
              <a:rPr lang="ru-RU" sz="1600" i="1" dirty="0" smtClean="0"/>
              <a:t>  </a:t>
            </a:r>
          </a:p>
          <a:p>
            <a:pPr>
              <a:spcAft>
                <a:spcPts val="300"/>
              </a:spcAft>
            </a:pPr>
            <a:r>
              <a:rPr lang="ru-RU" sz="1600" i="1" dirty="0" smtClean="0"/>
              <a:t>Фотографии овощей   </a:t>
            </a:r>
            <a:r>
              <a:rPr lang="en-US" sz="1600" i="1" dirty="0" smtClean="0"/>
              <a:t>https://yandex.ru</a:t>
            </a:r>
            <a:endParaRPr lang="ru-RU" sz="1600" i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941906" y="529516"/>
            <a:ext cx="3260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Интернет – ресурсы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20097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857628"/>
            <a:ext cx="41044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642918"/>
            <a:ext cx="871540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Повышенная влажность воздуха в овощехранилищах, необходимая для нормального хранения продуктов, способствует развитию в них грибной и бактериальной флоры. Деревянные конструкции хранилищ при этом часто загнивают. Поэтому все без исключения хранилища ежегодно до закладки в них продукции подвергаются ремонту, дезинфекции, дератизации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34" y="1000108"/>
            <a:ext cx="835824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Летом из хранилища удаляют инвентарь и машины, разбирают закрома и стеллажи, которые также выносят наружу для просушки и дезинфекции. Само хранилище очищают от всех растительных остатков, тщательно очищают потолок и стены. Весь собранный мусор сжигают. Хранилища просушивают путем проветривания. Затем при необходимости проводят текущий или капитальный ремонт. Для борьбы с грызунами щели и норы засыпают битым стеклом, а затем заливают раствором цемента; вентиляционные каналы в камерах затягивают металлической сеткой.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42910" y="1000108"/>
            <a:ext cx="81439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Дезинфицируют хранилища сернистым газом, парами формалина или раствором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оксидифенолята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 натрия. Для создания необходимой концентрации этих веществ хранилища герметизируют.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4579" name="Picture 3" descr="https://gusiyabloni.com/wp-content/uploads/2018/01/Ovoshhi-v-pogre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928934"/>
            <a:ext cx="5613565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3929066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Сернистый газ чаще всего получают путем сжигания в хранилище черенковой серы в специальных печках или на противнях, размещаемых на слое песка. Расход серы от 30 до 90 г/м3 помещения хранилища. Дезинфекцию проводят при температуре воздуха не ниже 16—18°С.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3555" name="Picture 3" descr="http://voronezh.ros-tehnology.ru/wp-content/uploads/2016/01/DSC_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5" y="500042"/>
            <a:ext cx="5378861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714620"/>
            <a:ext cx="80010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Если на расстоянии менее 300 м от хранилища имеются жилые дома или оно находится в подвальном помещении, газацию сернистым газом проводить не рекомендуется. В этом случае применяют влажную дезинфекцию 1%-ным раствором формалина (1 л 40%-ного формалина на 40 л воды). Раствором покрывают все поверхности в хранилище из расчета 0,25—0,30 л/м2. </a:t>
            </a:r>
            <a:endParaRPr lang="ru-RU" sz="2800" dirty="0"/>
          </a:p>
        </p:txBody>
      </p:sp>
      <p:pic>
        <p:nvPicPr>
          <p:cNvPr id="22534" name="Picture 6" descr="https://userdata.agroserver.ru/pic/150239/611627_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3143272" cy="2341739"/>
          </a:xfrm>
          <a:prstGeom prst="rect">
            <a:avLst/>
          </a:prstGeom>
          <a:noFill/>
        </p:spPr>
      </p:pic>
      <p:sp>
        <p:nvSpPr>
          <p:cNvPr id="22536" name="AutoShape 8" descr="https://t1.ftcdn.net/jpg/00/74/11/18/160_F_74111840_c8aHTgqR0tZm0sDBEHiGxljl9MsyCR3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s://t1.ftcdn.net/jpg/00/74/11/18/160_F_74111840_c8aHTgqR0tZm0sDBEHiGxljl9MsyCR3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https://t1.ftcdn.net/jpg/00/74/11/18/160_F_74111840_c8aHTgqR0tZm0sDBEHiGxljl9MsyCR3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2" name="Picture 14" descr="https://uagro.pro/wp-content/uploads/2018/05/6872c3893ac5058b505224cac9dd8089_L-245x1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66"/>
            <a:ext cx="3071834" cy="2307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4" y="4214818"/>
            <a:ext cx="82868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Хорошим дезинфицирующим средством служит также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оксидифенолят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 натрия (препарат Ф-5), сильно действующий на плесени. Концентрация рабочего раствора — 2—3%, норма расхода — 0,3 л/м2 поверхности.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1507" name="Picture 3" descr="http://nafermah.ru/images/badvert_imgs/ad59f66f5ccbe2189f5b1da0b7b5f1dc_36862509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34204"/>
            <a:ext cx="6000792" cy="398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90" y="4071942"/>
            <a:ext cx="878681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Хранилища, в которые закладывают на хранение семенные фонды картофеля, маточники корнеплодов или капусты можно дезинфицировать раствором хлорной извести (40 г хлорной извести на 1 л воды), затрачивая 0,25—0,3 л/м2.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485" name="Picture 5" descr="https://xn--80ajgpcpbhkds4a4g.xn--p1ai/wp-content/uploads/2016/05/produkcija-rastenievodstv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048496" cy="3779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472" y="2428868"/>
            <a:ext cx="792961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Обработанные тем или иным способом хранилища выдерживают в герметизированном состоянии 2—3 суток, после чего тщательно проветривают. Затем все поверхности внутри хранилища (кроме пола и окон) белят смесью свежегашеной извести и медного купороса (1,5—2 г извести и 200 г купороса на 10 л воды). Добавка медного купороса на длительное время предупреждает развитие грибной флоры.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9461" name="Picture 5" descr="http://images-on-off.com/images/43/xraneniesveklivpogrebesvezhieovoshidosam-770a7d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12838"/>
            <a:ext cx="4500594" cy="2430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554</Words>
  <Application>Microsoft Office PowerPoint</Application>
  <PresentationFormat>Экран (4:3)</PresentationFormat>
  <Paragraphs>42</Paragraphs>
  <Slides>14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Волшебник</cp:lastModifiedBy>
  <cp:revision>68</cp:revision>
  <dcterms:created xsi:type="dcterms:W3CDTF">2018-03-09T15:08:22Z</dcterms:created>
  <dcterms:modified xsi:type="dcterms:W3CDTF">2018-12-02T09:22:31Z</dcterms:modified>
</cp:coreProperties>
</file>