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7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7" r:id="rId14"/>
    <p:sldId id="278" r:id="rId15"/>
    <p:sldId id="279" r:id="rId16"/>
    <p:sldId id="283" r:id="rId17"/>
    <p:sldId id="284" r:id="rId18"/>
    <p:sldId id="285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4" r:id="rId29"/>
    <p:sldId id="305" r:id="rId30"/>
    <p:sldId id="306" r:id="rId31"/>
    <p:sldId id="310" r:id="rId32"/>
    <p:sldId id="311" r:id="rId33"/>
    <p:sldId id="312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8" r:id="rId5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14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1843" userDrawn="1">
          <p15:clr>
            <a:srgbClr val="A4A3A4"/>
          </p15:clr>
        </p15:guide>
        <p15:guide id="8" pos="3912" userDrawn="1">
          <p15:clr>
            <a:srgbClr val="A4A3A4"/>
          </p15:clr>
        </p15:guide>
        <p15:guide id="9" pos="2064" userDrawn="1">
          <p15:clr>
            <a:srgbClr val="A4A3A4"/>
          </p15:clr>
        </p15:guide>
        <p15:guide id="10" pos="3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9821" autoAdjust="0"/>
  </p:normalViewPr>
  <p:slideViewPr>
    <p:cSldViewPr snapToGrid="0">
      <p:cViewPr varScale="1">
        <p:scale>
          <a:sx n="97" d="100"/>
          <a:sy n="97" d="100"/>
        </p:scale>
        <p:origin x="-618" y="-102"/>
      </p:cViewPr>
      <p:guideLst>
        <p:guide orient="horz" pos="226"/>
        <p:guide orient="horz" pos="3014"/>
        <p:guide pos="226"/>
        <p:guide pos="5534"/>
        <p:guide pos="2993"/>
        <p:guide pos="2767"/>
        <p:guide pos="1843"/>
        <p:guide pos="3912"/>
        <p:guide pos="2064"/>
        <p:guide pos="3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20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0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8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73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1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44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0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3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00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7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1CDE-1744-43EF-A4BF-F36F2AFF37D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AC30-E577-455B-9479-26D6974E4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8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2.png"/><Relationship Id="rId7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7.xml"/><Relationship Id="rId18" Type="http://schemas.openxmlformats.org/officeDocument/2006/relationships/slide" Target="slide34.xml"/><Relationship Id="rId3" Type="http://schemas.openxmlformats.org/officeDocument/2006/relationships/image" Target="../media/image2.png"/><Relationship Id="rId21" Type="http://schemas.openxmlformats.org/officeDocument/2006/relationships/slide" Target="slide25.xml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17" Type="http://schemas.openxmlformats.org/officeDocument/2006/relationships/slide" Target="slide31.xml"/><Relationship Id="rId2" Type="http://schemas.openxmlformats.org/officeDocument/2006/relationships/image" Target="../media/image5.png"/><Relationship Id="rId16" Type="http://schemas.openxmlformats.org/officeDocument/2006/relationships/slide" Target="slide43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slide" Target="slide19.xml"/><Relationship Id="rId15" Type="http://schemas.openxmlformats.org/officeDocument/2006/relationships/slide" Target="slide46.xml"/><Relationship Id="rId23" Type="http://schemas.openxmlformats.org/officeDocument/2006/relationships/slide" Target="slide4.xml"/><Relationship Id="rId10" Type="http://schemas.openxmlformats.org/officeDocument/2006/relationships/slide" Target="slide16.xml"/><Relationship Id="rId19" Type="http://schemas.openxmlformats.org/officeDocument/2006/relationships/slide" Target="slide37.xml"/><Relationship Id="rId4" Type="http://schemas.openxmlformats.org/officeDocument/2006/relationships/image" Target="../media/image6.png"/><Relationship Id="rId9" Type="http://schemas.openxmlformats.org/officeDocument/2006/relationships/slide" Target="slide13.xml"/><Relationship Id="rId14" Type="http://schemas.openxmlformats.org/officeDocument/2006/relationships/slide" Target="slide40.xml"/><Relationship Id="rId22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.png"/><Relationship Id="rId7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38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4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383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-1" y="147484"/>
            <a:ext cx="576170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Дидактическая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игра</a:t>
            </a:r>
          </a:p>
          <a:p>
            <a:pPr algn="ctr" defTabSz="1219139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«Наряди елочку» </a:t>
            </a:r>
            <a:endParaRPr lang="ru-RU" sz="3200" dirty="0" smtClean="0">
              <a:solidFill>
                <a:schemeClr val="bg1"/>
              </a:solidFill>
              <a:latin typeface="+mj-lt"/>
            </a:endParaRPr>
          </a:p>
          <a:p>
            <a:pPr algn="ctr" defTabSz="1219139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 теме «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Свиноводческая ферма»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Скругленный прямоугольник 39">
            <a:hlinkClick r:id="rId4" action="ppaction://hlinksldjump"/>
          </p:cNvPr>
          <p:cNvSpPr/>
          <p:nvPr/>
        </p:nvSpPr>
        <p:spPr>
          <a:xfrm>
            <a:off x="673954" y="3553241"/>
            <a:ext cx="2959344" cy="80866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80000" tIns="240000" rIns="480000" bIns="240000" rtlCol="0" anchor="ctr">
            <a:spAutoFit/>
          </a:bodyPr>
          <a:lstStyle/>
          <a:p>
            <a:pPr algn="ctr" defTabSz="914377"/>
            <a:r>
              <a:rPr lang="ru-RU" sz="1600" b="1" kern="1600" spc="100" dirty="0" smtClean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НАЧАТЬ ИГРУ</a:t>
            </a:r>
            <a:endParaRPr lang="ru-RU" sz="1600" b="1" kern="1600" spc="100" dirty="0">
              <a:solidFill>
                <a:schemeClr val="tx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TextBox 40">
            <a:hlinkClick r:id="rId5" action="ppaction://hlinksldjump"/>
          </p:cNvPr>
          <p:cNvSpPr txBox="1"/>
          <p:nvPr/>
        </p:nvSpPr>
        <p:spPr>
          <a:xfrm>
            <a:off x="1623085" y="4538504"/>
            <a:ext cx="15052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ru-RU" sz="1600" dirty="0">
                <a:solidFill>
                  <a:schemeClr val="bg1">
                    <a:lumMod val="9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Правила игры</a:t>
            </a:r>
          </a:p>
        </p:txBody>
      </p:sp>
      <p:pic>
        <p:nvPicPr>
          <p:cNvPr id="1026" name="Picture 2" descr="C:\Users\Волшебник\Desktop\s-newyear0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504" y="1851988"/>
            <a:ext cx="1402489" cy="1402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2055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Существует  большое количество самых разнообразных пород свиней , различающихся внешним  видом и направлением их продуктивности.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Каких пород свиней не существует?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08170"/>
            <a:ext cx="2566988" cy="44870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 smtClean="0">
                <a:solidFill>
                  <a:prstClr val="white"/>
                </a:solidFill>
              </a:rPr>
              <a:t>Жировые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3288506" y="3408170"/>
            <a:ext cx="2566988" cy="44870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 smtClean="0">
                <a:solidFill>
                  <a:prstClr val="white"/>
                </a:solidFill>
              </a:rPr>
              <a:t>Мясо – сальные 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58775" y="4148733"/>
            <a:ext cx="2566988" cy="44870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 smtClean="0">
                <a:solidFill>
                  <a:prstClr val="white"/>
                </a:solidFill>
              </a:rPr>
              <a:t>Сальные 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276600" y="4148732"/>
            <a:ext cx="2566988" cy="44870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100" dirty="0" smtClean="0">
                <a:solidFill>
                  <a:prstClr val="white"/>
                </a:solidFill>
              </a:rPr>
              <a:t>Мясные                            </a:t>
            </a:r>
            <a:endParaRPr lang="ru-RU" sz="1100" dirty="0">
              <a:solidFill>
                <a:prstClr val="white"/>
              </a:solidFill>
            </a:endParaRPr>
          </a:p>
        </p:txBody>
      </p:sp>
      <p:pic>
        <p:nvPicPr>
          <p:cNvPr id="16" name="Picture 2" descr="https://mirgif.com/3/ded_moroz_s_meshko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5910" y="1776845"/>
            <a:ext cx="3078090" cy="336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8338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endParaRPr lang="ru-RU" sz="2800" dirty="0" smtClean="0">
              <a:solidFill>
                <a:srgbClr val="92D050"/>
              </a:solidFill>
              <a:latin typeface="Ikra Slab"/>
            </a:endParaRPr>
          </a:p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Жировой породы свиней не существует. Все породы свиней разделяются на три группы: мясо – сальные, сальные и мясные.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67586" name="Picture 2" descr="http://i.i.ua/photo/images/pic/4/7/4029874_6669b3d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181350" cy="552451"/>
          </a:xfrm>
          <a:prstGeom prst="rect">
            <a:avLst/>
          </a:prstGeom>
          <a:noFill/>
        </p:spPr>
      </p:pic>
      <p:pic>
        <p:nvPicPr>
          <p:cNvPr id="67588" name="Picture 4" descr="http://i.i.ua/photo/images/pic/4/7/4029874_6669b3d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6091" y="0"/>
            <a:ext cx="3181350" cy="552451"/>
          </a:xfrm>
          <a:prstGeom prst="rect">
            <a:avLst/>
          </a:prstGeom>
          <a:noFill/>
        </p:spPr>
      </p:pic>
      <p:pic>
        <p:nvPicPr>
          <p:cNvPr id="67590" name="Picture 6" descr="http://i.i.ua/photo/images/pic/4/7/4029874_6669b3d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5391" y="2695184"/>
            <a:ext cx="3181350" cy="552451"/>
          </a:xfrm>
          <a:prstGeom prst="rect">
            <a:avLst/>
          </a:prstGeom>
          <a:noFill/>
        </p:spPr>
      </p:pic>
      <p:pic>
        <p:nvPicPr>
          <p:cNvPr id="67592" name="Picture 8" descr="http://i.i.ua/photo/images/pic/4/7/4029874_6669b3d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00193"/>
            <a:ext cx="3181350" cy="552451"/>
          </a:xfrm>
          <a:prstGeom prst="rect">
            <a:avLst/>
          </a:prstGeom>
          <a:noFill/>
        </p:spPr>
      </p:pic>
      <p:pic>
        <p:nvPicPr>
          <p:cNvPr id="14" name="Picture 6" descr="http://images-photo.ru/_ph/53/2/86059222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2710" y="2789458"/>
            <a:ext cx="3441290" cy="2354042"/>
          </a:xfrm>
          <a:prstGeom prst="rect">
            <a:avLst/>
          </a:prstGeom>
          <a:noFill/>
        </p:spPr>
      </p:pic>
      <p:pic>
        <p:nvPicPr>
          <p:cNvPr id="15" name="Picture 4" descr="http://im0-tub.yandex.net/i?id=44372518&amp;tov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0958" y="722647"/>
            <a:ext cx="2073944" cy="14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046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Все породы свиней разделяются на </a:t>
            </a:r>
            <a:r>
              <a:rPr lang="ru-RU" sz="1600" smtClean="0">
                <a:solidFill>
                  <a:prstClr val="white"/>
                </a:solidFill>
              </a:rPr>
              <a:t>три группы: </a:t>
            </a:r>
            <a:r>
              <a:rPr lang="ru-RU" sz="1600" dirty="0" smtClean="0">
                <a:solidFill>
                  <a:prstClr val="white"/>
                </a:solidFill>
              </a:rPr>
              <a:t>мясо – сальные, сальные и мясные.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4" y="2064470"/>
            <a:ext cx="2487562" cy="3244950"/>
          </a:xfrm>
          <a:prstGeom prst="rect">
            <a:avLst/>
          </a:prstGeom>
          <a:noFill/>
        </p:spPr>
      </p:pic>
      <p:pic>
        <p:nvPicPr>
          <p:cNvPr id="66562" name="Picture 2" descr="http://www.playcast.ru/uploads/2015/12/25/1650459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5111" y="2443316"/>
            <a:ext cx="3810000" cy="952500"/>
          </a:xfrm>
          <a:prstGeom prst="rect">
            <a:avLst/>
          </a:prstGeom>
          <a:noFill/>
        </p:spPr>
      </p:pic>
      <p:pic>
        <p:nvPicPr>
          <p:cNvPr id="66564" name="Picture 4" descr="http://www.playcast.ru/uploads/2017/11/29/2401084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5781" y="0"/>
            <a:ext cx="3790950" cy="371475"/>
          </a:xfrm>
          <a:prstGeom prst="rect">
            <a:avLst/>
          </a:prstGeom>
          <a:noFill/>
        </p:spPr>
      </p:pic>
      <p:pic>
        <p:nvPicPr>
          <p:cNvPr id="16" name="Содержимое 3" descr="145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2514" y="401579"/>
            <a:ext cx="2384121" cy="1218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63691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85152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white"/>
                </a:solidFill>
              </a:rPr>
              <a:t>В </a:t>
            </a:r>
            <a:r>
              <a:rPr lang="ru-RU" sz="1600" dirty="0" smtClean="0">
                <a:solidFill>
                  <a:prstClr val="white"/>
                </a:solidFill>
              </a:rPr>
              <a:t> помещениях свинарника устанавливают специальное, оборудование  которое обеспечивает и автоматически регулирует постоянную температуру воздуха, влажность, освещение.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Ответьте</a:t>
            </a:r>
            <a:r>
              <a:rPr lang="ru-RU" sz="1600" dirty="0">
                <a:solidFill>
                  <a:prstClr val="white"/>
                </a:solidFill>
              </a:rPr>
              <a:t>, </a:t>
            </a:r>
            <a:r>
              <a:rPr lang="ru-RU" sz="1600" dirty="0" smtClean="0">
                <a:solidFill>
                  <a:prstClr val="white"/>
                </a:solidFill>
              </a:rPr>
              <a:t>а чем поддерживается чистота воздуха?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104626"/>
            <a:ext cx="2566988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Сквозняками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104626"/>
            <a:ext cx="2566988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Форточками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167918"/>
            <a:ext cx="2566988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Проветриванием 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167918"/>
            <a:ext cx="2566988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Вентиляцией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1" name="Picture 2" descr="https://mirgif.com/3/ded_moroz_s_meshko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5910" y="1776845"/>
            <a:ext cx="3078090" cy="336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0877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Вентиляцией.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Чистота воздуха в помещении свинарника поддерживается  вентиляцией.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1" name="Picture 6" descr="http://images-photo.ru/_ph/53/2/8605922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2710" y="2789458"/>
            <a:ext cx="3441290" cy="2354042"/>
          </a:xfrm>
          <a:prstGeom prst="rect">
            <a:avLst/>
          </a:prstGeom>
          <a:noFill/>
        </p:spPr>
      </p:pic>
      <p:pic>
        <p:nvPicPr>
          <p:cNvPr id="61442" name="Picture 2" descr="https://ua.all.biz/img/ua/catalog/1578764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6702" y="412254"/>
            <a:ext cx="2671639" cy="147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6460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6" y="1338580"/>
            <a:ext cx="541276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Вентиляцией.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Чистота воздуха в помещении свинарника поддерживается  вентиляцией.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60418" name="Picture 2" descr="https://mirgif.com/3/krasivaja_novogodnjaja_el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3131" y="2122631"/>
            <a:ext cx="3020869" cy="3020869"/>
          </a:xfrm>
          <a:prstGeom prst="rect">
            <a:avLst/>
          </a:prstGeom>
          <a:noFill/>
        </p:spPr>
      </p:pic>
      <p:pic>
        <p:nvPicPr>
          <p:cNvPr id="4" name="Picture 2" descr="http://www.playcast.ru/uploads/2015/12/25/1650459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3936" y="2630129"/>
            <a:ext cx="3810000" cy="952500"/>
          </a:xfrm>
          <a:prstGeom prst="rect">
            <a:avLst/>
          </a:prstGeom>
          <a:noFill/>
        </p:spPr>
      </p:pic>
      <p:pic>
        <p:nvPicPr>
          <p:cNvPr id="12" name="Picture 2" descr="https://ua.all.biz/img/ua/catalog/15787641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6702" y="412254"/>
            <a:ext cx="2671639" cy="147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9004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Главное в уходе за свиньями – это поддерживание чистоты в свинарнике, в станках, чистоты животных, оборудования и инвентаря.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Скажите, как часто проводят генеральную уборку в свинарнике?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Не реже одного раза в неделю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Не реже одного раза в  6 месяцев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Не реже одного раза в месяц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Не реже одного раза в три месяца.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1" name="Picture 2" descr="https://mirgif.com/3/ded_moroz_s_meshko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5910" y="1776845"/>
            <a:ext cx="3078090" cy="336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1055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Не реже одного раза в месяц.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 Во время проведения  генеральной  уборки тщательно скребут и моют горячей водой стены, перегородки станков, дверцы,  кормушки,  заменяют подстилку.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1" name="Picture 6" descr="http://images-photo.ru/_ph/53/2/8605922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2710" y="2789458"/>
            <a:ext cx="3441290" cy="2354042"/>
          </a:xfrm>
          <a:prstGeom prst="rect">
            <a:avLst/>
          </a:prstGeom>
          <a:noFill/>
        </p:spPr>
      </p:pic>
      <p:pic>
        <p:nvPicPr>
          <p:cNvPr id="12" name="Picture 2" descr="http://gorodsad.in.ua/images/Krupnaya_belaya_poroda_svinej_harakteristika_i_vidi-_opisanie_vneshnego_vida-_soderzhanie_i_uhod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3026" y="658762"/>
            <a:ext cx="2285271" cy="1514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2316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Не реже одного раза в месяц.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 Во время проведения  генеральной  уборки тщательно скребут и моют горячей водой стены, перегородки станков, дверцы,  кормушки,  заменяют подстилку.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4" y="2064470"/>
            <a:ext cx="2487562" cy="3244950"/>
          </a:xfrm>
          <a:prstGeom prst="rect">
            <a:avLst/>
          </a:prstGeom>
          <a:noFill/>
        </p:spPr>
      </p:pic>
      <p:pic>
        <p:nvPicPr>
          <p:cNvPr id="54274" name="Picture 2" descr="http://www.playcast.ru/uploads/2015/12/25/1650459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6117" y="2797277"/>
            <a:ext cx="3810000" cy="952500"/>
          </a:xfrm>
          <a:prstGeom prst="rect">
            <a:avLst/>
          </a:prstGeom>
          <a:noFill/>
        </p:spPr>
      </p:pic>
      <p:pic>
        <p:nvPicPr>
          <p:cNvPr id="32770" name="Picture 2" descr="http://gorodsad.in.ua/images/Krupnaya_belaya_poroda_svinej_harakteristika_i_vidi-_opisanie_vneshnego_vida-_soderzhanie_i_uhod_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4033" y="285136"/>
            <a:ext cx="2285271" cy="1514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5623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457098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Для борьбы с переносчиками  многих заразных заболеваний : мухами, клещами проводят специальную обработку  помещений свинарника.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Назовите  как она называется.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40833"/>
            <a:ext cx="2566988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Дезинфекция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Дезориентация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Дезинсекция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Дератизация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47106" name="Picture 2" descr="https://estalsad23.edumsko.ru/uploads/2300/2214/section/141329/folder_7/kolokolchiki.gif?151358905802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4181" y="137652"/>
            <a:ext cx="4762500" cy="600076"/>
          </a:xfrm>
          <a:prstGeom prst="rect">
            <a:avLst/>
          </a:prstGeom>
          <a:noFill/>
        </p:spPr>
      </p:pic>
      <p:pic>
        <p:nvPicPr>
          <p:cNvPr id="14" name="Picture 2" descr="http://www.moi-playcasti.ru/images/otkrytki/novogodnie_mobilnye_animacii/320f3d0895a040e0a856a7b5434d2d5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4594" y="1431141"/>
            <a:ext cx="2784269" cy="3712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7007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6" y="358775"/>
            <a:ext cx="40338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+mj-lt"/>
              </a:rPr>
              <a:t>Правила игры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6" y="1148437"/>
            <a:ext cx="4033838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>
                <a:solidFill>
                  <a:schemeClr val="bg1"/>
                </a:solidFill>
              </a:rPr>
              <a:t>В игре принимают участие две команды. </a:t>
            </a:r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>
                <a:solidFill>
                  <a:schemeClr val="bg1"/>
                </a:solidFill>
              </a:rPr>
              <a:t>Задача команд – быстрее соперников украсить свою новогоднюю ёлку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>
                <a:solidFill>
                  <a:schemeClr val="bg1"/>
                </a:solidFill>
              </a:rPr>
              <a:t>Для этого командам необходимо ответить на ряд вопросов, </a:t>
            </a:r>
            <a:r>
              <a:rPr lang="ru-RU" sz="1600" dirty="0" smtClean="0">
                <a:solidFill>
                  <a:schemeClr val="bg1"/>
                </a:solidFill>
              </a:rPr>
              <a:t>связанных с свиньями </a:t>
            </a:r>
          </a:p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и их содержанием</a:t>
            </a: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По жребию определяется та команда, которая начинает игру первой.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51390" y="1148437"/>
            <a:ext cx="4033836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Нажав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серый шарик на ёлке, </a:t>
            </a:r>
            <a:r>
              <a:rPr lang="ru-RU" sz="1600" dirty="0">
                <a:solidFill>
                  <a:schemeClr val="bg1"/>
                </a:solidFill>
              </a:rPr>
              <a:t>команда должна будет ответить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 </a:t>
            </a:r>
            <a:r>
              <a:rPr lang="ru-RU" sz="1600" dirty="0">
                <a:solidFill>
                  <a:schemeClr val="bg1"/>
                </a:solidFill>
              </a:rPr>
              <a:t>вопрос. Если команда ответила правильно, то она может сделать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ещё </a:t>
            </a:r>
            <a:r>
              <a:rPr lang="ru-RU" sz="1600" dirty="0">
                <a:solidFill>
                  <a:schemeClr val="bg1"/>
                </a:solidFill>
              </a:rPr>
              <a:t>один ход. Если неправильно,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то </a:t>
            </a:r>
            <a:r>
              <a:rPr lang="ru-RU" sz="1600" dirty="0">
                <a:solidFill>
                  <a:schemeClr val="bg1"/>
                </a:solidFill>
              </a:rPr>
              <a:t>ход переходит к команде соперника. </a:t>
            </a:r>
          </a:p>
          <a:p>
            <a:pPr defTabSz="1219139"/>
            <a:endParaRPr lang="ru-RU" sz="1600" dirty="0">
              <a:solidFill>
                <a:schemeClr val="bg1"/>
              </a:solidFill>
            </a:endParaRPr>
          </a:p>
          <a:p>
            <a:pPr defTabSz="1219139"/>
            <a:r>
              <a:rPr lang="ru-RU" sz="1600" dirty="0">
                <a:solidFill>
                  <a:schemeClr val="bg1"/>
                </a:solidFill>
              </a:rPr>
              <a:t>Выигрывает та команда, которая быстрее </a:t>
            </a:r>
            <a:r>
              <a:rPr lang="ru-RU" sz="1600" dirty="0" smtClean="0">
                <a:solidFill>
                  <a:schemeClr val="bg1"/>
                </a:solidFill>
              </a:rPr>
              <a:t>другой украсит ёлку игрушками.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>
            <a:hlinkClick r:id="rId4" action="ppaction://hlinksldjump"/>
          </p:cNvPr>
          <p:cNvSpPr/>
          <p:nvPr/>
        </p:nvSpPr>
        <p:spPr>
          <a:xfrm>
            <a:off x="4751390" y="4181840"/>
            <a:ext cx="2108200" cy="5894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914377"/>
            <a:r>
              <a:rPr lang="ru-RU" sz="1100" b="1" kern="1600" spc="100" dirty="0" smtClean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ВЕРНУТЬСЯ В МЕНЮ</a:t>
            </a:r>
            <a:endParaRPr lang="ru-RU" sz="1100" b="1" kern="1600" spc="100" dirty="0">
              <a:solidFill>
                <a:schemeClr val="tx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962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Дезинсекция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1" name="Picture 6" descr="http://images-photo.ru/_ph/53/2/8605922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2710" y="2789458"/>
            <a:ext cx="3441290" cy="2354042"/>
          </a:xfrm>
          <a:prstGeom prst="rect">
            <a:avLst/>
          </a:prstGeom>
          <a:noFill/>
        </p:spPr>
      </p:pic>
      <p:pic>
        <p:nvPicPr>
          <p:cNvPr id="30722" name="Picture 2" descr="https://pp.userapi.com/c845219/v845219302/10ae80/_hMNArg5VZ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4978" y="349609"/>
            <a:ext cx="2781418" cy="2088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5278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Дезинсекция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986" y="1898550"/>
            <a:ext cx="2487562" cy="3244950"/>
          </a:xfrm>
          <a:prstGeom prst="rect">
            <a:avLst/>
          </a:prstGeom>
          <a:noFill/>
        </p:spPr>
      </p:pic>
      <p:pic>
        <p:nvPicPr>
          <p:cNvPr id="13" name="Picture 2" descr="http://medvejonok52.caduk.ru/images/659799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350" y="147484"/>
            <a:ext cx="4286250" cy="324464"/>
          </a:xfrm>
          <a:prstGeom prst="rect">
            <a:avLst/>
          </a:prstGeom>
          <a:noFill/>
        </p:spPr>
      </p:pic>
      <p:pic>
        <p:nvPicPr>
          <p:cNvPr id="14" name="Picture 2" descr="https://pp.userapi.com/c845219/v845219302/10ae80/_hMNArg5VZQ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3483" y="0"/>
            <a:ext cx="2506099" cy="188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6687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Так как свинья – крупное животное, то для того чтобы прибавлялся вес её нужно хорошо кормить.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Скажите сколько раз в сутки кормят свиней?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788" y="3896482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Свиней кормят  4 раза в сутки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43313" y="3719502"/>
            <a:ext cx="2321745" cy="107866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Свиней кормят  5  раз в сутки</a:t>
            </a:r>
          </a:p>
          <a:p>
            <a:pPr algn="ctr" defTabSz="914377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186814" y="2642954"/>
            <a:ext cx="2733368" cy="107866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Свиней кормят  1 - 2  раза в сутки</a:t>
            </a:r>
          </a:p>
          <a:p>
            <a:pPr algn="ctr" defTabSz="914377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72810" y="2731439"/>
            <a:ext cx="2311913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Свиней кормят 2 – 3 раза в сутки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1" name="Picture 2" descr="http://medvejonok52.caduk.ru/images/659799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350" y="147484"/>
            <a:ext cx="4286250" cy="324464"/>
          </a:xfrm>
          <a:prstGeom prst="rect">
            <a:avLst/>
          </a:prstGeom>
          <a:noFill/>
        </p:spPr>
      </p:pic>
      <p:pic>
        <p:nvPicPr>
          <p:cNvPr id="14" name="Picture 2" descr="http://www.moi-playcasti.ru/images/otkrytki/novogodnie_mobilnye_animacii/320f3d0895a040e0a856a7b5434d2d5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4594" y="1431141"/>
            <a:ext cx="2784269" cy="3712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79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Свиней кормят 2 – 3 раза в сутки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43010" name="Picture 2" descr="https://mirgif.com/3/eloch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5925" y="2419349"/>
            <a:ext cx="3648075" cy="2724151"/>
          </a:xfrm>
          <a:prstGeom prst="rect">
            <a:avLst/>
          </a:prstGeom>
          <a:noFill/>
        </p:spPr>
      </p:pic>
      <p:pic>
        <p:nvPicPr>
          <p:cNvPr id="27650" name="Picture 2" descr="https://i4.ytimg.com/vi/Imwc_AjngDY/hqdefau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2293" y="349710"/>
            <a:ext cx="2417849" cy="181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0384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Свиней кормят 2 – 3 раза в сутки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4" y="2064470"/>
            <a:ext cx="2487562" cy="3244950"/>
          </a:xfrm>
          <a:prstGeom prst="rect">
            <a:avLst/>
          </a:prstGeom>
          <a:noFill/>
        </p:spPr>
      </p:pic>
      <p:pic>
        <p:nvPicPr>
          <p:cNvPr id="13" name="Picture 2" descr="http://medvejonok52.caduk.ru/images/659799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350" y="147484"/>
            <a:ext cx="4286250" cy="324464"/>
          </a:xfrm>
          <a:prstGeom prst="rect">
            <a:avLst/>
          </a:prstGeom>
          <a:noFill/>
        </p:spPr>
      </p:pic>
      <p:pic>
        <p:nvPicPr>
          <p:cNvPr id="14" name="Picture 2" descr="https://i4.ytimg.com/vi/Imwc_AjngDY/hq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2461" y="133400"/>
            <a:ext cx="2417849" cy="181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1688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Свиней кормят самыми разнообразными кормами. Все корма  делятся на несколько групп.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Скажите какой группы кормов не существует?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Животные корма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Зерновые корма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417769" y="3105064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Сочные и зелёные корма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62978" y="3154225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Отходы технических производств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1" name="Picture 2" descr="http://www.moi-playcasti.ru/images/otkrytki/novogodnie_mobilnye_animacii/320f3d0895a040e0a856a7b5434d2d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4594" y="1431141"/>
            <a:ext cx="2784269" cy="3712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94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Животные корма.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Существуют корма животного происхождения.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39938" name="Picture 2" descr="https://mirgif.com/3/eloch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5925" y="2419349"/>
            <a:ext cx="3648075" cy="2724151"/>
          </a:xfrm>
          <a:prstGeom prst="rect">
            <a:avLst/>
          </a:prstGeom>
          <a:noFill/>
        </p:spPr>
      </p:pic>
      <p:pic>
        <p:nvPicPr>
          <p:cNvPr id="11" name="Picture 2" descr="http://medvejonok52.caduk.ru/images/659799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350" y="147484"/>
            <a:ext cx="4286250" cy="324464"/>
          </a:xfrm>
          <a:prstGeom prst="rect">
            <a:avLst/>
          </a:prstGeom>
          <a:noFill/>
        </p:spPr>
      </p:pic>
      <p:pic>
        <p:nvPicPr>
          <p:cNvPr id="2" name="Picture 2" descr="https://1.bp.blogspot.com/-Y4qIutAUKnE/WYhAHeJ4ItI/AAAAAAAALRE/IKsLj1al1CA53VEZ3hdV0MKjgoiseHZmACLcBGAs/s400/jHo6vy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5972" y="292786"/>
            <a:ext cx="2685500" cy="2040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4448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Животные корма.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Существуют корма животного происхождения.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4" y="2064470"/>
            <a:ext cx="2487562" cy="3244950"/>
          </a:xfrm>
          <a:prstGeom prst="rect">
            <a:avLst/>
          </a:prstGeom>
          <a:noFill/>
        </p:spPr>
      </p:pic>
      <p:pic>
        <p:nvPicPr>
          <p:cNvPr id="13" name="Picture 2" descr="http://medvejonok52.caduk.ru/images/659799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350" y="147484"/>
            <a:ext cx="4286250" cy="324464"/>
          </a:xfrm>
          <a:prstGeom prst="rect">
            <a:avLst/>
          </a:prstGeom>
          <a:noFill/>
        </p:spPr>
      </p:pic>
      <p:pic>
        <p:nvPicPr>
          <p:cNvPr id="16" name="Picture 2" descr="https://1.bp.blogspot.com/-Y4qIutAUKnE/WYhAHeJ4ItI/AAAAAAAALRE/IKsLj1al1CA53VEZ3hdV0MKjgoiseHZmACLcBGAs/s400/jHo6vy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5972" y="292786"/>
            <a:ext cx="2685500" cy="2040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7039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При переработке молока на молочных заводах остается обрат, сыворотка, пахта.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Для каких групп свиней  эти продукты являются незаменимыми?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Подсвинков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Свиноматок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Поросят – отъемышей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Поросят – сосунов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34818" name="Picture 2" descr="ÐºÐ°ÑÑÐ¸Ð½ÐºÐ° Ð´ÐµÐ´ Ð¼Ð¾ÑÐ¾Ð·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5025" y="1745673"/>
            <a:ext cx="3228975" cy="3397827"/>
          </a:xfrm>
          <a:prstGeom prst="rect">
            <a:avLst/>
          </a:prstGeom>
          <a:noFill/>
        </p:spPr>
      </p:pic>
      <p:pic>
        <p:nvPicPr>
          <p:cNvPr id="4" name="Picture 2" descr="https://cs3.livemaster.ru/zhurnalfoto/d/f/4/151229123223df4d254ad2d9b60f131a7d68838d65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1084" y="0"/>
            <a:ext cx="5715000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85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Поросят – отъемышей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33794" name="Picture 2" descr="http://medvejonok52.caduk.ru/images/659799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350" y="147484"/>
            <a:ext cx="4286250" cy="324464"/>
          </a:xfrm>
          <a:prstGeom prst="rect">
            <a:avLst/>
          </a:prstGeom>
          <a:noFill/>
        </p:spPr>
      </p:pic>
      <p:pic>
        <p:nvPicPr>
          <p:cNvPr id="11" name="Picture 6" descr="http://images-photo.ru/_ph/53/2/86059222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2710" y="2789458"/>
            <a:ext cx="3441290" cy="2354042"/>
          </a:xfrm>
          <a:prstGeom prst="rect">
            <a:avLst/>
          </a:prstGeom>
          <a:noFill/>
        </p:spPr>
      </p:pic>
      <p:pic>
        <p:nvPicPr>
          <p:cNvPr id="2" name="Picture 2" descr="https://36.img.avito.st/240x180/369643263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6124" y="497065"/>
            <a:ext cx="2546682" cy="1910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83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3" y="3926048"/>
            <a:ext cx="466249" cy="618173"/>
          </a:xfrm>
          <a:prstGeom prst="rect">
            <a:avLst/>
          </a:prstGeom>
        </p:spPr>
      </p:pic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3" y="3923029"/>
            <a:ext cx="466249" cy="6181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07" y="3536095"/>
            <a:ext cx="466249" cy="618173"/>
          </a:xfrm>
          <a:prstGeom prst="rect">
            <a:avLst/>
          </a:prstGeom>
        </p:spPr>
      </p:pic>
      <p:pic>
        <p:nvPicPr>
          <p:cNvPr id="27" name="Рисунок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07" y="3536094"/>
            <a:ext cx="466249" cy="618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54" y="2899573"/>
            <a:ext cx="466249" cy="618173"/>
          </a:xfrm>
          <a:prstGeom prst="rect">
            <a:avLst/>
          </a:prstGeom>
        </p:spPr>
      </p:pic>
      <p:pic>
        <p:nvPicPr>
          <p:cNvPr id="28" name="Рисунок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54" y="2899307"/>
            <a:ext cx="466249" cy="6181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" y="2742555"/>
            <a:ext cx="466249" cy="618173"/>
          </a:xfrm>
          <a:prstGeom prst="rect">
            <a:avLst/>
          </a:prstGeom>
        </p:spPr>
      </p:pic>
      <p:pic>
        <p:nvPicPr>
          <p:cNvPr id="30" name="Рисунок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" y="2742554"/>
            <a:ext cx="466249" cy="618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5" y="2449088"/>
            <a:ext cx="466249" cy="618173"/>
          </a:xfrm>
          <a:prstGeom prst="rect">
            <a:avLst/>
          </a:prstGeom>
        </p:spPr>
      </p:pic>
      <p:pic>
        <p:nvPicPr>
          <p:cNvPr id="31" name="Рисунок 3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14" y="2435254"/>
            <a:ext cx="466249" cy="6181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22" y="1917031"/>
            <a:ext cx="466249" cy="618173"/>
          </a:xfrm>
          <a:prstGeom prst="rect">
            <a:avLst/>
          </a:prstGeom>
        </p:spPr>
      </p:pic>
      <p:pic>
        <p:nvPicPr>
          <p:cNvPr id="32" name="Рисунок 3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37" y="1917030"/>
            <a:ext cx="466249" cy="6181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07" y="2038787"/>
            <a:ext cx="466249" cy="618173"/>
          </a:xfrm>
          <a:prstGeom prst="rect">
            <a:avLst/>
          </a:prstGeom>
        </p:spPr>
      </p:pic>
      <p:pic>
        <p:nvPicPr>
          <p:cNvPr id="34" name="Рисунок 3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06" y="2034189"/>
            <a:ext cx="466249" cy="6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2" y="1109431"/>
            <a:ext cx="466249" cy="6181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37" y="2754938"/>
            <a:ext cx="466249" cy="618173"/>
          </a:xfrm>
          <a:prstGeom prst="rect">
            <a:avLst/>
          </a:prstGeom>
        </p:spPr>
      </p:pic>
      <p:pic>
        <p:nvPicPr>
          <p:cNvPr id="47" name="Рисунок 4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8" y="2753406"/>
            <a:ext cx="466249" cy="61817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98" y="3903188"/>
            <a:ext cx="466249" cy="618173"/>
          </a:xfrm>
          <a:prstGeom prst="rect">
            <a:avLst/>
          </a:prstGeom>
        </p:spPr>
      </p:pic>
      <p:pic>
        <p:nvPicPr>
          <p:cNvPr id="59" name="Рисунок 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98" y="3904629"/>
            <a:ext cx="466249" cy="61817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40" y="3531716"/>
            <a:ext cx="466249" cy="618173"/>
          </a:xfrm>
          <a:prstGeom prst="rect">
            <a:avLst/>
          </a:prstGeom>
        </p:spPr>
      </p:pic>
      <p:pic>
        <p:nvPicPr>
          <p:cNvPr id="62" name="Рисунок 6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40" y="3531715"/>
            <a:ext cx="466249" cy="61817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56" y="2845117"/>
            <a:ext cx="466249" cy="618173"/>
          </a:xfrm>
          <a:prstGeom prst="rect">
            <a:avLst/>
          </a:prstGeom>
        </p:spPr>
      </p:pic>
      <p:pic>
        <p:nvPicPr>
          <p:cNvPr id="65" name="Рисунок 6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69" y="2845116"/>
            <a:ext cx="466249" cy="61817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41" y="2314873"/>
            <a:ext cx="466249" cy="618173"/>
          </a:xfrm>
          <a:prstGeom prst="rect">
            <a:avLst/>
          </a:prstGeom>
        </p:spPr>
      </p:pic>
      <p:pic>
        <p:nvPicPr>
          <p:cNvPr id="77" name="Рисунок 7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41" y="2315011"/>
            <a:ext cx="466249" cy="6181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65" y="1918563"/>
            <a:ext cx="466249" cy="618173"/>
          </a:xfrm>
          <a:prstGeom prst="rect">
            <a:avLst/>
          </a:prstGeom>
        </p:spPr>
      </p:pic>
      <p:pic>
        <p:nvPicPr>
          <p:cNvPr id="80" name="Рисунок 7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06" y="1917031"/>
            <a:ext cx="466249" cy="6181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68" y="2038191"/>
            <a:ext cx="466249" cy="618173"/>
          </a:xfrm>
          <a:prstGeom prst="rect">
            <a:avLst/>
          </a:prstGeom>
        </p:spPr>
      </p:pic>
      <p:pic>
        <p:nvPicPr>
          <p:cNvPr id="83" name="Рисунок 8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60" y="2038649"/>
            <a:ext cx="466249" cy="61817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37" y="1217663"/>
            <a:ext cx="466249" cy="618173"/>
          </a:xfrm>
          <a:prstGeom prst="rect">
            <a:avLst/>
          </a:prstGeom>
        </p:spPr>
      </p:pic>
      <p:pic>
        <p:nvPicPr>
          <p:cNvPr id="86" name="Рисунок 85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36" y="1219104"/>
            <a:ext cx="466249" cy="618173"/>
          </a:xfrm>
          <a:prstGeom prst="rect">
            <a:avLst/>
          </a:prstGeom>
        </p:spPr>
      </p:pic>
      <p:sp>
        <p:nvSpPr>
          <p:cNvPr id="90" name="TextBox 89">
            <a:hlinkClick r:id="rId22" action="ppaction://hlinksldjump"/>
          </p:cNvPr>
          <p:cNvSpPr txBox="1"/>
          <p:nvPr/>
        </p:nvSpPr>
        <p:spPr>
          <a:xfrm>
            <a:off x="382963" y="638397"/>
            <a:ext cx="111601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en-US" sz="3800" dirty="0" smtClean="0">
                <a:solidFill>
                  <a:srgbClr val="FFC000"/>
                </a:solidFill>
                <a:latin typeface="+mj-lt"/>
              </a:rPr>
              <a:t>1</a:t>
            </a:r>
            <a:endParaRPr lang="ru-RU" sz="3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1" name="TextBox 90">
            <a:hlinkClick r:id="rId22" action="ppaction://hlinksldjump"/>
          </p:cNvPr>
          <p:cNvSpPr txBox="1"/>
          <p:nvPr/>
        </p:nvSpPr>
        <p:spPr>
          <a:xfrm>
            <a:off x="4772070" y="637275"/>
            <a:ext cx="108739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en-US" sz="3800" dirty="0" smtClean="0">
                <a:solidFill>
                  <a:srgbClr val="FFC000"/>
                </a:solidFill>
                <a:latin typeface="+mj-lt"/>
              </a:rPr>
              <a:t>2</a:t>
            </a:r>
            <a:endParaRPr lang="ru-RU" sz="3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8775" y="359410"/>
            <a:ext cx="1116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ru-RU" sz="1600" dirty="0" smtClean="0">
                <a:solidFill>
                  <a:srgbClr val="FFC000"/>
                </a:solidFill>
              </a:rPr>
              <a:t>Команда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7760" y="359410"/>
            <a:ext cx="1116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39"/>
            <a:r>
              <a:rPr lang="ru-RU" sz="1600" dirty="0" smtClean="0">
                <a:solidFill>
                  <a:srgbClr val="FFC000"/>
                </a:solidFill>
              </a:rPr>
              <a:t>Команда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4572000" y="359410"/>
            <a:ext cx="0" cy="2212339"/>
          </a:xfrm>
          <a:prstGeom prst="line">
            <a:avLst/>
          </a:prstGeom>
          <a:ln w="25400" cap="rnd">
            <a:solidFill>
              <a:schemeClr val="bg1">
                <a:lumMod val="95000"/>
                <a:alpha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Рисунок 9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42" y="1110293"/>
            <a:ext cx="466249" cy="618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353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Поросят – отъемышей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4" y="2064470"/>
            <a:ext cx="2487562" cy="3244950"/>
          </a:xfrm>
          <a:prstGeom prst="rect">
            <a:avLst/>
          </a:prstGeom>
          <a:noFill/>
        </p:spPr>
      </p:pic>
      <p:pic>
        <p:nvPicPr>
          <p:cNvPr id="32770" name="Picture 2" descr="https://cs3.livemaster.ru/zhurnalfoto/d/f/4/151229123223df4d254ad2d9b60f131a7d68838d65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401" y="0"/>
            <a:ext cx="5715000" cy="476250"/>
          </a:xfrm>
          <a:prstGeom prst="rect">
            <a:avLst/>
          </a:prstGeom>
          <a:noFill/>
        </p:spPr>
      </p:pic>
      <p:pic>
        <p:nvPicPr>
          <p:cNvPr id="13" name="Picture 2" descr="https://36.img.avito.st/240x180/369643263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7970" y="237758"/>
            <a:ext cx="2415654" cy="1811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6969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На каком производстве получают  рыбную муку?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26142" y="3817824"/>
            <a:ext cx="2900516" cy="107866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На </a:t>
            </a:r>
            <a:r>
              <a:rPr lang="ru-RU" sz="1600" dirty="0" err="1" smtClean="0">
                <a:solidFill>
                  <a:prstClr val="white"/>
                </a:solidFill>
              </a:rPr>
              <a:t>рыбоперерабатывающих</a:t>
            </a:r>
            <a:r>
              <a:rPr lang="ru-RU" sz="1600" dirty="0" smtClean="0">
                <a:solidFill>
                  <a:prstClr val="white"/>
                </a:solidFill>
              </a:rPr>
              <a:t> заводах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3739166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Молокозаводе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29278" y="2918251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На мукомольном заводе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302307" y="287892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Маслозаводе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28674" name="Picture 2" descr="ÐºÐ°ÑÑÐ¸Ð½ÐºÐ° Ð´ÐµÐ´ Ð¼Ð¾ÑÐ¾Ð·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7220" y="1766455"/>
            <a:ext cx="3228975" cy="337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2936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На </a:t>
            </a:r>
            <a:r>
              <a:rPr lang="ru-RU" sz="1600" dirty="0" err="1" smtClean="0">
                <a:solidFill>
                  <a:prstClr val="white"/>
                </a:solidFill>
              </a:rPr>
              <a:t>рыбоперерабатывающих</a:t>
            </a:r>
            <a:r>
              <a:rPr lang="ru-RU" sz="1600" dirty="0" smtClean="0">
                <a:solidFill>
                  <a:prstClr val="white"/>
                </a:solidFill>
              </a:rPr>
              <a:t> заводах.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Рыбная мука содержит большое количество питательных веществ и служит добавкой к основным кормам для свиней.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1" name="Picture 6" descr="http://images-photo.ru/_ph/53/2/8605922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2710" y="2789458"/>
            <a:ext cx="3441290" cy="2354042"/>
          </a:xfrm>
          <a:prstGeom prst="rect">
            <a:avLst/>
          </a:prstGeom>
          <a:noFill/>
        </p:spPr>
      </p:pic>
      <p:pic>
        <p:nvPicPr>
          <p:cNvPr id="27650" name="Picture 2" descr="https://img01-uz.olx.uz/images_olxuz/8085544_1_261x203_rybnaya-muka-pratain-prybaltika-latvii-tashkent_rev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1658" y="361593"/>
            <a:ext cx="2287375" cy="228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2840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На </a:t>
            </a:r>
            <a:r>
              <a:rPr lang="ru-RU" sz="1600" dirty="0" err="1" smtClean="0">
                <a:solidFill>
                  <a:prstClr val="white"/>
                </a:solidFill>
              </a:rPr>
              <a:t>рыбоперерабатывающих</a:t>
            </a:r>
            <a:r>
              <a:rPr lang="ru-RU" sz="1600" dirty="0" smtClean="0">
                <a:solidFill>
                  <a:prstClr val="white"/>
                </a:solidFill>
              </a:rPr>
              <a:t> заводах.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Рыбная мука содержит большое количество питательных веществ и служит добавкой к основным кормам для свиней.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26626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2981" y="2241755"/>
            <a:ext cx="2467896" cy="2982587"/>
          </a:xfrm>
          <a:prstGeom prst="rect">
            <a:avLst/>
          </a:prstGeom>
          <a:noFill/>
        </p:spPr>
      </p:pic>
      <p:pic>
        <p:nvPicPr>
          <p:cNvPr id="12" name="Picture 2" descr="https://img01-uz.olx.uz/images_olxuz/8085544_1_261x203_rybnaya-muka-pratain-prybaltika-latvii-tashkent_rev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1658" y="361593"/>
            <a:ext cx="2287375" cy="228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8520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Существует большое количество отходов технических производств, которые можно использовать на корм свиньям. 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Как называются   корм который получается при производстве крахмала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Отруби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Жмых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Жом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Мезга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22530" name="Picture 2" descr="ÐºÐ°ÑÑÐ¸Ð½ÐºÐ° Ð´ÐµÐ´ Ð¼Ð¾ÑÐ¾Ð·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5025" y="1787237"/>
            <a:ext cx="3228975" cy="3356264"/>
          </a:xfrm>
          <a:prstGeom prst="rect">
            <a:avLst/>
          </a:prstGeom>
          <a:noFill/>
        </p:spPr>
      </p:pic>
      <p:pic>
        <p:nvPicPr>
          <p:cNvPr id="4" name="Picture 2" descr="https://img-fotki.yandex.ru/get/4103/ivanpobeda.4d/0_184b7_4b5b109a_orig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64244" y="-134579"/>
            <a:ext cx="581977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5575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Мезга.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21506" name="Picture 2" descr="http://mir-animashki.com/_ph/6/2/2986618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7781" y="2453148"/>
            <a:ext cx="2000658" cy="2755727"/>
          </a:xfrm>
          <a:prstGeom prst="rect">
            <a:avLst/>
          </a:prstGeom>
          <a:noFill/>
        </p:spPr>
      </p:pic>
      <p:pic>
        <p:nvPicPr>
          <p:cNvPr id="21508" name="Picture 4" descr="https://www.chitalnya.ru/upload2/223/776af902e8a73feef93be84966e9cc64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9574" y="1826240"/>
            <a:ext cx="4219575" cy="685800"/>
          </a:xfrm>
          <a:prstGeom prst="rect">
            <a:avLst/>
          </a:prstGeom>
          <a:noFill/>
        </p:spPr>
      </p:pic>
      <p:pic>
        <p:nvPicPr>
          <p:cNvPr id="14" name="Picture 4" descr="https://ptichki.net/images/News/0516/kartofel_0705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9399" y="368810"/>
            <a:ext cx="2163907" cy="1627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4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Мезга.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2048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820" y="2379406"/>
            <a:ext cx="2497393" cy="2880571"/>
          </a:xfrm>
          <a:prstGeom prst="rect">
            <a:avLst/>
          </a:prstGeom>
          <a:noFill/>
        </p:spPr>
      </p:pic>
      <p:pic>
        <p:nvPicPr>
          <p:cNvPr id="13" name="Picture 4" descr="https://ptichki.net/images/News/0516/kartofel_0705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2375" y="475097"/>
            <a:ext cx="2053796" cy="154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4653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Какой корм для свиней  остается на </a:t>
            </a:r>
            <a:r>
              <a:rPr lang="ru-RU" sz="1600" smtClean="0">
                <a:solidFill>
                  <a:prstClr val="white"/>
                </a:solidFill>
              </a:rPr>
              <a:t>мукомольных заводах?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Мезга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Отруби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Жмых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Жом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9458" name="Picture 2" descr="http://www.moi-playcasti.ru/images/otkrytki/novogodnie_mobilnye_animacii/320f3d0895a040e0a856a7b5434d2d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4594" y="1431141"/>
            <a:ext cx="2784269" cy="3712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2032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272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Отруби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8434" name="Picture 2" descr="http://mir-animashki.com/_ph/6/2/2986618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8116" y="2360684"/>
            <a:ext cx="2020324" cy="2782816"/>
          </a:xfrm>
          <a:prstGeom prst="rect">
            <a:avLst/>
          </a:prstGeom>
          <a:noFill/>
        </p:spPr>
      </p:pic>
      <p:pic>
        <p:nvPicPr>
          <p:cNvPr id="18436" name="Picture 4" descr="https://img-fotki.yandex.ru/get/4103/ivanpobeda.4d/0_184b7_4b5b109a_orig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394" y="2028518"/>
            <a:ext cx="5819775" cy="800100"/>
          </a:xfrm>
          <a:prstGeom prst="rect">
            <a:avLst/>
          </a:prstGeom>
          <a:noFill/>
        </p:spPr>
      </p:pic>
      <p:pic>
        <p:nvPicPr>
          <p:cNvPr id="2" name="Picture 2" descr="https://new-img.patrika.com/upload/images/2014/12/17/wheat3-1418805743_766x5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0017" y="341194"/>
            <a:ext cx="2879418" cy="185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8308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Отруби.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7410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5370" y="2118574"/>
            <a:ext cx="2475171" cy="3024926"/>
          </a:xfrm>
          <a:prstGeom prst="rect">
            <a:avLst/>
          </a:prstGeom>
          <a:noFill/>
        </p:spPr>
      </p:pic>
      <p:pic>
        <p:nvPicPr>
          <p:cNvPr id="12" name="Picture 2" descr="https://new-img.patrika.com/upload/images/2014/12/17/wheat3-1418805743_766x5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3175" y="204717"/>
            <a:ext cx="2773555" cy="1787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4468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+mj-lt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6" y="1413776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Почему  свинья – крупное животное?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bg1"/>
                </a:solidFill>
              </a:rPr>
              <a:t>Дает потомство -8-10 поросят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405745"/>
            <a:ext cx="2526434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bg1"/>
                </a:solidFill>
              </a:rPr>
              <a:t>Имеет объемистое брюхо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406277" y="3081058"/>
            <a:ext cx="2566988" cy="107866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bg1"/>
                </a:solidFill>
              </a:rPr>
              <a:t>Масса взрослой свиньи может быть больше 200 кг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140243" y="3268527"/>
            <a:ext cx="2454441" cy="533837"/>
          </a:xfrm>
          <a:prstGeom prst="roundRect">
            <a:avLst>
              <a:gd name="adj" fmla="val 23429"/>
            </a:avLst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bg1"/>
                </a:solidFill>
              </a:rPr>
              <a:t>Много ест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80898" name="Picture 2" descr="http://www.playcast.ru/uploads/2015/12/25/1650459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175" y="1882878"/>
            <a:ext cx="3810000" cy="952500"/>
          </a:xfrm>
          <a:prstGeom prst="rect">
            <a:avLst/>
          </a:prstGeom>
          <a:noFill/>
        </p:spPr>
      </p:pic>
      <p:pic>
        <p:nvPicPr>
          <p:cNvPr id="14" name="Picture 2" descr="http://www.moi-playcasti.ru/images/otkrytki/novogodnie_mobilnye_animacii/320f3d0895a040e0a856a7b5434d2d5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1742" y="1431141"/>
            <a:ext cx="2784269" cy="3712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1611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Свиней кормя т специально изготовленным кормом.  Его так называют потому, что он состоит из  нескольких видов кормов.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Что это за  корм?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Разнообразный корм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Комбинированный корм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Смешанный корм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Составной корм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1" name="Picture 2" descr="http://puzzleit.org/image/147ebbf1babb69e9eaf7df5513e51a6e/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418" y="1209081"/>
            <a:ext cx="2744943" cy="3934420"/>
          </a:xfrm>
          <a:prstGeom prst="rect">
            <a:avLst/>
          </a:prstGeom>
          <a:noFill/>
        </p:spPr>
      </p:pic>
      <p:pic>
        <p:nvPicPr>
          <p:cNvPr id="16386" name="Picture 2" descr="https://img-fotki.yandex.ru/get/4103/ivanpobeda.4d/0_184b7_4b5b109a_orig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23704" y="-184355"/>
            <a:ext cx="581977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7239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Комбинированный корм 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1" name="Picture 2" descr="http://mir-animashki.com/_ph/6/2/2986618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8116" y="2360684"/>
            <a:ext cx="2020324" cy="2782816"/>
          </a:xfrm>
          <a:prstGeom prst="rect">
            <a:avLst/>
          </a:prstGeom>
          <a:noFill/>
        </p:spPr>
      </p:pic>
      <p:pic>
        <p:nvPicPr>
          <p:cNvPr id="12" name="Picture 8" descr="http://ruda4nik.ru/foto/kombikorm-dlya-krolikov-sostav-retsept-sdelannyy-svoimi-rukami-i-norma-potrebleniya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1903" y="664870"/>
            <a:ext cx="2477974" cy="136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54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Комбинированный корм </a:t>
            </a: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4" y="2064470"/>
            <a:ext cx="2487562" cy="3244950"/>
          </a:xfrm>
          <a:prstGeom prst="rect">
            <a:avLst/>
          </a:prstGeom>
          <a:noFill/>
        </p:spPr>
      </p:pic>
      <p:pic>
        <p:nvPicPr>
          <p:cNvPr id="13" name="Picture 8" descr="http://ruda4nik.ru/foto/kombikorm-dlya-krolikov-sostav-retsept-sdelannyy-svoimi-rukami-i-norma-potrebleniya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4205" y="374939"/>
            <a:ext cx="2477974" cy="136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0855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Какие минеральные подкормки требуются поросятам?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Камни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Известь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Песок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115495" y="3311541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Мел , поваренная соль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1" name="Picture 2" descr="http://puzzleit.org/image/147ebbf1babb69e9eaf7df5513e51a6e/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418" y="1209081"/>
            <a:ext cx="2744943" cy="393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7298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Мел , поваренная соль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mir-animashki.com/_ph/6/2/2986618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8116" y="2360684"/>
            <a:ext cx="2020324" cy="2782816"/>
          </a:xfrm>
          <a:prstGeom prst="rect">
            <a:avLst/>
          </a:prstGeom>
          <a:noFill/>
        </p:spPr>
      </p:pic>
      <p:pic>
        <p:nvPicPr>
          <p:cNvPr id="12290" name="Picture 2" descr="https://ds02.infourok.ru/uploads/ex/04e1/00076b68-e0dcdb9c/310/img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6014" y="191070"/>
            <a:ext cx="2680724" cy="2006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4452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9614" y="1328748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Мел , поваренная соль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1266" name="Picture 2" descr="http://bestgif.su/_ph/58/2/614203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5" y="1848371"/>
            <a:ext cx="2438400" cy="3295129"/>
          </a:xfrm>
          <a:prstGeom prst="rect">
            <a:avLst/>
          </a:prstGeom>
          <a:noFill/>
        </p:spPr>
      </p:pic>
      <p:pic>
        <p:nvPicPr>
          <p:cNvPr id="12" name="Picture 2" descr="https://ds02.infourok.ru/uploads/ex/04e1/00076b68-e0dcdb9c/310/img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4149" y="232013"/>
            <a:ext cx="2005985" cy="1501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6795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Большинство кормов , которые дают свиньям требуют специальной подготовки, перед раздачей их животным.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  Какого способа подготовки зернового корма не существует?</a:t>
            </a:r>
            <a:endParaRPr lang="ru-RU" sz="1600" dirty="0">
              <a:solidFill>
                <a:prstClr val="white"/>
              </a:solidFill>
            </a:endParaRP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Перекручивают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92475" y="4230779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Плющат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3587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Размалывают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292475" y="3449193"/>
            <a:ext cx="2566988" cy="55394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Дробят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11" name="Picture 2" descr="http://puzzleit.org/image/147ebbf1babb69e9eaf7df5513e51a6e/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418" y="1209081"/>
            <a:ext cx="2744943" cy="393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908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2546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Перекручивают.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1" name="Picture 2" descr="http://mir-animashki.com/_ph/6/2/2986618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8116" y="2360684"/>
            <a:ext cx="2020324" cy="2782816"/>
          </a:xfrm>
          <a:prstGeom prst="rect">
            <a:avLst/>
          </a:prstGeom>
          <a:noFill/>
        </p:spPr>
      </p:pic>
      <p:pic>
        <p:nvPicPr>
          <p:cNvPr id="9218" name="Picture 2" descr="https://www.brewersfriend.com/avatars/2014_02/19456_hjz6xk9xxd_s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9771" y="406018"/>
            <a:ext cx="2478443" cy="1863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2283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3816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Перекручивают </a:t>
            </a:r>
          </a:p>
          <a:p>
            <a:pPr defTabSz="1219139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bestgif.su/_ph/58/2/614203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645" y="1848371"/>
            <a:ext cx="2438400" cy="3295129"/>
          </a:xfrm>
          <a:prstGeom prst="rect">
            <a:avLst/>
          </a:prstGeom>
          <a:noFill/>
        </p:spPr>
      </p:pic>
      <p:pic>
        <p:nvPicPr>
          <p:cNvPr id="13" name="Picture 2" descr="https://www.brewersfriend.com/avatars/2014_02/19456_hjz6xk9xxd_s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5392" y="187654"/>
            <a:ext cx="2197290" cy="165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8696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2" y="3923030"/>
            <a:ext cx="466249" cy="6181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21" y="2686684"/>
            <a:ext cx="466249" cy="6181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3" y="3697445"/>
            <a:ext cx="466249" cy="618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3" y="2664366"/>
            <a:ext cx="466249" cy="6181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5" y="3304857"/>
            <a:ext cx="466249" cy="6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5" y="775652"/>
            <a:ext cx="466249" cy="6181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548566"/>
            <a:ext cx="466249" cy="6181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31" y="2444107"/>
            <a:ext cx="466249" cy="618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15" y="2096352"/>
            <a:ext cx="466249" cy="6181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68" y="1021435"/>
            <a:ext cx="466249" cy="6181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8" y="1599235"/>
            <a:ext cx="466249" cy="6181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9" y="1108448"/>
            <a:ext cx="466249" cy="618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81" y="4014151"/>
            <a:ext cx="466249" cy="61817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9775" y="371254"/>
            <a:ext cx="2125662" cy="1057381"/>
          </a:xfrm>
          <a:prstGeom prst="wedgeRoundRectCallout">
            <a:avLst>
              <a:gd name="adj1" fmla="val 33524"/>
              <a:gd name="adj2" fmla="val 7135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Поздравляю победителей с Новым годом!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uzzleit.org/image/147ebbf1babb69e9eaf7df5513e51a6e/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418" y="1209081"/>
            <a:ext cx="2744943" cy="393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5695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endParaRPr lang="ru-RU" sz="2800" dirty="0" smtClean="0">
              <a:solidFill>
                <a:srgbClr val="92D050"/>
              </a:solidFill>
              <a:latin typeface="+mj-lt"/>
            </a:endParaRPr>
          </a:p>
          <a:p>
            <a:pPr defTabSz="1219139"/>
            <a:endParaRPr lang="ru-RU" sz="2800" dirty="0" smtClean="0">
              <a:solidFill>
                <a:srgbClr val="92D050"/>
              </a:solidFill>
              <a:latin typeface="+mj-lt"/>
            </a:endParaRPr>
          </a:p>
          <a:p>
            <a:pPr defTabSz="1219139"/>
            <a:endParaRPr lang="ru-RU" sz="2800" dirty="0" smtClean="0">
              <a:solidFill>
                <a:srgbClr val="92D050"/>
              </a:solidFill>
              <a:latin typeface="+mj-lt"/>
            </a:endParaRPr>
          </a:p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4" y="917349"/>
            <a:ext cx="55006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pPr defTabSz="1219139"/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Свинья это крупное животное, так как масса взрослой свиньи может быть больше 200 кг.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pic>
        <p:nvPicPr>
          <p:cNvPr id="79874" name="Picture 2" descr="https://i.pinimg.com/736x/b5/ad/ba/b5adba81ecc76e76c5e0fb557d8fd60f--christmas-animals-christmas-car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7277" y="2562532"/>
            <a:ext cx="1871874" cy="2580968"/>
          </a:xfrm>
          <a:prstGeom prst="rect">
            <a:avLst/>
          </a:prstGeom>
          <a:noFill/>
        </p:spPr>
      </p:pic>
      <p:pic>
        <p:nvPicPr>
          <p:cNvPr id="11" name="Picture 6" descr="https://2.bp.blogspot.com/-l2Eu8yMVbZU/WExSXf1Q3FI/AAAAAAAABZs/qow3fTPZIwkHHIQPUw65S9nQq4g_GeSzACLcB/s1600/0_d5dc4_81ad3830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9534" y="147484"/>
            <a:ext cx="3683410" cy="119941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445" y="494074"/>
            <a:ext cx="2412102" cy="1455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260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endParaRPr lang="ru-RU" sz="2800" dirty="0" smtClean="0">
              <a:solidFill>
                <a:srgbClr val="FF0000"/>
              </a:solidFill>
              <a:latin typeface="+mj-lt"/>
            </a:endParaRPr>
          </a:p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232448"/>
            <a:ext cx="55006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endParaRPr lang="ru-RU" sz="1600" dirty="0" smtClean="0">
              <a:solidFill>
                <a:schemeClr val="bg1"/>
              </a:solidFill>
            </a:endParaRPr>
          </a:p>
          <a:p>
            <a:pPr defTabSz="1219139"/>
            <a:r>
              <a:rPr lang="ru-RU" sz="1600" dirty="0" smtClean="0">
                <a:solidFill>
                  <a:schemeClr val="bg1"/>
                </a:solidFill>
              </a:rPr>
              <a:t>Свинья это крупное животное, так как масса взрослой свиньи может быть больше 200 кг.</a:t>
            </a:r>
          </a:p>
          <a:p>
            <a:pPr defTabSz="1219139"/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028" y="483792"/>
            <a:ext cx="1773755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endParaRPr lang="ru-RU" sz="1600" dirty="0" smtClean="0">
              <a:solidFill>
                <a:srgbClr val="FFC000"/>
              </a:solidFill>
              <a:latin typeface="Roboto Slab"/>
            </a:endParaRPr>
          </a:p>
          <a:p>
            <a:pPr defTabSz="914377"/>
            <a:endParaRPr lang="ru-RU" sz="1600" dirty="0" smtClean="0">
              <a:solidFill>
                <a:srgbClr val="FFC000"/>
              </a:solidFill>
              <a:latin typeface="Roboto Slab"/>
            </a:endParaRPr>
          </a:p>
          <a:p>
            <a:pPr defTabSz="914377"/>
            <a:endParaRPr lang="ru-RU" sz="1600" dirty="0" smtClean="0">
              <a:solidFill>
                <a:srgbClr val="FFC000"/>
              </a:solidFill>
              <a:latin typeface="Roboto Slab"/>
            </a:endParaRPr>
          </a:p>
          <a:p>
            <a:pPr defTabSz="914377"/>
            <a:endParaRPr lang="ru-RU" sz="1600" dirty="0" smtClean="0">
              <a:solidFill>
                <a:srgbClr val="FFC000"/>
              </a:solidFill>
              <a:latin typeface="Roboto Slab"/>
            </a:endParaRPr>
          </a:p>
          <a:p>
            <a:pPr defTabSz="914377"/>
            <a:r>
              <a:rPr lang="ru-RU" sz="1600" dirty="0" smtClean="0">
                <a:solidFill>
                  <a:srgbClr val="FFC000"/>
                </a:solidFill>
                <a:latin typeface="Roboto Slab"/>
              </a:rPr>
              <a:t>Правильный </a:t>
            </a:r>
            <a:r>
              <a:rPr lang="ru-RU" sz="1600" dirty="0">
                <a:solidFill>
                  <a:srgbClr val="FFC000"/>
                </a:solidFill>
                <a:latin typeface="Roboto Slab"/>
              </a:rPr>
              <a:t>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94870" y="4254842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78850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2476" y="2290916"/>
            <a:ext cx="2408905" cy="2920395"/>
          </a:xfrm>
          <a:prstGeom prst="rect">
            <a:avLst/>
          </a:prstGeom>
          <a:noFill/>
        </p:spPr>
      </p:pic>
      <p:pic>
        <p:nvPicPr>
          <p:cNvPr id="78854" name="Picture 6" descr="https://2.bp.blogspot.com/-l2Eu8yMVbZU/WExSXf1Q3FI/AAAAAAAABZs/qow3fTPZIwkHHIQPUw65S9nQq4g_GeSzACLcB/s1600/0_d5dc4_81ad3830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623" y="2740932"/>
            <a:ext cx="3683410" cy="119941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463" y="454677"/>
            <a:ext cx="2477148" cy="1467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37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C000"/>
                </a:solidFill>
                <a:latin typeface="Ikra Slab"/>
              </a:rPr>
              <a:t>Ответьте на вопрос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0650" y="1005562"/>
            <a:ext cx="55006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Свиней разделяют по полу и возрасту на производственные группы. Взрослых называют хряк и свиноматка, и поросята. С какого возраста поросята считаются взрослыми?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8775" y="4230779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От 5 месяцев и старше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92474" y="4230779"/>
            <a:ext cx="2692689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От 2 месяцев и старше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8775" y="3235437"/>
            <a:ext cx="2566988" cy="80625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От 4 месяцев и старше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081688" y="3306689"/>
            <a:ext cx="2861912" cy="533837"/>
          </a:xfrm>
          <a:prstGeom prst="round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prstClr val="white"/>
                </a:solidFill>
              </a:rPr>
              <a:t>От 8 месяцев и старше.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6015922" y="1748512"/>
            <a:ext cx="2777919" cy="3394988"/>
          </a:xfrm>
          <a:prstGeom prst="rect">
            <a:avLst/>
          </a:prstGeom>
        </p:spPr>
      </p:pic>
      <p:pic>
        <p:nvPicPr>
          <p:cNvPr id="71682" name="Picture 2" descr="https://mirgif.com/3/ded_moroz_s_meshko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5910" y="1776845"/>
            <a:ext cx="3078090" cy="336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8267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8237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92D050"/>
                </a:solidFill>
                <a:latin typeface="Ikra Slab"/>
              </a:rPr>
              <a:t>Вы ответили 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005562"/>
            <a:ext cx="5500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 взрослым относят свиней  от 8 месяцев и старше.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4"/>
          <a:stretch/>
        </p:blipFill>
        <p:spPr>
          <a:xfrm>
            <a:off x="6552326" y="2829719"/>
            <a:ext cx="1898809" cy="2313781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70658" name="Picture 2" descr="http://i.i.ua/photo/images/pic/4/7/4029874_6669b3d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5756" y="0"/>
            <a:ext cx="3181350" cy="552451"/>
          </a:xfrm>
          <a:prstGeom prst="rect">
            <a:avLst/>
          </a:prstGeom>
          <a:noFill/>
        </p:spPr>
      </p:pic>
      <p:pic>
        <p:nvPicPr>
          <p:cNvPr id="70660" name="Picture 4" descr="http://i.i.ua/photo/images/pic/4/7/4029874_6669b3d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181350" cy="552451"/>
          </a:xfrm>
          <a:prstGeom prst="rect">
            <a:avLst/>
          </a:prstGeom>
          <a:noFill/>
        </p:spPr>
      </p:pic>
      <p:pic>
        <p:nvPicPr>
          <p:cNvPr id="70662" name="Picture 6" descr="http://images-photo.ru/_ph/53/2/86059222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2710" y="2789458"/>
            <a:ext cx="3441290" cy="2354042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57" y="457410"/>
            <a:ext cx="2281165" cy="1696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9159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75733" y="0"/>
            <a:ext cx="2566988" cy="319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2" y="0"/>
            <a:ext cx="987428" cy="21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8775" y="358775"/>
            <a:ext cx="55006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2800" dirty="0" smtClean="0">
                <a:solidFill>
                  <a:srgbClr val="FF0000"/>
                </a:solidFill>
                <a:latin typeface="Ikra Slab"/>
              </a:rPr>
              <a:t>Вы ответили неверно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1338580"/>
            <a:ext cx="5500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39"/>
            <a:r>
              <a:rPr lang="ru-RU" sz="1600" dirty="0" smtClean="0">
                <a:solidFill>
                  <a:prstClr val="white"/>
                </a:solidFill>
              </a:rPr>
              <a:t>К взрослым относят свиней  от 8 месяцев и старше.</a:t>
            </a:r>
          </a:p>
          <a:p>
            <a:pPr defTabSz="1219139"/>
            <a:endParaRPr lang="ru-RU" sz="1600" dirty="0" smtClean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6264910" y="2438032"/>
            <a:ext cx="2520315" cy="270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41850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srgbClr val="FFC000"/>
                </a:solidFill>
              </a:rPr>
              <a:t>Правильный ответ</a:t>
            </a: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58775" y="4230779"/>
            <a:ext cx="2566988" cy="55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08000" rtlCol="0" anchor="ctr">
            <a:spAutoFit/>
          </a:bodyPr>
          <a:lstStyle/>
          <a:p>
            <a:pPr algn="ctr" defTabSz="914377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Вернуться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12" name="Picture 2" descr="http://www.playcast.ru/uploads/2016/12/12/208574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8423" y="2088533"/>
            <a:ext cx="2487562" cy="324495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612" y="337095"/>
            <a:ext cx="2022017" cy="1503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1557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hess_theme">
      <a:majorFont>
        <a:latin typeface="Ikra Slab"/>
        <a:ea typeface=""/>
        <a:cs typeface=""/>
      </a:majorFont>
      <a:minorFont>
        <a:latin typeface="Roboto Slab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1030</Words>
  <Application>Microsoft Office PowerPoint</Application>
  <PresentationFormat>Экран (16:9)</PresentationFormat>
  <Paragraphs>290</Paragraphs>
  <Slides>49</Slides>
  <Notes>0</Notes>
  <HiddenSlides>48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Волшебник</cp:lastModifiedBy>
  <cp:revision>237</cp:revision>
  <dcterms:created xsi:type="dcterms:W3CDTF">2017-12-12T09:13:51Z</dcterms:created>
  <dcterms:modified xsi:type="dcterms:W3CDTF">2019-01-22T09:43:54Z</dcterms:modified>
</cp:coreProperties>
</file>