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2" r:id="rId6"/>
    <p:sldId id="289" r:id="rId7"/>
    <p:sldId id="287" r:id="rId8"/>
    <p:sldId id="286" r:id="rId9"/>
    <p:sldId id="284" r:id="rId10"/>
    <p:sldId id="268" r:id="rId11"/>
    <p:sldId id="288" r:id="rId12"/>
    <p:sldId id="264" r:id="rId13"/>
    <p:sldId id="290" r:id="rId14"/>
    <p:sldId id="271" r:id="rId15"/>
    <p:sldId id="280" r:id="rId16"/>
    <p:sldId id="260" r:id="rId17"/>
    <p:sldId id="282" r:id="rId18"/>
    <p:sldId id="28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48A"/>
    <a:srgbClr val="C8F4B6"/>
    <a:srgbClr val="C1F7D7"/>
    <a:srgbClr val="E1F9D7"/>
    <a:srgbClr val="FCD0F7"/>
    <a:srgbClr val="FAD7B0"/>
    <a:srgbClr val="FED6D2"/>
    <a:srgbClr val="F6D686"/>
    <a:srgbClr val="FFCC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4787-799B-4850-B52C-101DED10ED3D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9AB3-5911-455C-B7A5-D653EDCD5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57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357166"/>
            <a:ext cx="7461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детский сад комбинированного вида №9 «Золотой ключик»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1643050"/>
            <a:ext cx="721523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Творческий познавательно-развлекательный проект:</a:t>
            </a:r>
          </a:p>
          <a:p>
            <a:pPr algn="ctr">
              <a:lnSpc>
                <a:spcPct val="90000"/>
              </a:lnSpc>
            </a:pPr>
            <a:endParaRPr lang="ru-RU" sz="1200" dirty="0" smtClean="0"/>
          </a:p>
          <a:p>
            <a:pPr algn="ctr">
              <a:lnSpc>
                <a:spcPct val="90000"/>
              </a:lnSpc>
            </a:pPr>
            <a:r>
              <a:rPr lang="ru-RU" sz="3200" b="1" i="1" dirty="0" smtClean="0"/>
              <a:t>«Нравственно-патриотическое воспитание дошкольников в рамках музыкальной деятельности»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429132"/>
            <a:ext cx="4382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Выполнила:</a:t>
            </a:r>
          </a:p>
          <a:p>
            <a:r>
              <a:rPr lang="ru-RU" sz="2400" dirty="0" smtClean="0"/>
              <a:t>музыкальный руководитель</a:t>
            </a:r>
          </a:p>
          <a:p>
            <a:r>
              <a:rPr lang="ru-RU" sz="2400" dirty="0" smtClean="0"/>
              <a:t>Болданкова Ирина Геннадьевна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53228" y="5877272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5984" y="142852"/>
            <a:ext cx="46434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Красота вокруг нас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381261">
            <a:off x="6927470" y="1139545"/>
            <a:ext cx="16250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Танец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«Золотистый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листопад»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428388">
            <a:off x="3569886" y="2971141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Танцевально-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игровое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творчество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1052736"/>
            <a:ext cx="1553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Танец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 зонтиками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94422">
            <a:off x="5175955" y="963079"/>
            <a:ext cx="1301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Танец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 цветами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10030">
            <a:off x="1384734" y="697961"/>
            <a:ext cx="1336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Песня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про цветы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348880"/>
            <a:ext cx="3241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Танцевальная композиция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«Жар-птица»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423723">
            <a:off x="6605006" y="2617441"/>
            <a:ext cx="2068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57048A"/>
                </a:solidFill>
              </a:rPr>
              <a:t>Музицирование</a:t>
            </a:r>
            <a:r>
              <a:rPr lang="ru-RU" sz="2000" b="1" dirty="0" smtClean="0">
                <a:solidFill>
                  <a:srgbClr val="57048A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57048A"/>
                </a:solidFill>
              </a:rPr>
              <a:t>«Дождик»</a:t>
            </a:r>
            <a:endParaRPr lang="ru-RU" sz="2000" b="1" dirty="0">
              <a:solidFill>
                <a:srgbClr val="5704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257566">
            <a:off x="2078474" y="4262672"/>
            <a:ext cx="340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Слушание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музыкальных </a:t>
            </a:r>
            <a:r>
              <a:rPr lang="ru-RU" sz="2000" b="1" dirty="0" smtClean="0">
                <a:solidFill>
                  <a:srgbClr val="7030A0"/>
                </a:solidFill>
              </a:rPr>
              <a:t>произведений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</a:rPr>
              <a:t> природе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89540">
            <a:off x="6200829" y="4399898"/>
            <a:ext cx="1812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048A"/>
                </a:solidFill>
                <a:cs typeface="Times New Roman" pitchFamily="18" charset="0"/>
              </a:rPr>
              <a:t>Танцевальный</a:t>
            </a:r>
          </a:p>
          <a:p>
            <a:pPr algn="ctr"/>
            <a:r>
              <a:rPr lang="ru-RU" sz="2000" b="1" dirty="0" err="1" smtClean="0">
                <a:solidFill>
                  <a:srgbClr val="57048A"/>
                </a:solidFill>
                <a:cs typeface="Times New Roman" pitchFamily="18" charset="0"/>
              </a:rPr>
              <a:t>флеш-моб</a:t>
            </a:r>
            <a:endParaRPr lang="ru-RU" sz="2000" b="1" dirty="0" smtClean="0">
              <a:solidFill>
                <a:srgbClr val="57048A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авел\Desktop\фото к метод об\55fd5a8ee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166177" cy="2283166"/>
          </a:xfrm>
          <a:prstGeom prst="rect">
            <a:avLst/>
          </a:prstGeom>
          <a:noFill/>
        </p:spPr>
      </p:pic>
      <p:pic>
        <p:nvPicPr>
          <p:cNvPr id="2" name="Picture 2" descr="C:\Users\Павел\Desktop\фото к метод об\1гр_1мес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6963">
            <a:off x="5385582" y="3785963"/>
            <a:ext cx="2820883" cy="19507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75856" y="188640"/>
            <a:ext cx="3539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«Природа в музыке»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рисунки детей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авел\Desktop\фото к метод об\Lc94Zmb9k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6126">
            <a:off x="2016956" y="2283225"/>
            <a:ext cx="3044339" cy="228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26242"/>
            <a:ext cx="4000528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57048A"/>
                </a:solidFill>
              </a:rPr>
              <a:t>Россия – родная земля!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344407">
            <a:off x="996149" y="2708920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Земля, где я вырос </a:t>
            </a:r>
            <a:r>
              <a:rPr lang="ru-RU" sz="2400" b="1" dirty="0" smtClean="0">
                <a:solidFill>
                  <a:srgbClr val="57048A"/>
                </a:solidFill>
              </a:rPr>
              <a:t>–</a:t>
            </a:r>
          </a:p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Россия </a:t>
            </a:r>
            <a:r>
              <a:rPr lang="ru-RU" sz="2400" b="1" dirty="0" smtClean="0">
                <a:solidFill>
                  <a:srgbClr val="57048A"/>
                </a:solidFill>
              </a:rPr>
              <a:t>моя!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65732">
            <a:off x="6606501" y="1384524"/>
            <a:ext cx="2204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 rot="21365024">
            <a:off x="3790076" y="4892271"/>
            <a:ext cx="4797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Поклонимся великим тем годам!</a:t>
            </a:r>
            <a:endParaRPr lang="ru-RU" sz="24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03648" y="1484784"/>
            <a:ext cx="4475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Память вечно жива!</a:t>
            </a:r>
            <a:endParaRPr lang="ru-RU" sz="36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260648"/>
            <a:ext cx="6249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Праздники и развлечения на тему </a:t>
            </a:r>
          </a:p>
          <a:p>
            <a:pPr algn="ctr"/>
            <a:r>
              <a:rPr lang="ru-RU" sz="3200" dirty="0" smtClean="0"/>
              <a:t>«Россия – Родина моя»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 rot="253657">
            <a:off x="3347832" y="2204864"/>
            <a:ext cx="579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Славится Россия чудо мастерами</a:t>
            </a:r>
            <a:r>
              <a:rPr lang="ru-RU" sz="2400" b="1" dirty="0" smtClean="0">
                <a:solidFill>
                  <a:srgbClr val="57048A"/>
                </a:solidFill>
              </a:rPr>
              <a:t>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57384">
            <a:off x="4367780" y="343628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Город Бор – так хорош, лучше города не найдешь!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9632" y="2564904"/>
            <a:ext cx="26672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День матери!</a:t>
            </a:r>
            <a:endParaRPr lang="ru-RU" sz="32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27379" y="3429000"/>
            <a:ext cx="46166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Международный </a:t>
            </a:r>
          </a:p>
          <a:p>
            <a:pPr algn="ctr"/>
            <a:r>
              <a:rPr lang="ru-RU" sz="28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женский день 8 марта!</a:t>
            </a:r>
            <a:endParaRPr lang="ru-RU" sz="28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64088" y="764704"/>
            <a:ext cx="3471858" cy="2082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Музыкальный физкультурно-речевой досуг посвященный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23 февраля!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D2CA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260648"/>
            <a:ext cx="7287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Праздники и развлечения на тему семья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 rot="21339265">
            <a:off x="1356551" y="1152749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Мама кошка ищет не послушного котенка!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51470">
            <a:off x="3517603" y="2659351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Волк и семеро козлят!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190877">
            <a:off x="1486892" y="3482759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Мисс мама!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465313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048A"/>
                </a:solidFill>
              </a:rPr>
              <a:t>Мама – солнышко моё!</a:t>
            </a:r>
            <a:endParaRPr lang="ru-RU" sz="2400" b="1" dirty="0">
              <a:solidFill>
                <a:srgbClr val="5704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21107263">
            <a:off x="2123728" y="2636912"/>
            <a:ext cx="2697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57048A"/>
                </a:solidFill>
              </a:rPr>
              <a:t>Мы </a:t>
            </a:r>
            <a:r>
              <a:rPr lang="ru-RU" sz="2000" b="1" dirty="0" err="1" smtClean="0">
                <a:solidFill>
                  <a:srgbClr val="57048A"/>
                </a:solidFill>
              </a:rPr>
              <a:t>весняночку</a:t>
            </a:r>
            <a:r>
              <a:rPr lang="ru-RU" sz="2000" b="1" dirty="0" smtClean="0">
                <a:solidFill>
                  <a:srgbClr val="57048A"/>
                </a:solidFill>
              </a:rPr>
              <a:t> поём, </a:t>
            </a:r>
          </a:p>
          <a:p>
            <a:r>
              <a:rPr lang="ru-RU" sz="2000" b="1" dirty="0" smtClean="0">
                <a:solidFill>
                  <a:srgbClr val="57048A"/>
                </a:solidFill>
              </a:rPr>
              <a:t>весну красную зовём!</a:t>
            </a:r>
            <a:endParaRPr lang="ru-RU" sz="2000" b="1" dirty="0">
              <a:solidFill>
                <a:srgbClr val="57048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3861048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7048A"/>
                </a:solidFill>
              </a:rPr>
              <a:t>«</a:t>
            </a:r>
            <a:r>
              <a:rPr lang="ru-RU" sz="2400" b="1" dirty="0" err="1" smtClean="0">
                <a:solidFill>
                  <a:srgbClr val="57048A"/>
                </a:solidFill>
              </a:rPr>
              <a:t>Осенины</a:t>
            </a:r>
            <a:r>
              <a:rPr lang="ru-RU" sz="2400" b="1" dirty="0" smtClean="0">
                <a:solidFill>
                  <a:srgbClr val="57048A"/>
                </a:solidFill>
              </a:rPr>
              <a:t>»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76132">
            <a:off x="6464350" y="3736130"/>
            <a:ext cx="16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7048A"/>
                </a:solidFill>
              </a:rPr>
              <a:t>«Ярмарка»</a:t>
            </a:r>
            <a:endParaRPr lang="ru-RU" sz="2400" b="1" dirty="0">
              <a:solidFill>
                <a:srgbClr val="5704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04664"/>
            <a:ext cx="578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Народные праздники и развлечения</a:t>
            </a:r>
            <a:endParaRPr lang="ru-RU" sz="28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47664" y="1556792"/>
            <a:ext cx="2401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20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 идёт </a:t>
            </a:r>
          </a:p>
          <a:p>
            <a:pPr algn="ctr"/>
            <a:r>
              <a:rPr lang="ru-RU" sz="20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и песенки поёт!</a:t>
            </a:r>
            <a:endParaRPr lang="ru-RU" sz="20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 rot="21432751">
            <a:off x="5307580" y="2346828"/>
            <a:ext cx="2894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Мы ходили, мы искали</a:t>
            </a:r>
          </a:p>
          <a:p>
            <a:pPr algn="ctr"/>
            <a:r>
              <a:rPr lang="ru-RU" sz="20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коляду святую!</a:t>
            </a:r>
            <a:endParaRPr lang="ru-RU" sz="20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70644" y="4581128"/>
            <a:ext cx="27737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Осенние посиделки!</a:t>
            </a:r>
            <a:endParaRPr lang="ru-RU" sz="22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358437">
            <a:off x="5103391" y="1232907"/>
            <a:ext cx="34992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Масленица </a:t>
            </a:r>
            <a:r>
              <a:rPr lang="ru-RU" sz="2000" b="1" dirty="0" err="1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кривошейка</a:t>
            </a:r>
            <a:r>
              <a:rPr lang="ru-RU" sz="2000" b="1" dirty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000" b="1" dirty="0" smtClean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встречаем </a:t>
            </a:r>
            <a:r>
              <a:rPr lang="ru-RU" sz="2000" b="1" dirty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тебя хорошенько!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7786710" cy="17008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5D2CA4"/>
                </a:solidFill>
              </a:rPr>
              <a:t>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«Всякая душа празднику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рада»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- народный  праздник «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Святки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», с участием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фольклорного ансамбля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Прялица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5D2C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65849" y="1988840"/>
            <a:ext cx="8322775" cy="195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Фольклорная зарисовка «Пастушья дудочка»,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</a:t>
            </a:r>
            <a:r>
              <a:rPr lang="ru-RU" sz="2400" b="1" dirty="0" err="1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ыступление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 студентов </a:t>
            </a:r>
            <a:r>
              <a:rPr lang="en-US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</a:p>
          <a:p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Нижегородского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sz="2400" b="1" dirty="0" smtClean="0">
                <a:solidFill>
                  <a:srgbClr val="5D2CA4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D2CA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0770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Борский краеведческий музей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2CA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(знакомство с русским бытом)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D2CA4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260648"/>
            <a:ext cx="5177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000924" cy="8572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Ресурсное обеспечение</a:t>
            </a:r>
            <a:endParaRPr lang="ru-RU" sz="40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43042" y="714356"/>
            <a:ext cx="7277120" cy="5429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</a:rPr>
              <a:t>Музыкальные уголки во всех возрастных группах.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2. Детские музыкальные инструменты.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3. Наглядный материал.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</a:rPr>
              <a:t>Мультимедийные</a:t>
            </a:r>
            <a:r>
              <a:rPr lang="ru-RU" sz="2400" dirty="0" smtClean="0">
                <a:latin typeface="Times New Roman" pitchFamily="18" charset="0"/>
              </a:rPr>
              <a:t>  средства.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5. Атрибуты.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</a:rPr>
              <a:t>6. Костюмы.</a:t>
            </a:r>
          </a:p>
        </p:txBody>
      </p:sp>
      <p:pic>
        <p:nvPicPr>
          <p:cNvPr id="5" name="Содержимое 7" descr="DSC0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91" y="1500174"/>
            <a:ext cx="3694109" cy="304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DSC0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95117">
            <a:off x="4423371" y="3766424"/>
            <a:ext cx="3936579" cy="3190216"/>
          </a:xfrm>
          <a:prstGeom prst="rect">
            <a:avLst/>
          </a:prstGeom>
        </p:spPr>
      </p:pic>
      <p:pic>
        <p:nvPicPr>
          <p:cNvPr id="3074" name="Picture 2" descr="C:\Users\Павел\Desktop\фото к метод об\47c2068b11e3bc639abc21f78f7006e3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286124"/>
            <a:ext cx="2631199" cy="3302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2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6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5852" y="0"/>
            <a:ext cx="78581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 музыкально-образовательной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908720"/>
            <a:ext cx="57854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Воспитанники  с 2002 года ежегодно принимают участие </a:t>
            </a:r>
          </a:p>
          <a:p>
            <a:pPr algn="ctr"/>
            <a:r>
              <a:rPr lang="ru-RU" dirty="0" smtClean="0"/>
              <a:t>в муниципальном финальном концерте «Талант» </a:t>
            </a:r>
          </a:p>
          <a:p>
            <a:pPr algn="ctr"/>
            <a:r>
              <a:rPr lang="ru-RU" dirty="0" smtClean="0"/>
              <a:t>по реализации программы </a:t>
            </a:r>
          </a:p>
          <a:p>
            <a:pPr algn="ctr"/>
            <a:r>
              <a:rPr lang="ru-RU" dirty="0" smtClean="0"/>
              <a:t>«Развитие образования в городском округе город Бор» </a:t>
            </a:r>
          </a:p>
          <a:p>
            <a:pPr algn="ctr"/>
            <a:r>
              <a:rPr lang="ru-RU" dirty="0" smtClean="0"/>
              <a:t>(проект «Талантливые дети»)</a:t>
            </a:r>
            <a:endParaRPr lang="ru-RU" dirty="0"/>
          </a:p>
        </p:txBody>
      </p:sp>
      <p:pic>
        <p:nvPicPr>
          <p:cNvPr id="1026" name="Picture 2" descr="D:\детский сад\грамоты, сертификаты\Копии грамот\Отсканировано 06.02.2019 20-52 (4).jpg"/>
          <p:cNvPicPr>
            <a:picLocks noChangeAspect="1" noChangeArrowheads="1"/>
          </p:cNvPicPr>
          <p:nvPr/>
        </p:nvPicPr>
        <p:blipFill>
          <a:blip r:embed="rId2" cstate="print"/>
          <a:srcRect b="5246"/>
          <a:stretch>
            <a:fillRect/>
          </a:stretch>
        </p:blipFill>
        <p:spPr bwMode="auto">
          <a:xfrm>
            <a:off x="251520" y="476672"/>
            <a:ext cx="16561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детский сад\грамоты, сертификаты\Копии грамот\Отсканировано 06.02.2019 20-52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167391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детский сад\грамоты, сертификаты\Копии грамот\Отсканировано 06.02.2019 20-52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183084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D:\детский сад\грамоты, сертификаты\Копии грамот\Отсканировано 06.02.2019 20-52 (4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392276"/>
            <a:ext cx="2517656" cy="3465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детский сад\грамоты, сертификаты\Копии грамот\Отсканировано 06.02.2019 20-52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420888"/>
            <a:ext cx="1584176" cy="218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D:\детский сад\грамоты, сертификаты\Копии грамот\Отсканировано 06.02.2019 20-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1412776"/>
            <a:ext cx="1398592" cy="192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детский сад\грамоты, сертификаты\Копии грамот\Отсканировано 06.02.2019 20-52 (4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2492896"/>
            <a:ext cx="1512168" cy="20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D:\детский сад\грамоты, сертификаты\Копии грамот\Отсканировано 06.02.2019 20-52 (47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365104"/>
            <a:ext cx="1656184" cy="227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504056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</a:t>
            </a:r>
            <a:r>
              <a:rPr lang="ru-RU" sz="2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етодическое обеспечение:</a:t>
            </a:r>
            <a:endParaRPr lang="ru-RU" sz="2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D:\Мои документы\АИ\DSC017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1008112" cy="1523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E2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8" t="5113" r="2161" b="5113"/>
          <a:stretch/>
        </p:blipFill>
        <p:spPr>
          <a:xfrm rot="5400000">
            <a:off x="79644" y="1920563"/>
            <a:ext cx="1492271" cy="1080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E2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D:\Мои документы\АИ\DSC0174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5072074"/>
            <a:ext cx="1103035" cy="1579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E2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71670" y="428604"/>
            <a:ext cx="685804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Костина Э.П. Креативная </a:t>
            </a:r>
            <a:r>
              <a:rPr lang="ru-RU" dirty="0"/>
              <a:t>педагогическая технология </a:t>
            </a:r>
            <a:r>
              <a:rPr lang="ru-RU" dirty="0" smtClean="0"/>
              <a:t>музыкального образования </a:t>
            </a:r>
            <a:r>
              <a:rPr lang="ru-RU" dirty="0"/>
              <a:t>дошкольников: монография. </a:t>
            </a:r>
            <a:r>
              <a:rPr lang="ru-RU" dirty="0" smtClean="0"/>
              <a:t>-Н.Н</a:t>
            </a:r>
            <a:r>
              <a:rPr lang="ru-RU" dirty="0"/>
              <a:t>.: Нижегородский </a:t>
            </a:r>
            <a:r>
              <a:rPr lang="ru-RU" dirty="0" err="1"/>
              <a:t>интститут</a:t>
            </a:r>
            <a:r>
              <a:rPr lang="ru-RU" dirty="0"/>
              <a:t> развития </a:t>
            </a:r>
            <a:r>
              <a:rPr lang="ru-RU" dirty="0" smtClean="0"/>
              <a:t>образования,2011.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Костина Э.П. Теория и практика креативной педагогической технологии содействия музыкальному образованию детей 5-6 лет. Учебное пособие для педагогов дошкольных </a:t>
            </a:r>
            <a:r>
              <a:rPr lang="ru-RU" dirty="0" err="1" smtClean="0"/>
              <a:t>учреждений.-Н.Новгород:ООО</a:t>
            </a:r>
            <a:r>
              <a:rPr lang="ru-RU" dirty="0" smtClean="0"/>
              <a:t> Издательство «Пламя»,2008 г.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Костина.Э.П</a:t>
            </a:r>
            <a:r>
              <a:rPr lang="ru-RU" dirty="0" smtClean="0"/>
              <a:t>. Кочнева Н.Н., Каримова Л.Г., </a:t>
            </a:r>
            <a:r>
              <a:rPr lang="ru-RU" dirty="0" err="1" smtClean="0"/>
              <a:t>Семикова</a:t>
            </a:r>
            <a:r>
              <a:rPr lang="ru-RU" dirty="0" smtClean="0"/>
              <a:t> Л.А. Мой родной </a:t>
            </a:r>
            <a:r>
              <a:rPr lang="ru-RU" dirty="0" err="1" smtClean="0"/>
              <a:t>дом.-Н.Новгород</a:t>
            </a:r>
            <a:r>
              <a:rPr lang="ru-RU" dirty="0" smtClean="0"/>
              <a:t>: Талам, 2000.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Фольклор-музыка-театр : Программы и конспекты занятий  для педагогов дополнительного образования, работающих с дошкольниками: Программно-метод. пособие</a:t>
            </a:r>
            <a:r>
              <a:rPr lang="en-US" dirty="0" smtClean="0"/>
              <a:t>/</a:t>
            </a:r>
            <a:r>
              <a:rPr lang="ru-RU" dirty="0" smtClean="0"/>
              <a:t>под </a:t>
            </a:r>
            <a:r>
              <a:rPr lang="ru-RU" dirty="0"/>
              <a:t>ред. С. И. Мерзляковой . М.: ВЛАДОС, </a:t>
            </a:r>
            <a:r>
              <a:rPr lang="ru-RU" dirty="0" smtClean="0"/>
              <a:t>1999.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Бударина</a:t>
            </a:r>
            <a:r>
              <a:rPr lang="ru-RU" dirty="0" smtClean="0"/>
              <a:t> Т.А., Куприна Л.С., </a:t>
            </a:r>
            <a:r>
              <a:rPr lang="ru-RU" dirty="0" err="1" smtClean="0"/>
              <a:t>Маркеева</a:t>
            </a:r>
            <a:r>
              <a:rPr lang="ru-RU" dirty="0" smtClean="0"/>
              <a:t> О.А. </a:t>
            </a:r>
            <a:r>
              <a:rPr lang="ru-RU" sz="1600" dirty="0" smtClean="0"/>
              <a:t>Знакомство детей с русским народным творчеством. Санкт-Петербург «Детство –пресс», 2001.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Зацепина</a:t>
            </a:r>
            <a:r>
              <a:rPr lang="ru-RU" dirty="0" smtClean="0"/>
              <a:t> </a:t>
            </a:r>
            <a:r>
              <a:rPr lang="ru-RU" dirty="0" err="1" smtClean="0"/>
              <a:t>Н.Б.,Антонова</a:t>
            </a:r>
            <a:r>
              <a:rPr lang="ru-RU" dirty="0" smtClean="0"/>
              <a:t>. Т.В. Народные праздники в детском саду. Москва, Издательство Мозаика –Синтез, 2005.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Науменко</a:t>
            </a:r>
            <a:r>
              <a:rPr lang="ru-RU" dirty="0" smtClean="0"/>
              <a:t> Г.М. Фольклорный праздник» </a:t>
            </a:r>
            <a:r>
              <a:rPr lang="ru-RU" sz="1600" dirty="0" err="1" smtClean="0"/>
              <a:t>Линка-пресс</a:t>
            </a:r>
            <a:r>
              <a:rPr lang="ru-RU" sz="1600" dirty="0" smtClean="0"/>
              <a:t>, Москва, 200Ог.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Носков А.К. Музыкальный фольклор для детей. Самара, 2003.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Комратова</a:t>
            </a:r>
            <a:r>
              <a:rPr lang="ru-RU" dirty="0" smtClean="0"/>
              <a:t> </a:t>
            </a:r>
            <a:r>
              <a:rPr lang="ru-RU" dirty="0" err="1" smtClean="0"/>
              <a:t>Н.Г.,Грибова</a:t>
            </a:r>
            <a:r>
              <a:rPr lang="ru-RU" dirty="0" smtClean="0"/>
              <a:t> Л.Ф.Патриотическое воспитание детей 4-6 лет: Методическое пособие.- М:ТЦ Сфера, 2007г.</a:t>
            </a:r>
          </a:p>
          <a:p>
            <a:pPr algn="ctr"/>
            <a:endParaRPr lang="ru-RU" b="1" i="1" dirty="0">
              <a:latin typeface="Garamond" pitchFamily="18" charset="0"/>
            </a:endParaRPr>
          </a:p>
          <a:p>
            <a:pPr algn="ctr"/>
            <a:endParaRPr lang="ru-RU" b="1" i="1" dirty="0">
              <a:latin typeface="Garamond" pitchFamily="18" charset="0"/>
            </a:endParaRPr>
          </a:p>
          <a:p>
            <a:pPr algn="ctr"/>
            <a:r>
              <a:rPr lang="ru-RU" b="1" i="1" dirty="0">
                <a:latin typeface="Garamond" pitchFamily="18" charset="0"/>
              </a:rPr>
              <a:t>     </a:t>
            </a:r>
            <a:endParaRPr lang="ru-RU" b="1" i="1" dirty="0" smtClean="0">
              <a:latin typeface="Garamond" pitchFamily="18" charset="0"/>
            </a:endParaRPr>
          </a:p>
          <a:p>
            <a:pPr algn="ctr"/>
            <a:endParaRPr lang="ru-RU" b="1" i="1" dirty="0">
              <a:latin typeface="Garamond" pitchFamily="18" charset="0"/>
            </a:endParaRPr>
          </a:p>
        </p:txBody>
      </p:sp>
      <p:pic>
        <p:nvPicPr>
          <p:cNvPr id="8" name="Picture 6" descr="D:\Мои документы\АИ\DSC0174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786" y="3214686"/>
            <a:ext cx="1143008" cy="1721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6E2F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19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071546"/>
            <a:ext cx="8001024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вам успехов!</a:t>
            </a:r>
            <a:endParaRPr lang="ru-RU" sz="4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разное\ноты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66675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571604" y="1164075"/>
            <a:ext cx="6858048" cy="49292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Социальный заказ - задача воспитания личности ребенка, обладающего базовой культурой, формирование его культурных потребностей и эмоциональной отзывчивости.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14380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900" dirty="0" smtClean="0"/>
              <a:t>Социализация дошкольника и </a:t>
            </a:r>
            <a:br>
              <a:rPr lang="ru-RU" sz="2900" dirty="0" smtClean="0"/>
            </a:br>
            <a:r>
              <a:rPr lang="ru-RU" sz="2900" dirty="0" smtClean="0"/>
              <a:t>развитие основ музыкальной культуры личности ребенка, как части его духовной культуры.</a:t>
            </a: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85918" y="1714488"/>
            <a:ext cx="6964381" cy="48120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b="1" dirty="0" smtClean="0"/>
              <a:t>Задачи: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Способствовать воспитанию любви к родному дому: семье, малой родине – Нижегородскому краю и большой Родине – России.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Приобщать детей к основам национальной культуры, быта и межличностным отношениям.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/>
              <a:t>Содействовать развитию потребности в активном, творческом преобразовании окружающего мира в соответствии с национальными традициями.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321471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Вид проекта:</a:t>
            </a:r>
            <a:endParaRPr lang="ru-RU" sz="2800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85918" y="785794"/>
            <a:ext cx="7178695" cy="41434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dirty="0" smtClean="0"/>
              <a:t>Творческий познавательно-развлекательный.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Продолжительность проекта: </a:t>
            </a:r>
            <a:r>
              <a:rPr lang="ru-RU" sz="2600" dirty="0" smtClean="0"/>
              <a:t>долгосрочный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/>
              <a:t>Участники проекта: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/>
              <a:t>  </a:t>
            </a:r>
            <a:r>
              <a:rPr lang="ru-RU" sz="2400" dirty="0" smtClean="0"/>
              <a:t>   </a:t>
            </a:r>
            <a:endParaRPr lang="ru-RU" sz="2400" b="1" dirty="0" smtClean="0"/>
          </a:p>
        </p:txBody>
      </p:sp>
      <p:sp>
        <p:nvSpPr>
          <p:cNvPr id="5" name="Штриховая стрелка вправо 4"/>
          <p:cNvSpPr/>
          <p:nvPr/>
        </p:nvSpPr>
        <p:spPr>
          <a:xfrm rot="4921433">
            <a:off x="5762028" y="4415536"/>
            <a:ext cx="1683898" cy="412750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10800000">
            <a:off x="3929058" y="2571744"/>
            <a:ext cx="646238" cy="414338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6046667">
            <a:off x="4769160" y="4330582"/>
            <a:ext cx="1595369" cy="412750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3938934">
            <a:off x="6737807" y="3902235"/>
            <a:ext cx="950526" cy="349250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7721026">
            <a:off x="3836691" y="3924788"/>
            <a:ext cx="1627163" cy="361950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214810" y="5357826"/>
            <a:ext cx="2000264" cy="1071570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Инструктор по физической культуре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214546" y="5072074"/>
            <a:ext cx="1785950" cy="785818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Инструктор по плаванию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928794" y="3500438"/>
            <a:ext cx="1785950" cy="571504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Воспитатели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928794" y="2428868"/>
            <a:ext cx="1785950" cy="785818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Старший воспитатель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 rot="9412509">
            <a:off x="3766409" y="3333740"/>
            <a:ext cx="1078909" cy="344834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86314" y="2000240"/>
            <a:ext cx="3170236" cy="1500186"/>
          </a:xfrm>
          <a:prstGeom prst="ellipse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Музыкальные руководители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928794" y="4286256"/>
            <a:ext cx="1785950" cy="571504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Психолог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500826" y="5643578"/>
            <a:ext cx="1357322" cy="785818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Учитель-логопед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286644" y="4714884"/>
            <a:ext cx="1357322" cy="642942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Родители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7572396" y="3714752"/>
            <a:ext cx="1143008" cy="571504"/>
          </a:xfrm>
          <a:prstGeom prst="snip2DiagRect">
            <a:avLst/>
          </a:prstGeom>
          <a:solidFill>
            <a:srgbClr val="F5F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Социум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3608302">
            <a:off x="7728566" y="3288570"/>
            <a:ext cx="530817" cy="337982"/>
          </a:xfrm>
          <a:prstGeom prst="stripedRightArrow">
            <a:avLst/>
          </a:prstGeom>
          <a:solidFill>
            <a:srgbClr val="CF6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2285992"/>
            <a:ext cx="4143405" cy="18012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271D18"/>
                </a:solidFill>
              </a:rPr>
              <a:t>Интегративный подход в образовательном процессе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V="1">
            <a:off x="6742131" y="3837969"/>
            <a:ext cx="2256546" cy="1261373"/>
          </a:xfrm>
          <a:prstGeom prst="roundRect">
            <a:avLst>
              <a:gd name="adj" fmla="val 12016"/>
            </a:avLst>
          </a:prstGeom>
          <a:solidFill>
            <a:srgbClr val="CCFF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Речевое развитие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8" y="571480"/>
            <a:ext cx="3028124" cy="135732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404040"/>
                </a:solidFill>
              </a:rPr>
              <a:t>Познавательное развитие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13946085">
            <a:off x="2237001" y="5524518"/>
            <a:ext cx="1071562" cy="223838"/>
          </a:xfrm>
          <a:prstGeom prst="notch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714752"/>
            <a:ext cx="2210713" cy="1264593"/>
          </a:xfrm>
          <a:prstGeom prst="roundRect">
            <a:avLst>
              <a:gd name="adj" fmla="val 10642"/>
            </a:avLst>
          </a:prstGeom>
          <a:solidFill>
            <a:srgbClr val="FFCC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404040"/>
                </a:solidFill>
              </a:rPr>
              <a:t>Физическое развитие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8934007">
            <a:off x="6494249" y="5590807"/>
            <a:ext cx="1071563" cy="231775"/>
          </a:xfrm>
          <a:prstGeom prst="notch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762203">
            <a:off x="7348713" y="2717232"/>
            <a:ext cx="1071562" cy="2270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572000" y="1214422"/>
            <a:ext cx="1071562" cy="230188"/>
          </a:xfrm>
          <a:prstGeom prst="notch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0800000" flipV="1">
            <a:off x="3428992" y="4714884"/>
            <a:ext cx="2853414" cy="1651850"/>
          </a:xfrm>
          <a:prstGeom prst="roundRect">
            <a:avLst>
              <a:gd name="adj" fmla="val 12016"/>
            </a:avLst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404040"/>
                </a:solidFill>
              </a:rPr>
              <a:t>Художественно-эстетическое развитие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18082073">
            <a:off x="1626326" y="2759803"/>
            <a:ext cx="1069975" cy="227012"/>
          </a:xfrm>
          <a:prstGeom prst="notched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0100" y="571480"/>
            <a:ext cx="3429024" cy="1357322"/>
          </a:xfrm>
          <a:prstGeom prst="roundRect">
            <a:avLst>
              <a:gd name="adj" fmla="val 16667"/>
            </a:avLst>
          </a:prstGeom>
          <a:solidFill>
            <a:srgbClr val="DDFCD8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404040"/>
                </a:solidFill>
              </a:rPr>
              <a:t>Социально-коммуникативное </a:t>
            </a:r>
            <a:r>
              <a:rPr lang="ru-RU" sz="2800" b="1" i="1" dirty="0">
                <a:solidFill>
                  <a:srgbClr val="404040"/>
                </a:solidFill>
              </a:rPr>
              <a:t>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71868" y="0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Принципы:</a:t>
            </a:r>
            <a:endParaRPr lang="ru-RU" sz="4000" b="1" dirty="0"/>
          </a:p>
        </p:txBody>
      </p:sp>
      <p:grpSp>
        <p:nvGrpSpPr>
          <p:cNvPr id="22" name="Group 41"/>
          <p:cNvGrpSpPr>
            <a:grpSpLocks/>
          </p:cNvGrpSpPr>
          <p:nvPr/>
        </p:nvGrpSpPr>
        <p:grpSpPr bwMode="auto">
          <a:xfrm>
            <a:off x="2571736" y="571480"/>
            <a:ext cx="4724400" cy="685800"/>
            <a:chOff x="1296" y="1824"/>
            <a:chExt cx="2976" cy="432"/>
          </a:xfrm>
          <a:solidFill>
            <a:srgbClr val="FED6D2"/>
          </a:solidFill>
        </p:grpSpPr>
        <p:sp>
          <p:nvSpPr>
            <p:cNvPr id="23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8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Гуманно-личностный</a:t>
              </a:r>
              <a:endParaRPr lang="en-US" sz="2400" b="1" dirty="0"/>
            </a:p>
          </p:txBody>
        </p:sp>
        <p:sp>
          <p:nvSpPr>
            <p:cNvPr id="24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1</a:t>
              </a:r>
              <a:endParaRPr lang="ru-RU" sz="2000" b="1" dirty="0"/>
            </a:p>
          </p:txBody>
        </p:sp>
      </p:grp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2571736" y="1142984"/>
            <a:ext cx="4724400" cy="685800"/>
            <a:chOff x="1296" y="1824"/>
            <a:chExt cx="2976" cy="432"/>
          </a:xfrm>
          <a:solidFill>
            <a:srgbClr val="E1F9D7"/>
          </a:solidFill>
        </p:grpSpPr>
        <p:sp>
          <p:nvSpPr>
            <p:cNvPr id="2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586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Целостности</a:t>
              </a:r>
              <a:r>
                <a:rPr lang="ru-RU" b="1" dirty="0" smtClean="0">
                  <a:solidFill>
                    <a:schemeClr val="bg1"/>
                  </a:solidFill>
                </a:rPr>
                <a:t>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</p:grp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2571736" y="1785926"/>
            <a:ext cx="4724400" cy="685800"/>
            <a:chOff x="1296" y="1824"/>
            <a:chExt cx="2976" cy="432"/>
          </a:xfrm>
          <a:solidFill>
            <a:srgbClr val="FFFFCC"/>
          </a:solidFill>
        </p:grpSpPr>
        <p:sp>
          <p:nvSpPr>
            <p:cNvPr id="33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gray">
            <a:xfrm>
              <a:off x="1566" y="1934"/>
              <a:ext cx="2700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err="1" smtClean="0"/>
                <a:t>Природосообразности</a:t>
              </a:r>
              <a:endParaRPr lang="en-US" sz="2400" b="1" dirty="0"/>
            </a:p>
          </p:txBody>
        </p:sp>
        <p:sp>
          <p:nvSpPr>
            <p:cNvPr id="34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</p:grpSp>
      <p:grpSp>
        <p:nvGrpSpPr>
          <p:cNvPr id="37" name="Group 56"/>
          <p:cNvGrpSpPr>
            <a:grpSpLocks/>
          </p:cNvGrpSpPr>
          <p:nvPr/>
        </p:nvGrpSpPr>
        <p:grpSpPr bwMode="auto">
          <a:xfrm>
            <a:off x="2571736" y="2357430"/>
            <a:ext cx="4724400" cy="685800"/>
            <a:chOff x="1296" y="1824"/>
            <a:chExt cx="2976" cy="4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Text Box 59"/>
            <p:cNvSpPr txBox="1">
              <a:spLocks noChangeArrowheads="1"/>
            </p:cNvSpPr>
            <p:nvPr/>
          </p:nvSpPr>
          <p:spPr bwMode="gray">
            <a:xfrm>
              <a:off x="1521" y="1934"/>
              <a:ext cx="2745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Ненасилия</a:t>
              </a:r>
              <a:endParaRPr lang="en-US" sz="2400" b="1" dirty="0"/>
            </a:p>
          </p:txBody>
        </p:sp>
        <p:sp>
          <p:nvSpPr>
            <p:cNvPr id="3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</p:grp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2571736" y="2928934"/>
            <a:ext cx="4714875" cy="685800"/>
            <a:chOff x="1296" y="1824"/>
            <a:chExt cx="2970" cy="432"/>
          </a:xfrm>
        </p:grpSpPr>
        <p:sp>
          <p:nvSpPr>
            <p:cNvPr id="43" name="AutoShape 57"/>
            <p:cNvSpPr>
              <a:spLocks noChangeArrowheads="1"/>
            </p:cNvSpPr>
            <p:nvPr/>
          </p:nvSpPr>
          <p:spPr bwMode="gray">
            <a:xfrm>
              <a:off x="1521" y="1899"/>
              <a:ext cx="2745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Интеграции</a:t>
              </a:r>
              <a:endParaRPr lang="ru-RU" sz="2400" b="1" dirty="0"/>
            </a:p>
          </p:txBody>
        </p:sp>
        <p:sp>
          <p:nvSpPr>
            <p:cNvPr id="44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56"/>
          <p:cNvGrpSpPr>
            <a:grpSpLocks/>
          </p:cNvGrpSpPr>
          <p:nvPr/>
        </p:nvGrpSpPr>
        <p:grpSpPr bwMode="auto">
          <a:xfrm>
            <a:off x="2571736" y="3500438"/>
            <a:ext cx="4724400" cy="685800"/>
            <a:chOff x="1296" y="1824"/>
            <a:chExt cx="2976" cy="432"/>
          </a:xfrm>
        </p:grpSpPr>
        <p:sp>
          <p:nvSpPr>
            <p:cNvPr id="4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CCCCFF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6</a:t>
              </a:r>
              <a:endParaRPr lang="ru-RU" sz="2000" b="1" dirty="0"/>
            </a:p>
          </p:txBody>
        </p:sp>
        <p:sp>
          <p:nvSpPr>
            <p:cNvPr id="50" name="Text Box 59"/>
            <p:cNvSpPr txBox="1">
              <a:spLocks noChangeArrowheads="1"/>
            </p:cNvSpPr>
            <p:nvPr/>
          </p:nvSpPr>
          <p:spPr bwMode="gray">
            <a:xfrm>
              <a:off x="1521" y="1934"/>
              <a:ext cx="274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Полноты</a:t>
              </a:r>
              <a:endParaRPr lang="en-US" sz="2400" b="1" dirty="0"/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2571736" y="4071942"/>
            <a:ext cx="4724400" cy="685800"/>
            <a:chOff x="1296" y="1824"/>
            <a:chExt cx="2976" cy="432"/>
          </a:xfrm>
        </p:grpSpPr>
        <p:sp>
          <p:nvSpPr>
            <p:cNvPr id="53" name="AutoShape 57"/>
            <p:cNvSpPr>
              <a:spLocks noChangeArrowheads="1"/>
            </p:cNvSpPr>
            <p:nvPr/>
          </p:nvSpPr>
          <p:spPr bwMode="gray">
            <a:xfrm>
              <a:off x="1521" y="1899"/>
              <a:ext cx="2751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400" b="1" dirty="0" smtClean="0"/>
                <a:t>Образности</a:t>
              </a:r>
              <a:endParaRPr lang="ru-RU" sz="2400" b="1" dirty="0"/>
            </a:p>
          </p:txBody>
        </p:sp>
        <p:sp>
          <p:nvSpPr>
            <p:cNvPr id="54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7</a:t>
              </a:r>
              <a:endParaRPr lang="ru-RU" sz="2000" b="1" dirty="0"/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571736" y="4643446"/>
            <a:ext cx="4724400" cy="685800"/>
            <a:chOff x="1296" y="1824"/>
            <a:chExt cx="2976" cy="432"/>
          </a:xfrm>
          <a:solidFill>
            <a:srgbClr val="FFCCCC"/>
          </a:solidFill>
        </p:grpSpPr>
        <p:sp>
          <p:nvSpPr>
            <p:cNvPr id="5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gray">
            <a:xfrm>
              <a:off x="1566" y="1934"/>
              <a:ext cx="2700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Ассоциативности</a:t>
              </a:r>
              <a:endParaRPr lang="en-US" sz="2400" b="1" dirty="0"/>
            </a:p>
          </p:txBody>
        </p:sp>
        <p:sp>
          <p:nvSpPr>
            <p:cNvPr id="59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8</a:t>
              </a:r>
              <a:endParaRPr lang="ru-RU" sz="2000" b="1" dirty="0"/>
            </a:p>
          </p:txBody>
        </p:sp>
      </p:grpSp>
      <p:grpSp>
        <p:nvGrpSpPr>
          <p:cNvPr id="63" name="Group 56"/>
          <p:cNvGrpSpPr>
            <a:grpSpLocks/>
          </p:cNvGrpSpPr>
          <p:nvPr/>
        </p:nvGrpSpPr>
        <p:grpSpPr bwMode="auto">
          <a:xfrm>
            <a:off x="2571736" y="5286388"/>
            <a:ext cx="4724400" cy="685800"/>
            <a:chOff x="1296" y="1824"/>
            <a:chExt cx="2976" cy="432"/>
          </a:xfrm>
          <a:solidFill>
            <a:srgbClr val="F6D686"/>
          </a:solidFill>
        </p:grpSpPr>
        <p:sp>
          <p:nvSpPr>
            <p:cNvPr id="6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gray">
            <a:xfrm>
              <a:off x="1566" y="1959"/>
              <a:ext cx="2700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smtClean="0"/>
                <a:t>Вариативности</a:t>
              </a:r>
              <a:endParaRPr lang="en-US" sz="2400" b="1" dirty="0"/>
            </a:p>
          </p:txBody>
        </p:sp>
        <p:sp>
          <p:nvSpPr>
            <p:cNvPr id="66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9</a:t>
              </a:r>
              <a:endParaRPr lang="ru-RU" sz="2000" b="1" dirty="0"/>
            </a:p>
          </p:txBody>
        </p:sp>
      </p:grpSp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2571736" y="5929330"/>
            <a:ext cx="4724400" cy="685800"/>
            <a:chOff x="1296" y="1824"/>
            <a:chExt cx="2976" cy="432"/>
          </a:xfrm>
          <a:solidFill>
            <a:srgbClr val="E1F9D7"/>
          </a:solidFill>
        </p:grpSpPr>
        <p:sp>
          <p:nvSpPr>
            <p:cNvPr id="68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Text Box 59"/>
            <p:cNvSpPr txBox="1">
              <a:spLocks noChangeArrowheads="1"/>
            </p:cNvSpPr>
            <p:nvPr/>
          </p:nvSpPr>
          <p:spPr bwMode="gray">
            <a:xfrm>
              <a:off x="1566" y="1934"/>
              <a:ext cx="2700" cy="29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 err="1" smtClean="0"/>
                <a:t>Интонационности</a:t>
              </a:r>
              <a:endParaRPr lang="en-US" sz="2400" b="1" dirty="0"/>
            </a:p>
          </p:txBody>
        </p:sp>
        <p:sp>
          <p:nvSpPr>
            <p:cNvPr id="70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ru-RU" sz="2000" b="1" dirty="0" smtClean="0"/>
                <a:t>10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79690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Методы и приёмы: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000108"/>
            <a:ext cx="685804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наглядный:</a:t>
            </a:r>
          </a:p>
          <a:p>
            <a:r>
              <a:rPr lang="ru-RU" sz="2000" dirty="0" smtClean="0"/>
              <a:t>- наглядно-слуховой, </a:t>
            </a:r>
          </a:p>
          <a:p>
            <a:r>
              <a:rPr lang="ru-RU" sz="2000" dirty="0" smtClean="0"/>
              <a:t>- наглядно-зрительный (метод иллюстраций, демонстраций;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словесный</a:t>
            </a:r>
            <a:r>
              <a:rPr lang="ru-RU" sz="2400" dirty="0" smtClean="0"/>
              <a:t> </a:t>
            </a:r>
            <a:r>
              <a:rPr lang="ru-RU" sz="2000" dirty="0" smtClean="0"/>
              <a:t>(рассказ, беседа);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практический </a:t>
            </a:r>
            <a:r>
              <a:rPr lang="ru-RU" sz="2000" dirty="0" smtClean="0"/>
              <a:t>(моделирование, сравнение);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частично-поисковый</a:t>
            </a:r>
            <a:r>
              <a:rPr lang="ru-RU" sz="2400" dirty="0" smtClean="0"/>
              <a:t> </a:t>
            </a:r>
            <a:r>
              <a:rPr lang="ru-RU" sz="2000" dirty="0" smtClean="0"/>
              <a:t>(самостоятельная работа);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эвристический;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игровой</a:t>
            </a:r>
            <a:r>
              <a:rPr lang="ru-RU" sz="2400" dirty="0" smtClean="0"/>
              <a:t> </a:t>
            </a:r>
            <a:r>
              <a:rPr lang="ru-RU" sz="2000" dirty="0" smtClean="0"/>
              <a:t>(игровые ситуации, элементы кукольного театра, музыкально-дидактические игры, игры0сказки и </a:t>
            </a:r>
            <a:r>
              <a:rPr lang="ru-RU" sz="2000" dirty="0" err="1" smtClean="0"/>
              <a:t>др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метод контрастных сопоставлений </a:t>
            </a:r>
            <a:r>
              <a:rPr lang="ru-RU" sz="2000" dirty="0" smtClean="0"/>
              <a:t>– контраст жанров, настроений, сравнение;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dirty="0" smtClean="0"/>
              <a:t>метод уподобления характеру звучания: </a:t>
            </a:r>
            <a:r>
              <a:rPr lang="ru-RU" sz="2000" dirty="0" smtClean="0"/>
              <a:t>моторно-двигательное, тактильное, словесное, вокальное, мимическое, темброво-инструментальное, интонационное, цветовое, </a:t>
            </a:r>
            <a:r>
              <a:rPr lang="ru-RU" sz="2000" dirty="0" err="1" smtClean="0"/>
              <a:t>полихудожественное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85918" y="642918"/>
            <a:ext cx="7178695" cy="4000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dirty="0" smtClean="0"/>
              <a:t>Предполагаемый результат</a:t>
            </a:r>
            <a:r>
              <a:rPr lang="ru-RU" sz="2600" b="1" dirty="0" smtClean="0"/>
              <a:t>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dirty="0" smtClean="0"/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2800" dirty="0" smtClean="0"/>
              <a:t>Расширение кругозора, обогащение словарного запаса, </a:t>
            </a:r>
            <a:r>
              <a:rPr lang="ru-RU" sz="2800" dirty="0" err="1" smtClean="0"/>
              <a:t>сформированность</a:t>
            </a:r>
            <a:r>
              <a:rPr lang="ru-RU" sz="2800" dirty="0" smtClean="0"/>
              <a:t>  исполнительских навыков в области пения, движения, </a:t>
            </a:r>
            <a:r>
              <a:rPr lang="ru-RU" sz="2800" dirty="0" err="1" smtClean="0"/>
              <a:t>музицирования</a:t>
            </a:r>
            <a:r>
              <a:rPr lang="ru-RU" sz="2800" dirty="0" smtClean="0"/>
              <a:t>, развитие познавательной активности и интереса к изучению истории и традиций своего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510" y="9957"/>
            <a:ext cx="6860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Направления  </a:t>
            </a:r>
          </a:p>
          <a:p>
            <a:pPr algn="ctr"/>
            <a:r>
              <a:rPr lang="ru-RU" sz="2800" b="1" dirty="0" smtClean="0"/>
              <a:t>нравственно-патриотического воспитания </a:t>
            </a:r>
          </a:p>
          <a:p>
            <a:pPr algn="ctr"/>
            <a:r>
              <a:rPr lang="ru-RU" sz="2800" b="1" dirty="0" smtClean="0"/>
              <a:t>в музыкальной деятельности:</a:t>
            </a:r>
          </a:p>
          <a:p>
            <a:endParaRPr lang="ru-RU" sz="2400" dirty="0"/>
          </a:p>
        </p:txBody>
      </p:sp>
      <p:sp>
        <p:nvSpPr>
          <p:cNvPr id="25" name="Блок-схема: перфолента 24"/>
          <p:cNvSpPr/>
          <p:nvPr/>
        </p:nvSpPr>
        <p:spPr>
          <a:xfrm>
            <a:off x="1500166" y="1714488"/>
            <a:ext cx="2143140" cy="1428760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Мир природы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3929058" y="3071810"/>
            <a:ext cx="2500330" cy="1857388"/>
          </a:xfrm>
          <a:prstGeom prst="flowChartPunchedTap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Культура и традиции русского народа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4071934" y="1714488"/>
            <a:ext cx="2000264" cy="1357322"/>
          </a:xfrm>
          <a:prstGeom prst="flowChartPunchedTap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Моя семья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500826" y="1643050"/>
            <a:ext cx="2143140" cy="1500198"/>
          </a:xfrm>
          <a:prstGeom prst="flowChartPunchedTap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Детский сад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Блок-схема: перфолента 28"/>
          <p:cNvSpPr/>
          <p:nvPr/>
        </p:nvSpPr>
        <p:spPr>
          <a:xfrm>
            <a:off x="6715140" y="3286124"/>
            <a:ext cx="1928826" cy="1500198"/>
          </a:xfrm>
          <a:prstGeom prst="flowChartPunchedTap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Родной город Бор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Блок-схема: перфолента 29"/>
          <p:cNvSpPr/>
          <p:nvPr/>
        </p:nvSpPr>
        <p:spPr>
          <a:xfrm>
            <a:off x="6786578" y="4929198"/>
            <a:ext cx="1785950" cy="1500198"/>
          </a:xfrm>
          <a:prstGeom prst="flowChartPunchedTap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Родина Россия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Блок-схема: перфолента 30"/>
          <p:cNvSpPr/>
          <p:nvPr/>
        </p:nvSpPr>
        <p:spPr>
          <a:xfrm>
            <a:off x="4572000" y="5072074"/>
            <a:ext cx="1857388" cy="1500198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Мамочка моя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Блок-схема: перфолента 31"/>
          <p:cNvSpPr/>
          <p:nvPr/>
        </p:nvSpPr>
        <p:spPr>
          <a:xfrm>
            <a:off x="2071670" y="5000636"/>
            <a:ext cx="2143140" cy="1500198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Будем Родине служить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Блок-схема: перфолента 32"/>
          <p:cNvSpPr/>
          <p:nvPr/>
        </p:nvSpPr>
        <p:spPr>
          <a:xfrm>
            <a:off x="1785918" y="3357562"/>
            <a:ext cx="1857388" cy="1500198"/>
          </a:xfrm>
          <a:prstGeom prst="flowChartPunchedTap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День Победы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dirty="0" smtClean="0">
            <a:ln>
              <a:solidFill>
                <a:srgbClr val="5D2CA4"/>
              </a:solidFill>
            </a:ln>
            <a:solidFill>
              <a:schemeClr val="accent4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818</Words>
  <Application>Microsoft Office PowerPoint</Application>
  <PresentationFormat>Экран (4:3)</PresentationFormat>
  <Paragraphs>176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Актуальность</vt:lpstr>
      <vt:lpstr>Цель: Социализация дошкольника и  развитие основ музыкальной культуры личности ребенка, как части его духовной культуры.</vt:lpstr>
      <vt:lpstr>Вид проекта:</vt:lpstr>
      <vt:lpstr>Слайд 5</vt:lpstr>
      <vt:lpstr>Слайд 6</vt:lpstr>
      <vt:lpstr>Методы и приёмы:</vt:lpstr>
      <vt:lpstr>Слайд 8</vt:lpstr>
      <vt:lpstr>Слайд 9</vt:lpstr>
      <vt:lpstr>Слайд 10</vt:lpstr>
      <vt:lpstr>Слайд 11</vt:lpstr>
      <vt:lpstr>Россия – родная земля!</vt:lpstr>
      <vt:lpstr>Слайд 13</vt:lpstr>
      <vt:lpstr>Слайд 14</vt:lpstr>
      <vt:lpstr> «Всякая душа празднику рада» - народный  праздник «Святки», с участием детского фольклорного ансамбля «Прялица»</vt:lpstr>
      <vt:lpstr>Ресурсное обеспечение</vt:lpstr>
      <vt:lpstr>Слайд 17</vt:lpstr>
      <vt:lpstr>Программно-методическое обеспечение: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познавательно-развлекательный проект:  «Использование фольклора в формировании духовно-нравственной культуры дошкольника»   Выполнили  музыкальные руководители: Груздева О.В. Болданкова И.Г.</dc:title>
  <dc:creator>Павел</dc:creator>
  <cp:lastModifiedBy>Павел</cp:lastModifiedBy>
  <cp:revision>169</cp:revision>
  <dcterms:created xsi:type="dcterms:W3CDTF">2016-04-06T18:41:09Z</dcterms:created>
  <dcterms:modified xsi:type="dcterms:W3CDTF">2019-02-16T12:11:43Z</dcterms:modified>
</cp:coreProperties>
</file>