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8" r:id="rId3"/>
    <p:sldId id="287" r:id="rId4"/>
    <p:sldId id="259" r:id="rId5"/>
    <p:sldId id="288" r:id="rId6"/>
    <p:sldId id="289" r:id="rId7"/>
    <p:sldId id="291" r:id="rId8"/>
    <p:sldId id="276" r:id="rId9"/>
    <p:sldId id="273" r:id="rId10"/>
    <p:sldId id="296" r:id="rId11"/>
    <p:sldId id="268" r:id="rId12"/>
    <p:sldId id="295" r:id="rId13"/>
    <p:sldId id="271" r:id="rId14"/>
    <p:sldId id="272" r:id="rId15"/>
    <p:sldId id="294" r:id="rId16"/>
    <p:sldId id="281" r:id="rId17"/>
    <p:sldId id="282" r:id="rId18"/>
    <p:sldId id="292" r:id="rId19"/>
    <p:sldId id="285" r:id="rId20"/>
    <p:sldId id="28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6433" autoAdjust="0"/>
  </p:normalViewPr>
  <p:slideViewPr>
    <p:cSldViewPr snapToGrid="0">
      <p:cViewPr varScale="1">
        <p:scale>
          <a:sx n="112" d="100"/>
          <a:sy n="112" d="100"/>
        </p:scale>
        <p:origin x="-1584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430410944869214E-2"/>
          <c:y val="0.19448813707769347"/>
          <c:w val="0.72481259024223088"/>
          <c:h val="0.68594740231132134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высокий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быстрота</c:v>
                </c:pt>
                <c:pt idx="1">
                  <c:v>сила</c:v>
                </c:pt>
                <c:pt idx="2">
                  <c:v>ловкость</c:v>
                </c:pt>
                <c:pt idx="3">
                  <c:v>выносливость</c:v>
                </c:pt>
                <c:pt idx="4">
                  <c:v>гибкость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50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быстрота</c:v>
                </c:pt>
                <c:pt idx="1">
                  <c:v>сила</c:v>
                </c:pt>
                <c:pt idx="2">
                  <c:v>ловкость</c:v>
                </c:pt>
                <c:pt idx="3">
                  <c:v>выносливость</c:v>
                </c:pt>
                <c:pt idx="4">
                  <c:v>гибкость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30</c:v>
                </c:pt>
                <c:pt idx="1">
                  <c:v>30</c:v>
                </c:pt>
                <c:pt idx="2">
                  <c:v>50</c:v>
                </c:pt>
                <c:pt idx="3">
                  <c:v>30</c:v>
                </c:pt>
                <c:pt idx="4">
                  <c:v>70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низкий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быстрота</c:v>
                </c:pt>
                <c:pt idx="1">
                  <c:v>сила</c:v>
                </c:pt>
                <c:pt idx="2">
                  <c:v>ловкость</c:v>
                </c:pt>
                <c:pt idx="3">
                  <c:v>выносливость</c:v>
                </c:pt>
                <c:pt idx="4">
                  <c:v>гибкость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70</c:v>
                </c:pt>
                <c:pt idx="1">
                  <c:v>70</c:v>
                </c:pt>
                <c:pt idx="2">
                  <c:v>0</c:v>
                </c:pt>
                <c:pt idx="3">
                  <c:v>70</c:v>
                </c:pt>
                <c:pt idx="4">
                  <c:v>30</c:v>
                </c:pt>
              </c:numCache>
            </c:numRef>
          </c:val>
        </c:ser>
        <c:gapWidth val="100"/>
        <c:axId val="94646272"/>
        <c:axId val="94647808"/>
      </c:barChart>
      <c:catAx>
        <c:axId val="9464627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94647808"/>
        <c:crosses val="autoZero"/>
        <c:auto val="1"/>
        <c:lblAlgn val="ctr"/>
        <c:lblOffset val="100"/>
      </c:catAx>
      <c:valAx>
        <c:axId val="94647808"/>
        <c:scaling>
          <c:orientation val="minMax"/>
        </c:scaling>
        <c:axPos val="l"/>
        <c:majorGridlines/>
        <c:numFmt formatCode="General" sourceLinked="1"/>
        <c:tickLblPos val="nextTo"/>
        <c:crossAx val="9464627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800"/>
          </a:pPr>
          <a:endParaRPr lang="ru-RU"/>
        </a:p>
      </c:txPr>
    </c:legend>
    <c:plotVisOnly val="1"/>
    <c:dispBlanksAs val="gap"/>
  </c:chart>
  <c:spPr>
    <a:gradFill rotWithShape="1">
      <a:gsLst>
        <a:gs pos="0">
          <a:srgbClr val="ED7D31">
            <a:tint val="50000"/>
            <a:satMod val="300000"/>
          </a:srgbClr>
        </a:gs>
        <a:gs pos="35000">
          <a:srgbClr val="ED7D31">
            <a:tint val="37000"/>
            <a:satMod val="300000"/>
          </a:srgbClr>
        </a:gs>
        <a:gs pos="100000">
          <a:srgbClr val="ED7D31">
            <a:tint val="15000"/>
            <a:satMod val="350000"/>
          </a:srgbClr>
        </a:gs>
      </a:gsLst>
      <a:lin ang="16200000" scaled="1"/>
    </a:gradFill>
    <a:ln w="9525" cap="flat" cmpd="sng" algn="ctr">
      <a:solidFill>
        <a:srgbClr val="ED7D31">
          <a:shade val="95000"/>
          <a:satMod val="105000"/>
        </a:srgb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ysClr val="windowText" lastClr="000000"/>
          </a:solidFill>
          <a:latin typeface="+mn-lt"/>
          <a:ea typeface="+mn-ea"/>
          <a:cs typeface="+mn-cs"/>
        </a:defRPr>
      </a:pPr>
      <a:endParaRPr lang="ru-RU"/>
    </a:p>
  </c:txPr>
  <c:externalData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5BF2F-DF55-40A1-9CDD-1C00DC8072F5}" type="datetimeFigureOut">
              <a:rPr lang="ru-RU" smtClean="0"/>
              <a:pPr/>
              <a:t>26.10.2018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D879C9-7B49-4D33-948C-B6A25217AAF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90402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879C9-7B49-4D33-948C-B6A25217AAFD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879C9-7B49-4D33-948C-B6A25217AAFD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26.10.2018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9538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26.10.2018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7720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26.10.2018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1931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26.10.2018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61913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26.10.2018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194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26.10.2018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87040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26.10.2018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09886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26.10.2018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30264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26.10.2018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14396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26.10.2018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26733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26.10.2018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74486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A218-1BD9-44B7-AD25-60C2204205A7}" type="datetimeFigureOut">
              <a:rPr lang="ru-RU" smtClean="0"/>
              <a:pPr/>
              <a:t>26.10.2018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46177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_____Microsoft_Office_Excel_97-20031.xls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moudrost.ru/avtor/hippocrates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19666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778000" y="169333"/>
            <a:ext cx="70674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Деятельность </a:t>
            </a:r>
          </a:p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воспитателя по развитию физических качеств  </a:t>
            </a:r>
          </a:p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детей  старшего дошкольного  возраста   в  подвижных играх</a:t>
            </a:r>
          </a:p>
          <a:p>
            <a:endParaRPr lang="ru-RU" sz="4800" dirty="0" smtClean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endParaRPr lang="ru-RU" sz="4800" dirty="0" smtClean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endParaRPr lang="ru-RU" sz="4800" dirty="0" smtClean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86000" y="4097867"/>
            <a:ext cx="457200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Корнеева Елена Николаевна                           </a:t>
            </a:r>
          </a:p>
          <a:p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Талица</a:t>
            </a: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2018г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5266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19666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778000" y="169333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dirty="0" smtClean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592667"/>
            <a:ext cx="457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База исследования:</a:t>
            </a:r>
            <a:b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МКДОУ  № 8 «Березка», Талицкий район, </a:t>
            </a:r>
            <a:b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пос. Троицкий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286000" y="28288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286000" y="28288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5266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19666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778000" y="169333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dirty="0" smtClean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4851" y="860316"/>
            <a:ext cx="8474298" cy="507831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Тесты на развитие физических 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 (</a:t>
            </a:r>
            <a:r>
              <a:rPr lang="ru-RU" sz="3600" b="1" dirty="0" smtClean="0">
                <a:solidFill>
                  <a:srgbClr val="002060"/>
                </a:solidFill>
              </a:rPr>
              <a:t>Л.А.Рыжова</a:t>
            </a:r>
            <a:r>
              <a:rPr lang="ru-RU" sz="3600" b="1" dirty="0">
                <a:solidFill>
                  <a:srgbClr val="002060"/>
                </a:solidFill>
              </a:rPr>
              <a:t>, </a:t>
            </a:r>
            <a:r>
              <a:rPr lang="ru-RU" sz="3600" b="1" dirty="0" smtClean="0">
                <a:solidFill>
                  <a:srgbClr val="002060"/>
                </a:solidFill>
              </a:rPr>
              <a:t>М.М.Самодурова 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Быстрота-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определяется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сколько секунд пробегут дистанцию на 10 м.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Сила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определяется прыжком в длину с места.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Ловкость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прыжки через скакалку за минуту.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Гибкость-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наклон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туловища вперед из положения стоя.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Выносливость-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поднимание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ног в положении лежа на спине.</a:t>
            </a:r>
          </a:p>
          <a:p>
            <a:endParaRPr lang="ru-RU" sz="28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5266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19666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778000" y="169333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dirty="0" smtClean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4851" y="860316"/>
            <a:ext cx="8474298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ru-RU" sz="28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77332" y="1422401"/>
          <a:ext cx="7857068" cy="5821618"/>
        </p:xfrm>
        <a:graphic>
          <a:graphicData uri="http://schemas.openxmlformats.org/drawingml/2006/table">
            <a:tbl>
              <a:tblPr/>
              <a:tblGrid>
                <a:gridCol w="3215868"/>
                <a:gridCol w="1118494"/>
                <a:gridCol w="1118494"/>
                <a:gridCol w="1202106"/>
                <a:gridCol w="1202106"/>
              </a:tblGrid>
              <a:tr h="30640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тесты</a:t>
                      </a: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 лет</a:t>
                      </a: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 лет</a:t>
                      </a: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28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мальчики</a:t>
                      </a: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девочки</a:t>
                      </a: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мальчики</a:t>
                      </a: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девочки</a:t>
                      </a: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06400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Быстрота 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28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Бег на дистанцию 10 м с хода</a:t>
                      </a: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3,8-3,7</a:t>
                      </a: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4,0-3,8</a:t>
                      </a: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2,5-2,2</a:t>
                      </a: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2,6-2,2</a:t>
                      </a: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06400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Сила 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28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Прыжок в длину с места</a:t>
                      </a: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85-130</a:t>
                      </a: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85-125</a:t>
                      </a: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100-140</a:t>
                      </a: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90-140</a:t>
                      </a: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06400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Ловкость 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6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Прыжки через скакалку</a:t>
                      </a: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1-4</a:t>
                      </a: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2-5</a:t>
                      </a: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3-15</a:t>
                      </a: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3-20</a:t>
                      </a: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06400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Выносливость 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192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Поднимание ног в положении лежа на спине </a:t>
                      </a: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9-10</a:t>
                      </a: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6-8</a:t>
                      </a: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10-11</a:t>
                      </a: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7-9</a:t>
                      </a: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06400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Гибкость 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192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Наклон туловища вперед из положения стоя </a:t>
                      </a: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3-6</a:t>
                      </a: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6-9</a:t>
                      </a: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4-7</a:t>
                      </a: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7-10</a:t>
                      </a:r>
                    </a:p>
                  </a:txBody>
                  <a:tcPr marL="66095" marR="6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1049867" y="30935"/>
            <a:ext cx="7416800" cy="12926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Примерные показатели уровня развития физических качеств старших дошкольников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(Н.Н. Кожухова, Л.А. Рыжова, М.М.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Самодурова)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5266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19666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778000" y="169333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dirty="0" smtClean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01799" y="101601"/>
            <a:ext cx="71797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78000" y="492498"/>
            <a:ext cx="7179732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Таблица результатов входной диагностики на определение физической подготовленности старших дошкольников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(Л.А. Рыжова, М.М. Самодурова)</a:t>
            </a:r>
            <a:endParaRPr lang="ru-RU" sz="20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861329230"/>
              </p:ext>
            </p:extLst>
          </p:nvPr>
        </p:nvGraphicFramePr>
        <p:xfrm>
          <a:off x="676814" y="1903423"/>
          <a:ext cx="7841172" cy="4737161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476211"/>
                <a:gridCol w="1109133"/>
                <a:gridCol w="787400"/>
                <a:gridCol w="999067"/>
                <a:gridCol w="728133"/>
                <a:gridCol w="905934"/>
                <a:gridCol w="1405466"/>
                <a:gridCol w="708194"/>
                <a:gridCol w="721634"/>
              </a:tblGrid>
              <a:tr h="3086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п\п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возраст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быстрота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ловкость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выносливость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гибкость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</a:t>
                      </a:r>
                    </a:p>
                  </a:txBody>
                  <a:tcPr marL="68580" marR="68580" marT="0" marB="0"/>
                </a:tc>
              </a:tr>
              <a:tr h="1964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Женя Б.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35"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19050"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95 - 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8 - 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</a:p>
                  </a:txBody>
                  <a:tcPr marL="68580" marR="68580" marT="0" marB="0"/>
                </a:tc>
              </a:tr>
              <a:tr h="2688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Андрей В.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35"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19050"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6 - 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</a:p>
                  </a:txBody>
                  <a:tcPr marL="68580" marR="68580" marT="0" marB="0"/>
                </a:tc>
              </a:tr>
              <a:tr h="2626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Ольга Д.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5,5 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35"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4,4 - 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76 - </a:t>
                      </a:r>
                      <a:r>
                        <a:rPr lang="ru-RU" sz="18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5 - 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4 - 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4 - 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</a:p>
                  </a:txBody>
                  <a:tcPr marL="68580" marR="68580" marT="0" marB="0"/>
                </a:tc>
              </a:tr>
              <a:tr h="4129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Витя К.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35"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8 - 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</a:p>
                  </a:txBody>
                  <a:tcPr marL="68580" marR="68580" marT="0" marB="0"/>
                </a:tc>
              </a:tr>
              <a:tr h="4722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Юра</a:t>
                      </a:r>
                      <a:r>
                        <a:rPr lang="ru-RU" sz="18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М.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35"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2,8 - </a:t>
                      </a:r>
                      <a:r>
                        <a:rPr lang="ru-RU" sz="18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19050"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78 - 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7 - 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</a:p>
                  </a:txBody>
                  <a:tcPr marL="68580" marR="68580" marT="0" marB="0"/>
                </a:tc>
              </a:tr>
              <a:tr h="2688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Юля М.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5,5 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35"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4,4 - </a:t>
                      </a:r>
                      <a:r>
                        <a:rPr lang="ru-RU" sz="18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5 - 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5 - 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</a:p>
                  </a:txBody>
                  <a:tcPr marL="68580" marR="68580" marT="0" marB="0"/>
                </a:tc>
              </a:tr>
              <a:tr h="4822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Оксана Н.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5,5 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35"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4,5 - 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78 - </a:t>
                      </a:r>
                      <a:r>
                        <a:rPr lang="ru-RU" sz="18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5 - 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4 - 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4 - 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</a:p>
                  </a:txBody>
                  <a:tcPr marL="68580" marR="68580" marT="0" marB="0"/>
                </a:tc>
              </a:tr>
              <a:tr h="3562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Костя П.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35"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4,0 - н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19050"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81 - 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6 - </a:t>
                      </a:r>
                      <a:r>
                        <a:rPr lang="ru-RU" sz="18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</a:p>
                  </a:txBody>
                  <a:tcPr marL="68580" marR="68580" marT="0" marB="0"/>
                </a:tc>
              </a:tr>
              <a:tr h="3425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Аня П.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35"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2,9 - 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6 - </a:t>
                      </a:r>
                      <a:r>
                        <a:rPr lang="ru-RU" sz="18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</a:p>
                  </a:txBody>
                  <a:tcPr marL="68580" marR="68580" marT="0" marB="0"/>
                </a:tc>
              </a:tr>
              <a:tr h="4452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 У.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35"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4,0 - 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19050"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82 - </a:t>
                      </a:r>
                      <a:r>
                        <a:rPr lang="ru-RU" sz="18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6 - 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55266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2399"/>
            <a:ext cx="9144000" cy="719666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778000" y="169333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dirty="0" smtClean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08084" y="169333"/>
            <a:ext cx="7204840" cy="33055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spcBef>
                <a:spcPct val="20000"/>
              </a:spcBef>
              <a:defRPr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Результаты входной диагностики</a:t>
            </a:r>
          </a:p>
          <a:p>
            <a:pPr marL="342900" lvl="0" indent="-342900" algn="ctr">
              <a:spcBef>
                <a:spcPct val="20000"/>
              </a:spcBef>
              <a:defRPr/>
            </a:pPr>
            <a:endParaRPr lang="ru-RU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ctr">
              <a:spcBef>
                <a:spcPct val="20000"/>
              </a:spcBef>
              <a:defRPr/>
            </a:pPr>
            <a:endParaRPr lang="ru-RU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lvl="0" indent="-342900" algn="ctr">
              <a:spcBef>
                <a:spcPct val="20000"/>
              </a:spcBef>
              <a:defRPr/>
            </a:pPr>
            <a:endParaRPr lang="ru-RU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7545959"/>
              </p:ext>
            </p:extLst>
          </p:nvPr>
        </p:nvGraphicFramePr>
        <p:xfrm>
          <a:off x="644497" y="1329494"/>
          <a:ext cx="7905805" cy="5370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255266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19666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778000" y="169333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dirty="0" smtClean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3779" y="186269"/>
            <a:ext cx="8758621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Сборник подвижных игр 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Цель сборника игр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развитие физических качеств детей старшего дошкольного возраста в процессе участия в подвижных играх.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1449" y="3257014"/>
            <a:ext cx="8581405" cy="366254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chemeClr val="accent5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Разделы сборника игр: 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Игры на развитие быстроты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Игры на развитие силы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Игры на развитие выносливости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Игры на развитие ловкости и скорости движений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Игры на развитие гибкости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Методические рекомендации по организации подвижных игр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5266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19666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778000" y="169333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dirty="0" smtClean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312333" y="569443"/>
            <a:ext cx="7704667" cy="86177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Результаты повторной диагностики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97267274"/>
              </p:ext>
            </p:extLst>
          </p:nvPr>
        </p:nvGraphicFramePr>
        <p:xfrm>
          <a:off x="447868" y="1678605"/>
          <a:ext cx="8433493" cy="489081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398799"/>
                <a:gridCol w="1210733"/>
                <a:gridCol w="872067"/>
                <a:gridCol w="999066"/>
                <a:gridCol w="736600"/>
                <a:gridCol w="1007534"/>
                <a:gridCol w="1363133"/>
                <a:gridCol w="965200"/>
                <a:gridCol w="880361"/>
              </a:tblGrid>
              <a:tr h="1868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№ п\п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Ф.И.О.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возраст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быстрота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сила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ловкость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выносливость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гибкость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уровень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350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/>
                        <a:t>1</a:t>
                      </a:r>
                      <a:endParaRPr lang="ru-RU" sz="1600">
                        <a:latin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Женя. Б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6 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35"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2,0 - 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19050"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135 -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16 - 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13 - 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9 - 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350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/>
                        <a:t>2</a:t>
                      </a:r>
                      <a:endParaRPr lang="ru-RU" sz="1600">
                        <a:latin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Андрей В.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5 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35"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3,7 -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19050"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110 -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9 - 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12 - 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7 - 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350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/>
                        <a:t>3</a:t>
                      </a:r>
                      <a:endParaRPr lang="ru-RU" sz="1600">
                        <a:latin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Ольга Д.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5,5 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35"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3,8 -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97 -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7 - 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7 -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7 -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350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/>
                        <a:t>4</a:t>
                      </a:r>
                      <a:endParaRPr lang="ru-RU" sz="1600">
                        <a:latin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Витя К.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6 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35"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2,5 -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125 -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12 -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10 -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8 - 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350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/>
                        <a:t>5</a:t>
                      </a:r>
                      <a:endParaRPr lang="ru-RU" sz="1600">
                        <a:latin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Юрий М.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6 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35"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2,4 -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19050"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110 -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9 -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10 -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6 -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350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/>
                        <a:t>6</a:t>
                      </a:r>
                      <a:endParaRPr lang="ru-RU" sz="1600">
                        <a:latin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Юля М.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5,5 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3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3,6 - 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112 -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6 - 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9 - 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8 -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350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/>
                        <a:t>7</a:t>
                      </a:r>
                      <a:endParaRPr lang="ru-RU" sz="1600">
                        <a:latin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Оксана Н.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5,5 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3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3,9 -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110 -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7 - 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6 -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7 -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350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/>
                        <a:t>8</a:t>
                      </a:r>
                      <a:endParaRPr lang="ru-RU" sz="1600">
                        <a:latin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Костя П.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5 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35"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3,8 - с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19050"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97 -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6 - 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9 -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5 -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350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/>
                        <a:t>9</a:t>
                      </a:r>
                      <a:endParaRPr lang="ru-RU" sz="1600">
                        <a:latin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Аня П.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6 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35"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2,0 - 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110 -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13 -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12 - 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8 - 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056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/>
                        <a:t>10</a:t>
                      </a:r>
                      <a:endParaRPr lang="ru-RU" sz="1600">
                        <a:latin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Максим У.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5 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35"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3,8 -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19050"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100 -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6 - 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10 -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6 -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55266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19666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778000" y="169333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dirty="0" smtClean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127001"/>
            <a:ext cx="4572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Результаты  повторной диагностики всех физических качеств </a:t>
            </a:r>
          </a:p>
        </p:txBody>
      </p:sp>
      <p:graphicFrame>
        <p:nvGraphicFramePr>
          <p:cNvPr id="1026" name="Object 2"/>
          <p:cNvGraphicFramePr>
            <a:graphicFrameLocks/>
          </p:cNvGraphicFramePr>
          <p:nvPr/>
        </p:nvGraphicFramePr>
        <p:xfrm>
          <a:off x="1837268" y="2548466"/>
          <a:ext cx="5723466" cy="4309533"/>
        </p:xfrm>
        <a:graphic>
          <a:graphicData uri="http://schemas.openxmlformats.org/presentationml/2006/ole">
            <p:oleObj spid="_x0000_s1030" name="Диаграмма" r:id="rId4" imgW="5343575" imgH="3009944" progId="Excel.Sheet.8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255266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000"/>
            <a:ext cx="9144000" cy="706966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778000" y="169333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dirty="0" smtClean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08667" y="440267"/>
            <a:ext cx="6832599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подвижные игры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endParaRPr lang="ru-RU" sz="3600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0850" fontAlgn="base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solidFill>
                <a:schemeClr val="accent5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0850" fontAlgn="base">
              <a:spcBef>
                <a:spcPct val="0"/>
              </a:spcBef>
              <a:spcAft>
                <a:spcPct val="0"/>
              </a:spcAft>
            </a:pPr>
            <a:endParaRPr lang="ru-RU" sz="2400" dirty="0">
              <a:solidFill>
                <a:schemeClr val="accent5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0850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укрепляют и развивают </a:t>
            </a:r>
          </a:p>
          <a:p>
            <a:pPr lvl="0" indent="450850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физические качества            воспитывают детей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содействуют гармоничному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развитию личности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solidFill>
                <a:schemeClr val="accent5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solidFill>
                <a:schemeClr val="accent5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4165600" y="1566333"/>
            <a:ext cx="541867" cy="6688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300133" y="1524000"/>
            <a:ext cx="33867" cy="17864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6028267" y="1549400"/>
            <a:ext cx="6604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55266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19666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778000" y="169333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dirty="0" smtClean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34066" y="1004823"/>
            <a:ext cx="7024741" cy="480131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«Гимнастика, физические упражнения, ходьба должны прочно войти в повседневный быт каждого, кто хочет сохранить работоспособность, здоровье, полноценную и радостную жизнь»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r"/>
            <a:r>
              <a:rPr lang="ru-RU" sz="36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Гиппократ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5266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8517" y="-135156"/>
            <a:ext cx="9284625" cy="699315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210385" y="342472"/>
            <a:ext cx="7646174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Актуальность  темы </a:t>
            </a:r>
            <a:endParaRPr lang="ru-RU" sz="48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 flipV="1">
            <a:off x="1850164" y="2274143"/>
            <a:ext cx="3183308" cy="570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65305" y="5002848"/>
            <a:ext cx="4239673" cy="15696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 их социальных, нравственных, эстетических, интеллектуальных, </a:t>
            </a: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физических качеств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93102" y="2531533"/>
            <a:ext cx="3526971" cy="26776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«Федеральный государственный образовательный стандарт </a:t>
            </a:r>
          </a:p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дошкольного образования»</a:t>
            </a:r>
          </a:p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от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17.10.2013 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№1155</a:t>
            </a:r>
            <a:endParaRPr lang="ru-RU" sz="2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65306" y="3285522"/>
            <a:ext cx="4239672" cy="15696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охрана и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укрепление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физического и психического здоровья детей дошкольного возраста</a:t>
            </a:r>
            <a:endParaRPr lang="ru-RU" sz="2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665305" y="1547787"/>
            <a:ext cx="4239673" cy="15696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общей культуры личности детей, в том числе ценностей здорового образа жизни</a:t>
            </a:r>
            <a:endParaRPr lang="ru-RU" sz="2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2641600" y="1236133"/>
            <a:ext cx="16933" cy="12530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3352800" y="2074333"/>
            <a:ext cx="1253067" cy="3894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3378200" y="5308600"/>
            <a:ext cx="1227667" cy="6773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9" idx="3"/>
          </p:cNvCxnSpPr>
          <p:nvPr/>
        </p:nvCxnSpPr>
        <p:spPr>
          <a:xfrm flipV="1">
            <a:off x="4320073" y="3869267"/>
            <a:ext cx="336594" cy="10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33366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19666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778000" y="169333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dirty="0" smtClean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34757" y="127000"/>
            <a:ext cx="47445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08200" y="397931"/>
            <a:ext cx="565573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</a:t>
            </a:r>
          </a:p>
          <a:p>
            <a:pPr algn="ctr"/>
            <a:r>
              <a:rPr lang="ru-RU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ЗА</a:t>
            </a:r>
          </a:p>
          <a:p>
            <a:pPr algn="ctr"/>
            <a:endParaRPr lang="ru-RU" sz="6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ВНИМАНИЕ!</a:t>
            </a:r>
            <a:endParaRPr lang="ru-RU" sz="6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01800" y="220133"/>
            <a:ext cx="6781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endParaRPr lang="ru-RU" sz="36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5266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19666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778000" y="169333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dirty="0" smtClean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16200" y="354563"/>
            <a:ext cx="5892800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Методологическая 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 исследования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41307933"/>
              </p:ext>
            </p:extLst>
          </p:nvPr>
        </p:nvGraphicFramePr>
        <p:xfrm>
          <a:off x="1778000" y="1833119"/>
          <a:ext cx="6974114" cy="378390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487057"/>
                <a:gridCol w="3487057"/>
              </a:tblGrid>
              <a:tr h="1254968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Д.Б.Эльконин </a:t>
                      </a:r>
                      <a:endParaRPr lang="ru-RU" sz="32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изучением  влияния подвижных игр на укрепление и развитие физических качеств у  детей старшего дошкольного возраста </a:t>
                      </a:r>
                      <a:endParaRPr lang="ru-RU" sz="24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1254968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Л.С. Выгодский </a:t>
                      </a:r>
                      <a:endParaRPr lang="ru-RU" sz="32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27397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И.П.  Павлов</a:t>
                      </a:r>
                    </a:p>
                    <a:p>
                      <a:pPr algn="ctr"/>
                      <a:endParaRPr lang="ru-RU" sz="32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55266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548883" y="110067"/>
            <a:ext cx="731571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Научный аппарат исследования</a:t>
            </a:r>
          </a:p>
          <a:p>
            <a:endParaRPr lang="ru-RU" sz="36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sz="36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51467" y="719667"/>
            <a:ext cx="7874000" cy="611170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Объект исследования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процесс сохранения и развития физических качеств у детей старшего дошкольного возраста в подвижных играх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Предмет исследования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содержание деятельности воспитателя по сохранению и развитию физических качеств у детей старшего дошкольного возраста в подвижных играх.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Цель исследования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представить результаты частичной апробации сборника подвижных игр, направленного на развитие физических качеств у детей старшего дошкольного возраста.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Гипотеза</a:t>
            </a:r>
            <a:r>
              <a:rPr lang="ru-RU" sz="2400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если систематически использовать в совместной деятельности с детьми старшего дошкольного возраста подвижные игры, то это будет способствовать развитию физических качеств детей старшего дошкольного возраста.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3279780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778000" y="169333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dirty="0" smtClean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213633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539750" algn="l"/>
              </a:tabLs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86000" y="213633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539750" algn="l"/>
              </a:tabLs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9001" y="152400"/>
            <a:ext cx="7975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ЗНАЧЕНИЕ ПОДВИЖНЫХ ИГР</a:t>
            </a:r>
          </a:p>
          <a:p>
            <a:pPr algn="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Физическое развитие</a:t>
            </a:r>
          </a:p>
          <a:p>
            <a:pPr algn="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Умственное развитие</a:t>
            </a:r>
          </a:p>
          <a:p>
            <a:pPr algn="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Нравственно-</a:t>
            </a:r>
          </a:p>
          <a:p>
            <a:pPr algn="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эстетическое развитие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3600" b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Подвижная игра</a:t>
            </a:r>
          </a:p>
          <a:p>
            <a:pPr algn="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Стимулирует интерес детей</a:t>
            </a:r>
          </a:p>
          <a:p>
            <a:pPr algn="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 физической активности</a:t>
            </a:r>
          </a:p>
          <a:p>
            <a:pPr algn="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Фактор развития эмоциональной, </a:t>
            </a:r>
          </a:p>
          <a:p>
            <a:pPr algn="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интеллектуальной и познавательной сферы</a:t>
            </a:r>
          </a:p>
          <a:p>
            <a:pPr algn="ctr"/>
            <a:endParaRPr lang="ru-RU" sz="3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V="1">
            <a:off x="4597400" y="1100667"/>
            <a:ext cx="1557867" cy="19642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4724400" y="1871133"/>
            <a:ext cx="1371600" cy="11853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5020733" y="2946400"/>
            <a:ext cx="8890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5037667" y="3251200"/>
            <a:ext cx="821266" cy="33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4580467" y="3522133"/>
            <a:ext cx="1168400" cy="14562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55266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19666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778000" y="169333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dirty="0" smtClean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64733" y="127001"/>
            <a:ext cx="59774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8" name="Овал 5"/>
          <p:cNvSpPr>
            <a:spLocks noChangeArrowheads="1"/>
          </p:cNvSpPr>
          <p:nvPr/>
        </p:nvSpPr>
        <p:spPr bwMode="auto">
          <a:xfrm>
            <a:off x="2484408" y="0"/>
            <a:ext cx="6047117" cy="1133197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Физические качества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5"/>
          <p:cNvSpPr>
            <a:spLocks noChangeArrowheads="1"/>
          </p:cNvSpPr>
          <p:nvPr/>
        </p:nvSpPr>
        <p:spPr bwMode="auto">
          <a:xfrm>
            <a:off x="1725283" y="1571612"/>
            <a:ext cx="3295450" cy="1000132"/>
          </a:xfrm>
          <a:prstGeom prst="ellipse">
            <a:avLst/>
          </a:prstGeom>
          <a:solidFill>
            <a:schemeClr val="accent6"/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быстрота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5"/>
          <p:cNvSpPr>
            <a:spLocks noChangeArrowheads="1"/>
          </p:cNvSpPr>
          <p:nvPr/>
        </p:nvSpPr>
        <p:spPr bwMode="auto">
          <a:xfrm>
            <a:off x="5592154" y="1612317"/>
            <a:ext cx="3433313" cy="1000132"/>
          </a:xfrm>
          <a:prstGeom prst="ellipse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выносливость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вал 5"/>
          <p:cNvSpPr>
            <a:spLocks noChangeArrowheads="1"/>
          </p:cNvSpPr>
          <p:nvPr/>
        </p:nvSpPr>
        <p:spPr bwMode="auto">
          <a:xfrm>
            <a:off x="1515534" y="3169447"/>
            <a:ext cx="3383952" cy="1071570"/>
          </a:xfrm>
          <a:prstGeom prst="ellipse">
            <a:avLst/>
          </a:prstGeom>
          <a:solidFill>
            <a:schemeClr val="accent4"/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ловкость</a:t>
            </a:r>
          </a:p>
        </p:txBody>
      </p:sp>
      <p:sp>
        <p:nvSpPr>
          <p:cNvPr id="12" name="Овал 5"/>
          <p:cNvSpPr>
            <a:spLocks noChangeArrowheads="1"/>
          </p:cNvSpPr>
          <p:nvPr/>
        </p:nvSpPr>
        <p:spPr bwMode="auto">
          <a:xfrm>
            <a:off x="5587999" y="2991905"/>
            <a:ext cx="3403601" cy="1143008"/>
          </a:xfrm>
          <a:prstGeom prst="ellipse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гибкость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Овал 5"/>
          <p:cNvSpPr>
            <a:spLocks noChangeArrowheads="1"/>
          </p:cNvSpPr>
          <p:nvPr/>
        </p:nvSpPr>
        <p:spPr bwMode="auto">
          <a:xfrm>
            <a:off x="1778478" y="4895332"/>
            <a:ext cx="3260785" cy="1071570"/>
          </a:xfrm>
          <a:prstGeom prst="ellipse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сила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Овал 5"/>
          <p:cNvSpPr>
            <a:spLocks noChangeArrowheads="1"/>
          </p:cNvSpPr>
          <p:nvPr/>
        </p:nvSpPr>
        <p:spPr bwMode="auto">
          <a:xfrm>
            <a:off x="5484164" y="4874693"/>
            <a:ext cx="3532836" cy="1071570"/>
          </a:xfrm>
          <a:prstGeom prst="ellips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координация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flipH="1">
            <a:off x="4851400" y="1193800"/>
            <a:ext cx="321733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5977467" y="1176867"/>
            <a:ext cx="355600" cy="465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5444067" y="1227667"/>
            <a:ext cx="313266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H="1">
            <a:off x="4758267" y="1236133"/>
            <a:ext cx="558800" cy="21928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5350933" y="1227667"/>
            <a:ext cx="440267" cy="20489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>
            <a:off x="5875867" y="3886200"/>
            <a:ext cx="287866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 flipH="1">
            <a:off x="4250267" y="1143000"/>
            <a:ext cx="355600" cy="4910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/>
          <p:nvPr/>
        </p:nvCxnSpPr>
        <p:spPr>
          <a:xfrm flipH="1">
            <a:off x="4250267" y="2429933"/>
            <a:ext cx="355600" cy="863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 flipH="1">
            <a:off x="4377267" y="4021667"/>
            <a:ext cx="245533" cy="973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>
            <a:stCxn id="10" idx="3"/>
          </p:cNvCxnSpPr>
          <p:nvPr/>
        </p:nvCxnSpPr>
        <p:spPr>
          <a:xfrm>
            <a:off x="6094951" y="2465983"/>
            <a:ext cx="339716" cy="582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55266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19666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778000" y="169333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dirty="0" smtClean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6400" y="0"/>
            <a:ext cx="8619067" cy="3877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Педагогические условия проведения подвижных игр: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обеспечение врачебного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педагогического контроля</a:t>
            </a:r>
          </a:p>
          <a:p>
            <a:pPr algn="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подбор игр,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соответству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r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245533" y="982132"/>
            <a:ext cx="3928535" cy="1507067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Обеспечение врачебного и педагогического контроля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012267" y="1143001"/>
            <a:ext cx="4004733" cy="16510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Подбор игр, соответствующих выбранным задачам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47134" y="2582335"/>
            <a:ext cx="3936999" cy="207433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Обеспечение доступности игр физическому и умственному развитию детей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5444067" y="3005667"/>
            <a:ext cx="3191933" cy="173566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Приобретение детьми элементарных двигательных навыков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541867" y="4817533"/>
            <a:ext cx="3674533" cy="150706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491066" y="4809067"/>
            <a:ext cx="3699933" cy="1769533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Многократное повторение двигательных действий во время игры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343400" y="4893733"/>
            <a:ext cx="4800600" cy="1837267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Обеспечения возможности развития двигательных качеств детей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338667" y="3361267"/>
            <a:ext cx="262466" cy="677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 flipH="1">
            <a:off x="4072467" y="1075267"/>
            <a:ext cx="364066" cy="20404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endCxn id="10" idx="7"/>
          </p:cNvCxnSpPr>
          <p:nvPr/>
        </p:nvCxnSpPr>
        <p:spPr>
          <a:xfrm flipH="1">
            <a:off x="3678277" y="4326467"/>
            <a:ext cx="174056" cy="7117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 flipV="1">
            <a:off x="4436533" y="1100667"/>
            <a:ext cx="8467" cy="84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4428067" y="1109133"/>
            <a:ext cx="643466" cy="40047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4445000" y="1092200"/>
            <a:ext cx="1168400" cy="23283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>
            <a:off x="4453467" y="1092200"/>
            <a:ext cx="762000" cy="4487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 flipH="1">
            <a:off x="3945467" y="1100667"/>
            <a:ext cx="491066" cy="2624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 flipH="1">
            <a:off x="3852333" y="1083733"/>
            <a:ext cx="575734" cy="1854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55266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19666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778000" y="169333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dirty="0" smtClean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57867" y="482600"/>
            <a:ext cx="63753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793564" y="110069"/>
            <a:ext cx="355687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Классификация подвижных игр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5486401" y="1803400"/>
            <a:ext cx="3064932" cy="872066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Сюжетные и бессюжетные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1854199" y="1888066"/>
            <a:ext cx="2709334" cy="728133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Простые и сложные игры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 rot="16200000">
            <a:off x="2165085" y="2633920"/>
            <a:ext cx="1655763" cy="2531533"/>
          </a:xfrm>
          <a:prstGeom prst="flowChartAlternateProcess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txBody>
          <a:bodyPr vert="eaVert" wrap="none" anchor="ctr"/>
          <a:lstStyle/>
          <a:p>
            <a:pPr algn="ctr" eaLnBrk="1" hangingPunct="1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Подвижные игры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1904999" y="5139268"/>
            <a:ext cx="2777067" cy="762000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водящим и без водящего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AutoShape 5"/>
          <p:cNvSpPr>
            <a:spLocks noChangeArrowheads="1"/>
          </p:cNvSpPr>
          <p:nvPr/>
        </p:nvSpPr>
        <p:spPr bwMode="auto">
          <a:xfrm>
            <a:off x="5435600" y="2946399"/>
            <a:ext cx="3113178" cy="863243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Игры-забавы, аттракционы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AutoShape 6"/>
          <p:cNvSpPr>
            <a:spLocks noChangeArrowheads="1"/>
          </p:cNvSpPr>
          <p:nvPr/>
        </p:nvSpPr>
        <p:spPr bwMode="auto">
          <a:xfrm>
            <a:off x="5451895" y="3929065"/>
            <a:ext cx="3116372" cy="863067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Игры большой, средней и</a:t>
            </a:r>
          </a:p>
          <a:p>
            <a:pPr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малой подвижности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AutoShape 6"/>
          <p:cNvSpPr>
            <a:spLocks noChangeArrowheads="1"/>
          </p:cNvSpPr>
          <p:nvPr/>
        </p:nvSpPr>
        <p:spPr bwMode="auto">
          <a:xfrm>
            <a:off x="5427133" y="5000636"/>
            <a:ext cx="3251200" cy="928694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Коллективные, некомандные,</a:t>
            </a:r>
          </a:p>
          <a:p>
            <a:pPr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командные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 flipV="1">
            <a:off x="4275667" y="2379133"/>
            <a:ext cx="1176866" cy="15070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275667" y="3877733"/>
            <a:ext cx="1109133" cy="16340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endCxn id="11" idx="1"/>
          </p:cNvCxnSpPr>
          <p:nvPr/>
        </p:nvCxnSpPr>
        <p:spPr>
          <a:xfrm flipV="1">
            <a:off x="4292600" y="3378021"/>
            <a:ext cx="1143000" cy="5166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4292600" y="3894667"/>
            <a:ext cx="1134533" cy="465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V="1">
            <a:off x="2971800" y="2641600"/>
            <a:ext cx="711200" cy="3979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9" idx="1"/>
          </p:cNvCxnSpPr>
          <p:nvPr/>
        </p:nvCxnSpPr>
        <p:spPr>
          <a:xfrm>
            <a:off x="2992967" y="4727568"/>
            <a:ext cx="884766" cy="3862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55266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6533" y="-338666"/>
            <a:ext cx="9770533" cy="719666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778000" y="169333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dirty="0" smtClean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53067" y="245533"/>
            <a:ext cx="753533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spcBef>
                <a:spcPct val="20000"/>
              </a:spcBef>
              <a:defRPr/>
            </a:pP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Методика проведения подвижных игр у детей старшего дошкольного возраста</a:t>
            </a:r>
          </a:p>
        </p:txBody>
      </p:sp>
      <p:sp>
        <p:nvSpPr>
          <p:cNvPr id="12" name="AutoShape 61"/>
          <p:cNvSpPr>
            <a:spLocks noChangeArrowheads="1"/>
          </p:cNvSpPr>
          <p:nvPr/>
        </p:nvSpPr>
        <p:spPr bwMode="auto">
          <a:xfrm>
            <a:off x="5113866" y="3826934"/>
            <a:ext cx="3378200" cy="956733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4. Распределение ролей и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руководством ходом игры</a:t>
            </a:r>
          </a:p>
        </p:txBody>
      </p:sp>
      <p:sp>
        <p:nvSpPr>
          <p:cNvPr id="13" name="AutoShape 61"/>
          <p:cNvSpPr>
            <a:spLocks noChangeArrowheads="1"/>
          </p:cNvSpPr>
          <p:nvPr/>
        </p:nvSpPr>
        <p:spPr bwMode="auto">
          <a:xfrm>
            <a:off x="2599267" y="5757334"/>
            <a:ext cx="4974727" cy="762000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5. Подведение итогов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AutoShape 48"/>
          <p:cNvSpPr>
            <a:spLocks noChangeArrowheads="1"/>
          </p:cNvSpPr>
          <p:nvPr/>
        </p:nvSpPr>
        <p:spPr bwMode="auto">
          <a:xfrm>
            <a:off x="4868333" y="2125135"/>
            <a:ext cx="4114800" cy="719666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Объяснение правил игры</a:t>
            </a:r>
          </a:p>
        </p:txBody>
      </p:sp>
      <p:sp>
        <p:nvSpPr>
          <p:cNvPr id="17" name="AutoShape 61"/>
          <p:cNvSpPr>
            <a:spLocks noChangeArrowheads="1"/>
          </p:cNvSpPr>
          <p:nvPr/>
        </p:nvSpPr>
        <p:spPr bwMode="auto">
          <a:xfrm>
            <a:off x="1159933" y="3903133"/>
            <a:ext cx="3031067" cy="990600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Создание интереса</a:t>
            </a:r>
          </a:p>
        </p:txBody>
      </p:sp>
      <p:sp>
        <p:nvSpPr>
          <p:cNvPr id="18" name="AutoShape 46"/>
          <p:cNvSpPr>
            <a:spLocks noChangeArrowheads="1"/>
          </p:cNvSpPr>
          <p:nvPr/>
        </p:nvSpPr>
        <p:spPr bwMode="auto">
          <a:xfrm>
            <a:off x="1270000" y="2125133"/>
            <a:ext cx="3073400" cy="753534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 Сбор детей на игру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2777067" y="2921000"/>
            <a:ext cx="618066" cy="889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3826933" y="2870200"/>
            <a:ext cx="2015067" cy="939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6104467" y="2904067"/>
            <a:ext cx="948266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12" idx="2"/>
          </p:cNvCxnSpPr>
          <p:nvPr/>
        </p:nvCxnSpPr>
        <p:spPr>
          <a:xfrm flipH="1">
            <a:off x="4927600" y="4783667"/>
            <a:ext cx="1875366" cy="9228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55266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772</TotalTime>
  <Words>1023</Words>
  <Application>Microsoft Office PowerPoint</Application>
  <PresentationFormat>Экран (4:3)</PresentationFormat>
  <Paragraphs>378</Paragraphs>
  <Slides>20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Тема Office</vt:lpstr>
      <vt:lpstr>Диаграмма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 Горяйнов</dc:creator>
  <cp:lastModifiedBy>Home</cp:lastModifiedBy>
  <cp:revision>91</cp:revision>
  <dcterms:created xsi:type="dcterms:W3CDTF">2013-11-19T05:52:05Z</dcterms:created>
  <dcterms:modified xsi:type="dcterms:W3CDTF">2018-10-26T12:30:39Z</dcterms:modified>
</cp:coreProperties>
</file>