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67" r:id="rId4"/>
    <p:sldId id="263" r:id="rId5"/>
    <p:sldId id="264" r:id="rId6"/>
    <p:sldId id="265" r:id="rId7"/>
    <p:sldId id="271" r:id="rId8"/>
    <p:sldId id="270" r:id="rId9"/>
    <p:sldId id="297" r:id="rId10"/>
    <p:sldId id="298" r:id="rId11"/>
    <p:sldId id="307" r:id="rId12"/>
    <p:sldId id="299" r:id="rId13"/>
    <p:sldId id="300" r:id="rId14"/>
    <p:sldId id="276" r:id="rId15"/>
    <p:sldId id="301" r:id="rId16"/>
    <p:sldId id="302" r:id="rId17"/>
    <p:sldId id="303" r:id="rId18"/>
    <p:sldId id="304" r:id="rId19"/>
    <p:sldId id="305" r:id="rId20"/>
    <p:sldId id="306" r:id="rId21"/>
    <p:sldId id="282" r:id="rId22"/>
    <p:sldId id="283" r:id="rId23"/>
    <p:sldId id="290" r:id="rId24"/>
    <p:sldId id="308" r:id="rId25"/>
    <p:sldId id="309" r:id="rId26"/>
    <p:sldId id="296" r:id="rId27"/>
    <p:sldId id="287" r:id="rId28"/>
    <p:sldId id="288" r:id="rId29"/>
    <p:sldId id="284" r:id="rId30"/>
    <p:sldId id="293" r:id="rId31"/>
    <p:sldId id="294" r:id="rId3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72;&#1073;&#1086;&#1090;&#1082;&#1080;\&#1044;&#1080;&#1072;&#1075;&#1088;&#1072;&#1084;&#1084;&#1099;\&#1055;&#1088;&#1072;&#1074;&#1096;&#1080;%20&#1080;%20&#1083;&#1077;&#1074;&#1096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72;&#1073;&#1086;&#1090;&#1082;&#1080;\&#1044;&#1080;&#1072;&#1075;&#1088;&#1072;&#1084;&#1084;&#1099;\&#1063;&#1080;&#1089;&#1090;&#1099;&#1077;%20&#1080;%20&#1089;&#1082;&#1088;&#1099;&#1090;&#1099;&#107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72;&#1073;&#1086;&#1090;&#1082;&#1080;\&#1044;&#1080;&#1072;&#1075;&#1088;&#1072;&#1084;&#1084;&#1099;\&#1050;&#1077;&#1084;%20&#1083;&#1091;&#1095;&#1096;&#1077;%20&#1073;&#1099;&#1090;&#110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Количество правшей и левшей 
в </a:t>
            </a:r>
            <a:r>
              <a:rPr lang="ru-RU" dirty="0" smtClean="0"/>
              <a:t>5 </a:t>
            </a:r>
            <a:r>
              <a:rPr lang="ru-RU" dirty="0"/>
              <a:t>А классе</a:t>
            </a:r>
          </a:p>
        </c:rich>
      </c:tx>
      <c:layout>
        <c:manualLayout>
          <c:xMode val="edge"/>
          <c:yMode val="edge"/>
          <c:x val="0.19334719334719483"/>
          <c:y val="1.980198019801988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7130977130977391"/>
          <c:y val="0.3182461103253183"/>
          <c:w val="0.45634095634095762"/>
          <c:h val="0.6209335219236205"/>
        </c:manualLayout>
      </c:layout>
      <c:doughnutChart>
        <c:varyColors val="1"/>
        <c:ser>
          <c:idx val="0"/>
          <c:order val="0"/>
          <c:spPr>
            <a:solidFill>
              <a:srgbClr val="FF0000"/>
            </a:solidFill>
            <a:ln w="254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00CCFF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Лист1!$A$3:$A$4</c:f>
              <c:strCache>
                <c:ptCount val="2"/>
                <c:pt idx="0">
                  <c:v>Правша</c:v>
                </c:pt>
                <c:pt idx="1">
                  <c:v>Левша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646569646569753"/>
          <c:y val="0.20650636492220711"/>
          <c:w val="0.61954261954261969"/>
          <c:h val="6.789250353606821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20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4"/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7422037422037452E-2"/>
          <c:y val="5.9405940594059396E-2"/>
          <c:w val="0.95218295218295157"/>
          <c:h val="0.881188118811881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"Чистые" правши и левши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Скрытые левши</c:v>
                </c:pt>
              </c:strCache>
            </c:strRef>
          </c:tx>
          <c:spPr>
            <a:solidFill>
              <a:srgbClr val="00CCFF"/>
            </a:solidFill>
            <a:ln w="254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Правши, которые обладают левосторонними признаками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hape val="box"/>
        <c:axId val="42370560"/>
        <c:axId val="42372096"/>
        <c:axId val="0"/>
      </c:bar3DChart>
      <c:catAx>
        <c:axId val="4237056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372096"/>
        <c:crosses val="autoZero"/>
        <c:auto val="1"/>
        <c:lblAlgn val="ctr"/>
        <c:lblOffset val="100"/>
        <c:tickLblSkip val="1"/>
        <c:tickMarkSkip val="1"/>
      </c:catAx>
      <c:valAx>
        <c:axId val="423720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370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3264033264033266E-2"/>
          <c:y val="7.0721357850070934E-3"/>
          <c:w val="0.95634095634095662"/>
          <c:h val="0.1159830268741159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Кем лучше быть: 
правшой или левшой?</a:t>
            </a:r>
          </a:p>
        </c:rich>
      </c:tx>
      <c:layout>
        <c:manualLayout>
          <c:xMode val="edge"/>
          <c:yMode val="edge"/>
          <c:x val="0.19750519750519846"/>
          <c:y val="4.243281471004264E-3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0810810810810811"/>
          <c:y val="0.38896746817539035"/>
          <c:w val="0.78378378378378377"/>
          <c:h val="0.42291371994342447"/>
        </c:manualLayout>
      </c:layout>
      <c:pie3DChart>
        <c:varyColors val="1"/>
        <c:ser>
          <c:idx val="0"/>
          <c:order val="0"/>
          <c:tx>
            <c:v>Кем лучше быть: правшой или левшой?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Лист1!$A$3:$A$5</c:f>
              <c:strCache>
                <c:ptCount val="3"/>
                <c:pt idx="0">
                  <c:v>Правшой</c:v>
                </c:pt>
                <c:pt idx="1">
                  <c:v>Левшой</c:v>
                </c:pt>
                <c:pt idx="2">
                  <c:v>Нет никакой разницы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201663201663241"/>
          <c:y val="0.2178217821782179"/>
          <c:w val="0.80977130977130951"/>
          <c:h val="0.1131541725601136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20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5CE0F2-6B81-4292-9048-966654155814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90756-8697-4654-9F3F-C29F04B9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3DB6-C36B-46FD-8A99-C1C253C698F7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1216-F17B-4E81-B277-3F93267B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E5EF-3EB5-4667-B6A2-88073690366B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0F74-08C5-46FC-8AF3-B321EFE40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2F5A-346E-4424-9D49-1BF50317BBB4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7C59-7ACB-4C0E-AAE9-EA0223BE1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8A9F4E-02B0-4947-88F0-3758170DF105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706371-ED46-4C7B-BC94-1E504D1CD5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3747-D54C-42C6-A383-91679A25A7E6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A1AC-2D2F-4E6B-9FE1-F8328E07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BEA5-7DF8-413D-9C09-DFB1495FA239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EDC4-12FB-459C-940B-316C1842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64B5-7124-4F11-96BA-811FAC734F44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4995-C982-4FA4-BB40-82C63C61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094A-A2A6-4AE2-BD81-5CCF1A180E2D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0E3D-B061-4EAB-A93F-380F4E6B1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D199-6EE8-4B6F-BFE6-5AC6125CBE9B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4F68-0FDC-4CB4-A942-967AF28D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AF3A-3EBF-4194-9931-293ABFD486D9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E581-8A0C-43A8-9F92-48B0A9CE5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EF7E-4AB9-43BB-98BB-33546E59C5CA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EBEB-EEE3-4EFE-892C-6862AB558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96A5-DE06-450C-8418-21BB501D26BD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0345-C47B-4B82-8678-5C38DE45F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58F31D-B765-434D-A8E0-B9F9E564A818}" type="datetimeFigureOut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74B6F-249A-4922-9F8B-DD171F34B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E:\Фоны дляпризентацый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3286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88"/>
            <a:ext cx="9144000" cy="1357312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66"/>
                </a:solidFill>
              </a:rPr>
              <a:t>Леворукость –</a:t>
            </a:r>
            <a:br>
              <a:rPr lang="ru-RU" sz="6600" b="1" smtClean="0">
                <a:solidFill>
                  <a:srgbClr val="FF0066"/>
                </a:solidFill>
              </a:rPr>
            </a:br>
            <a:r>
              <a:rPr lang="ru-RU" sz="6600" b="1" smtClean="0">
                <a:solidFill>
                  <a:srgbClr val="FF0066"/>
                </a:solidFill>
              </a:rPr>
              <a:t>болезнь или норма?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38" y="2500313"/>
            <a:ext cx="6786562" cy="3786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chemeClr val="tx1"/>
                </a:solidFill>
              </a:rPr>
              <a:t>Автор проекта: Сердюк Мария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chemeClr val="tx1"/>
                </a:solidFill>
              </a:rPr>
              <a:t>ученица 5 класса Б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chemeClr val="tx1"/>
                </a:solidFill>
              </a:rPr>
              <a:t>МБОУ г. Иркутска СОШ №65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bg1"/>
                </a:solidFill>
              </a:rPr>
              <a:t>Научный руководитель: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bg1"/>
                </a:solidFill>
              </a:rPr>
              <a:t> Шароватова Ольга Алексеевна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bg1"/>
                </a:solidFill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Левша 2\левша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86313"/>
            <a:ext cx="7772400" cy="1571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Они  хорошо владеют правой и левой рукой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286625" cy="15716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В мире существуют люди с одинаково развитым правым и левым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полушарием.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Левша 2\лю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5286375" cy="192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Ученые  давно  знают,  что  изначально  первобытные  люди  одинаково хорошо владели обеими руками. Тем не менее, считается, что навык владения обеими руками в одинаковой степени может быть специально развит.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722313" y="5000625"/>
            <a:ext cx="7772400" cy="15716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Существует много теорий, которые объясняют «победу» праворукости.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Левша\Во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5786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cap="none" smtClean="0"/>
              <a:t>МЕТОД ВЕДЕНИЯ БОЯ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5715000" y="1143000"/>
            <a:ext cx="3143250" cy="50006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</a:rPr>
              <a:t>Исходя из того, что сердце человека находится в левой части груди, воин старался прикрывать левую (более уязвимую) часть груди щитом, а правой рукой наносить удары копьём или мечом.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Фоны дляпризентацый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500688" y="642938"/>
            <a:ext cx="3643312" cy="557212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tx1"/>
                </a:solidFill>
              </a:rPr>
              <a:t>Ребенок в утробе матери сосет правый пальчик. Исследования УЗИ подтвердили: 92% из сосущих палец детей именно большой палец правой руки находят более вкусным!</a:t>
            </a:r>
          </a:p>
        </p:txBody>
      </p:sp>
      <p:pic>
        <p:nvPicPr>
          <p:cNvPr id="27651" name="Picture 2" descr="E:\Левша\Ребенок сосет пальч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5429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1000125" y="214313"/>
            <a:ext cx="8143875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Причины леворукости:</a:t>
            </a:r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1143000"/>
            <a:ext cx="4843462" cy="57150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002060"/>
                </a:solidFill>
              </a:rPr>
              <a:t>Наследственность</a:t>
            </a:r>
          </a:p>
          <a:p>
            <a:pPr eaLnBrk="1" hangingPunct="1"/>
            <a:endParaRPr lang="ru-RU" sz="44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4400" b="1" smtClean="0">
                <a:solidFill>
                  <a:srgbClr val="002060"/>
                </a:solidFill>
              </a:rPr>
              <a:t>Влияние среды и культуры</a:t>
            </a:r>
          </a:p>
          <a:p>
            <a:pPr eaLnBrk="1" hangingPunct="1"/>
            <a:endParaRPr lang="ru-RU" sz="44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4400" b="1" smtClean="0">
                <a:solidFill>
                  <a:srgbClr val="002060"/>
                </a:solidFill>
              </a:rPr>
              <a:t>Травма или болезнь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Левша 2\левша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5214938" cy="3571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Во многих языках прослеживается отрицательное отношение ко всему левому, не исключая левшей.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Левша\Старая Биб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125" y="0"/>
            <a:ext cx="3571875" cy="5072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 Библии, упоминается о правой руке более 100 раз в положительном значении, а о левой руке всего лишь 25 раз и только в отрицательном </a:t>
            </a:r>
            <a:r>
              <a:rPr lang="ru-RU" sz="2400" dirty="0" smtClean="0">
                <a:solidFill>
                  <a:schemeClr val="bg1"/>
                </a:solidFill>
              </a:rPr>
              <a:t>смысле.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23" name="Picture 3" descr="E:\Левша\Из Библии про правую рук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48386">
            <a:off x="2359025" y="517525"/>
            <a:ext cx="2643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:\Users\user\Desktop\Конечный вариант\Недостающие картинки\fony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357438" y="3000375"/>
            <a:ext cx="6786562" cy="3714750"/>
          </a:xfrm>
        </p:spPr>
        <p:txBody>
          <a:bodyPr/>
          <a:lstStyle/>
          <a:p>
            <a:pPr eaLnBrk="1" hangingPunct="1"/>
            <a:r>
              <a:rPr lang="ru-RU" sz="3200" b="1" smtClean="0"/>
              <a:t>В советской школе желание ученика держать ручку в левой руке воспринималось как каприз или дурная привычка. Левшей в лучшем случае переучивали, а то и наказывали. В 1985 г. запрет на переучивание был снят.</a:t>
            </a:r>
          </a:p>
        </p:txBody>
      </p:sp>
      <p:pic>
        <p:nvPicPr>
          <p:cNvPr id="31747" name="Picture 5" descr="C:\Users\user\Desktop\Конечный вариант\Недостающие картинки\lN1282573786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85750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Users\user\Desktop\Конечный вариант\Недостающие картинки\Факт-№-8-–-В-многих-странах-учителя-наказывают-учеников-за-выполнение-заданий-левой-рукой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57188"/>
            <a:ext cx="3333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user\Desktop\Левша 2\лев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75"/>
            <a:ext cx="7358063" cy="1928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Почему левшей нельзя переучивать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C:\Users\user\Desktop\Конечный вариант\Недостающие картинки\fony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3143250"/>
            <a:ext cx="7286625" cy="3714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Врожденных левшей нельзя переучивать на " правосторонний" лад, как</a:t>
            </a:r>
            <a:br>
              <a:rPr lang="ru-RU" sz="3200" b="1" dirty="0" smtClean="0"/>
            </a:br>
            <a:r>
              <a:rPr lang="ru-RU" sz="3200" b="1" dirty="0" smtClean="0"/>
              <a:t>это часто практиковалось раньше. Это чревато серьезными функциональными</a:t>
            </a:r>
            <a:br>
              <a:rPr lang="ru-RU" sz="3200" b="1" dirty="0" smtClean="0"/>
            </a:br>
            <a:r>
              <a:rPr lang="ru-RU" sz="3200" b="1" dirty="0" smtClean="0"/>
              <a:t>нарушениями и психологическими проблемами, которые обязательно проявятся при обучении.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5" name="Picture 2" descr="C:\Users\user\Desktop\Левша 2\-левша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85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Левша 2\лев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857375" y="785813"/>
            <a:ext cx="5857875" cy="43576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 Миллионы лет человек живёт на земле, а до сих пор таит в себе массу неизведанного и таинственного. Одна из загадок человека – леворукость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Левша\левш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703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Интересные факты о левшах.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E:\Фоны дляпризентацый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E:\Левша\Удивительные факты о левшах\12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8913"/>
            <a:ext cx="3527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E:\Левша\Удивительные факты о левшах\7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88913"/>
            <a:ext cx="35290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 descr="E:\Левша\Удивительные факты о левшах\12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2131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12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213100"/>
            <a:ext cx="3527425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9" name="Group 35"/>
          <p:cNvGraphicFramePr>
            <a:graphicFrameLocks noGrp="1"/>
          </p:cNvGraphicFramePr>
          <p:nvPr/>
        </p:nvGraphicFramePr>
        <p:xfrm>
          <a:off x="250825" y="260350"/>
          <a:ext cx="8713788" cy="6081713"/>
        </p:xfrm>
        <a:graphic>
          <a:graphicData uri="http://schemas.openxmlformats.org/drawingml/2006/table">
            <a:tbl>
              <a:tblPr/>
              <a:tblGrid>
                <a:gridCol w="1789113"/>
                <a:gridCol w="6924675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Сфера деятельности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Знаменитые левши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Ученые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Альберт Эйнштейн, Исаак Ньютон, Никола Тесла, физиолог Павлов.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Политика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Гай Юлий Цезарь, Александр Македонский,  Наполеон Бонапарт, Уинстон Черчилль и возможно, Владимир Путин (скрытый левша).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Музыканты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Никколо Паганини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Людвиг Ван Бетховен, Вольфгант Амадей, Моцарт, Фредерик Шопен, Роберт Шуман, Сергей Рахманинов, Сергей Прокофьев.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Писатели и философы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Ганс Христиан Андерсен, Александр Пушкин, Лев Толстой, Льюис Кэрролл, Аристотель.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Художники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Рафаэль (Раффаэлло Санти), Леонардо да Винчи.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user\Desktop\Конечный вариант\Недостающие картинки\Соба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«Лапость» у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:\Фоны дляпризентацый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000500" y="3214688"/>
            <a:ext cx="5143500" cy="36433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A50021"/>
                </a:solidFill>
              </a:rPr>
              <a:t>Когда нужно стащить кусок со стола, одни кошки почти всегда используют правую</a:t>
            </a:r>
            <a:br>
              <a:rPr lang="ru-RU" sz="2000" b="1" smtClean="0">
                <a:solidFill>
                  <a:srgbClr val="A50021"/>
                </a:solidFill>
              </a:rPr>
            </a:br>
            <a:r>
              <a:rPr lang="ru-RU" sz="2000" b="1" smtClean="0">
                <a:solidFill>
                  <a:srgbClr val="A50021"/>
                </a:solidFill>
              </a:rPr>
              <a:t>лапу, а другие — левую. Но если такое действие затруднено — например, с предпочитаемой стороны цель недоступна, — животное легко переключается на «нелюбимую» лапу. При этом многие особи - амбидекстры, то есть одинаково пользуются обеими лапами.</a:t>
            </a:r>
          </a:p>
        </p:txBody>
      </p:sp>
      <p:pic>
        <p:nvPicPr>
          <p:cNvPr id="38915" name="Picture 4" descr="C:\Users\user\Desktop\Конечный вариант\Недостающие картинки\Коше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Users\user\Desktop\Конечный вариант\Недостающие картинки\Ко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Users\user\Desktop\Конечный вариант\Недостающие картинки\Кот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0719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Конечный вариант\Недостающие картинки\zv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50"/>
            <a:ext cx="47148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Белый медведь - левша.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075" y="730250"/>
            <a:ext cx="1798638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90" dirty="0">
                <a:latin typeface="Arial"/>
                <a:cs typeface="Arial"/>
              </a:rPr>
              <a:t>Эксперимент №1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40962" name="object 3"/>
          <p:cNvSpPr>
            <a:spLocks noChangeArrowheads="1"/>
          </p:cNvSpPr>
          <p:nvPr/>
        </p:nvSpPr>
        <p:spPr bwMode="auto">
          <a:xfrm>
            <a:off x="182563" y="0"/>
            <a:ext cx="8789987" cy="6715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3" name="object 4"/>
          <p:cNvSpPr>
            <a:spLocks noChangeArrowheads="1"/>
          </p:cNvSpPr>
          <p:nvPr/>
        </p:nvSpPr>
        <p:spPr bwMode="auto">
          <a:xfrm>
            <a:off x="238125" y="6191250"/>
            <a:ext cx="8905875" cy="49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4" name="object 5"/>
          <p:cNvSpPr>
            <a:spLocks noChangeArrowheads="1"/>
          </p:cNvSpPr>
          <p:nvPr/>
        </p:nvSpPr>
        <p:spPr bwMode="auto">
          <a:xfrm>
            <a:off x="180975" y="6164263"/>
            <a:ext cx="7731125" cy="6191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5" name="object 6"/>
          <p:cNvSpPr>
            <a:spLocks noChangeArrowheads="1"/>
          </p:cNvSpPr>
          <p:nvPr/>
        </p:nvSpPr>
        <p:spPr bwMode="auto">
          <a:xfrm>
            <a:off x="285750" y="6215063"/>
            <a:ext cx="8858250" cy="400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6" name="object 7"/>
          <p:cNvSpPr>
            <a:spLocks noGrp="1"/>
          </p:cNvSpPr>
          <p:nvPr>
            <p:ph type="title"/>
          </p:nvPr>
        </p:nvSpPr>
        <p:spPr>
          <a:xfrm>
            <a:off x="285750" y="6215063"/>
            <a:ext cx="8858250" cy="339725"/>
          </a:xfrm>
          <a:ln>
            <a:solidFill>
              <a:srgbClr val="BD4A47"/>
            </a:solidFill>
          </a:ln>
        </p:spPr>
        <p:txBody>
          <a:bodyPr tIns="31114">
            <a:spAutoFit/>
          </a:bodyPr>
          <a:lstStyle/>
          <a:p>
            <a:pPr marL="90488" eaLnBrk="1" hangingPunct="1">
              <a:spcBef>
                <a:spcPts val="250"/>
              </a:spcBef>
            </a:pPr>
            <a:r>
              <a:rPr lang="ru-RU" sz="2000" b="0" smtClean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Эксперимент№1.Определение у одноклассников.</a:t>
            </a:r>
            <a:endParaRPr lang="ru-RU" sz="2000" smtClean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9526" y="61913"/>
          <a:ext cx="9163051" cy="67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9526" y="61913"/>
          <a:ext cx="9163051" cy="67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9526" y="61913"/>
          <a:ext cx="9163051" cy="67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857375" y="785813"/>
            <a:ext cx="6829425" cy="5357812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0000"/>
                </a:solidFill>
              </a:rPr>
              <a:t>Я - левша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user\Desktop\Конечный вариант\Недостающие картинки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763713" y="981075"/>
            <a:ext cx="6951662" cy="4591050"/>
          </a:xfrm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rgbClr val="FF0066"/>
                </a:solidFill>
              </a:rPr>
              <a:t>Леворукость –</a:t>
            </a:r>
            <a:br>
              <a:rPr lang="ru-RU" sz="7200" b="1" i="1" smtClean="0">
                <a:solidFill>
                  <a:srgbClr val="FF0066"/>
                </a:solidFill>
              </a:rPr>
            </a:br>
            <a:r>
              <a:rPr lang="ru-RU" sz="7200" b="1" i="1" smtClean="0">
                <a:solidFill>
                  <a:srgbClr val="FF0066"/>
                </a:solidFill>
              </a:rPr>
              <a:t/>
            </a:r>
            <a:br>
              <a:rPr lang="ru-RU" sz="7200" b="1" i="1" smtClean="0">
                <a:solidFill>
                  <a:srgbClr val="FF0066"/>
                </a:solidFill>
              </a:rPr>
            </a:br>
            <a:r>
              <a:rPr lang="ru-RU" sz="7200" b="1" i="1" smtClean="0">
                <a:solidFill>
                  <a:srgbClr val="FF0066"/>
                </a:solidFill>
              </a:rPr>
              <a:t> это норма.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user\Desktop\Конечный вариант\Недостающие картинки\img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Объект исследования: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человек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75"/>
            <a:ext cx="9144000" cy="3209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Предмет исследования: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Правосторонние и левосторонние признаки людей и животных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0" y="428625"/>
            <a:ext cx="9144000" cy="1357313"/>
          </a:xfrm>
        </p:spPr>
        <p:txBody>
          <a:bodyPr/>
          <a:lstStyle/>
          <a:p>
            <a:pPr eaLnBrk="1" hangingPunct="1"/>
            <a:r>
              <a:rPr lang="ru-RU" sz="8800" b="1" smtClean="0"/>
              <a:t>Цели: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13"/>
            <a:ext cx="9144000" cy="31384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4800" b="1" smtClean="0">
                <a:solidFill>
                  <a:schemeClr val="tx1"/>
                </a:solidFill>
              </a:rPr>
              <a:t>Выяснить существования связи леворукости и праворукости;</a:t>
            </a:r>
          </a:p>
          <a:p>
            <a:pPr eaLnBrk="1" hangingPunct="1">
              <a:buFontTx/>
              <a:buChar char="-"/>
            </a:pPr>
            <a:r>
              <a:rPr lang="ru-RU" sz="4800" b="1" smtClean="0">
                <a:solidFill>
                  <a:schemeClr val="tx1"/>
                </a:solidFill>
              </a:rPr>
              <a:t> определить термины левшество амбидекстры.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9144000" cy="1000125"/>
          </a:xfrm>
        </p:spPr>
        <p:txBody>
          <a:bodyPr/>
          <a:lstStyle/>
          <a:p>
            <a:pPr eaLnBrk="1" hangingPunct="1"/>
            <a:r>
              <a:rPr lang="ru-RU" sz="8000" b="1" smtClean="0"/>
              <a:t>Задачи: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63"/>
            <a:ext cx="9144000" cy="399573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3600" b="1" smtClean="0">
                <a:solidFill>
                  <a:schemeClr val="tx1"/>
                </a:solidFill>
              </a:rPr>
              <a:t>определить количество праворуких и леворуких;</a:t>
            </a:r>
          </a:p>
          <a:p>
            <a:pPr eaLnBrk="1" hangingPunct="1">
              <a:buFontTx/>
              <a:buChar char="-"/>
            </a:pPr>
            <a:r>
              <a:rPr lang="ru-RU" sz="3600" b="1" smtClean="0">
                <a:solidFill>
                  <a:schemeClr val="tx1"/>
                </a:solidFill>
              </a:rPr>
              <a:t> получить информацию, как раньше относились к левшам;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- определить ведущую руку, ногу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sz="3600" b="1" smtClean="0">
                <a:solidFill>
                  <a:schemeClr val="tx1"/>
                </a:solidFill>
              </a:rPr>
              <a:t> глаз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sz="3600" b="1" smtClean="0">
                <a:solidFill>
                  <a:schemeClr val="tx1"/>
                </a:solidFill>
              </a:rPr>
              <a:t> ухо у одноклассников;</a:t>
            </a:r>
          </a:p>
          <a:p>
            <a:pPr eaLnBrk="1" hangingPunct="1">
              <a:buFontTx/>
              <a:buChar char="-"/>
            </a:pPr>
            <a:r>
              <a:rPr lang="ru-RU" sz="3600" b="1" smtClean="0">
                <a:solidFill>
                  <a:schemeClr val="tx1"/>
                </a:solidFill>
              </a:rPr>
              <a:t> получить информацию о левшах среди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latin typeface="Arial" charset="0"/>
                <a:cs typeface="Arial" charset="0"/>
              </a:rPr>
              <a:t>Мои гипотезы</a:t>
            </a:r>
            <a:endParaRPr lang="ru-RU" sz="6000" smtClean="0"/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8286750" cy="4857750"/>
          </a:xfrm>
        </p:spPr>
        <p:txBody>
          <a:bodyPr/>
          <a:lstStyle/>
          <a:p>
            <a:pPr marL="355600" indent="-342900" algn="just" eaLnBrk="1" hangingPunct="1">
              <a:spcBef>
                <a:spcPts val="100"/>
              </a:spcBef>
            </a:pPr>
            <a:r>
              <a:rPr lang="ru-RU" b="1" smtClean="0">
                <a:solidFill>
                  <a:schemeClr val="tx1"/>
                </a:solidFill>
              </a:rPr>
              <a:t>1. Леворукость связана с более развитым левым, а праворукость – с более развитым правым полушарием головного мозга.</a:t>
            </a:r>
          </a:p>
          <a:p>
            <a:pPr marL="355600" indent="-342900" algn="just" eaLnBrk="1" hangingPunct="1">
              <a:spcBef>
                <a:spcPts val="100"/>
              </a:spcBef>
            </a:pPr>
            <a:r>
              <a:rPr lang="ru-RU" b="1" smtClean="0">
                <a:solidFill>
                  <a:schemeClr val="tx1"/>
                </a:solidFill>
              </a:rPr>
              <a:t>2. Леворукость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- это не отклонение, а норма.</a:t>
            </a:r>
          </a:p>
          <a:p>
            <a:pPr marL="355600" indent="-342900" algn="just" eaLnBrk="1" hangingPunct="1">
              <a:spcBef>
                <a:spcPts val="100"/>
              </a:spcBef>
            </a:pPr>
            <a:r>
              <a:rPr lang="ru-RU" b="1" smtClean="0">
                <a:solidFill>
                  <a:schemeClr val="tx1"/>
                </a:solidFill>
              </a:rPr>
              <a:t>3. К правшам относятся лучше, потому что их большинство.</a:t>
            </a:r>
          </a:p>
          <a:p>
            <a:pPr marL="355600" indent="-342900" algn="just" eaLnBrk="1" hangingPunct="1">
              <a:spcBef>
                <a:spcPts val="100"/>
              </a:spcBef>
            </a:pPr>
            <a:r>
              <a:rPr lang="ru-RU" b="1" smtClean="0">
                <a:solidFill>
                  <a:schemeClr val="tx1"/>
                </a:solidFill>
              </a:rPr>
              <a:t>4. Леворукому человеку не трудно в праворуком мире.</a:t>
            </a:r>
          </a:p>
          <a:p>
            <a:pPr marL="355600" indent="-342900" eaLnBrk="1" hangingPunct="1"/>
            <a:endParaRPr 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0"/>
            <a:ext cx="2928937" cy="2786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левшей10-15%</a:t>
            </a:r>
            <a:endParaRPr lang="ru-RU" sz="6600" b="1" dirty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1500188"/>
            <a:ext cx="3714750" cy="2071687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tx1"/>
                </a:solidFill>
              </a:rPr>
              <a:t>правшей85-90%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Левша\левш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solidFill>
                  <a:srgbClr val="A50021"/>
                </a:solidFill>
              </a:rPr>
              <a:t>Амбидекстры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489</Words>
  <Application>Microsoft Office PowerPoint</Application>
  <PresentationFormat>Экран (4:3)</PresentationFormat>
  <Paragraphs>69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Verdana</vt:lpstr>
      <vt:lpstr>Wingdings</vt:lpstr>
      <vt:lpstr>Tahoma</vt:lpstr>
      <vt:lpstr>Arial Black</vt:lpstr>
      <vt:lpstr>Times New Roman</vt:lpstr>
      <vt:lpstr>Тема Office</vt:lpstr>
      <vt:lpstr>Тема Office</vt:lpstr>
      <vt:lpstr>Леворукость – болезнь или норма?</vt:lpstr>
      <vt:lpstr> Миллионы лет человек живёт на земле, а до сих пор таит в себе массу неизведанного и таинственного. Одна из загадок человека – леворукость</vt:lpstr>
      <vt:lpstr>Я - левша</vt:lpstr>
      <vt:lpstr>Объект исследования:  человек</vt:lpstr>
      <vt:lpstr>Цели:</vt:lpstr>
      <vt:lpstr>Задачи:</vt:lpstr>
      <vt:lpstr>Мои гипотезы</vt:lpstr>
      <vt:lpstr>левшей10-15%</vt:lpstr>
      <vt:lpstr>Амбидекстры</vt:lpstr>
      <vt:lpstr> ОНИ  ХОРОШО ВЛАДЕЮТ ПРАВОЙ И ЛЕВОЙ РУКОЙ</vt:lpstr>
      <vt:lpstr>УЧЕНЫЕ  ДАВНО  ЗНАЮТ,  ЧТО  ИЗНАЧАЛЬНО  ПЕРВОБЫТНЫЕ  ЛЮДИ  ОДИНАКОВО ХОРОШО ВЛАДЕЛИ ОБЕИМИ РУКАМИ. ТЕМ НЕ МЕНЕЕ, СЧИТАЕТСЯ, ЧТО НАВЫК ВЛАДЕНИЯ ОБЕИМИ РУКАМИ В ОДИНАКОВОЙ СТЕПЕНИ МОЖЕТ БЫТЬ СПЕЦИАЛЬНО РАЗВИТ. </vt:lpstr>
      <vt:lpstr>МЕТОД ВЕДЕНИЯ БОЯ</vt:lpstr>
      <vt:lpstr>Слайд 13</vt:lpstr>
      <vt:lpstr>Причины леворукости:</vt:lpstr>
      <vt:lpstr>Во многих языках прослеживается отрицательное отношение ко всему левому, не исключая левшей.</vt:lpstr>
      <vt:lpstr>В Библии, упоминается о правой руке более 100 раз в положительном значении, а о левой руке всего лишь 25 раз и только в отрицательном смысле.</vt:lpstr>
      <vt:lpstr>В советской школе желание ученика держать ручку в левой руке воспринималось как каприз или дурная привычка. Левшей в лучшем случае переучивали, а то и наказывали. В 1985 г. запрет на переучивание был снят.</vt:lpstr>
      <vt:lpstr>ПОЧЕМУ ЛЕВШЕЙ НЕЛЬЗЯ ПЕРЕУЧИВАТЬ</vt:lpstr>
      <vt:lpstr>Врожденных левшей нельзя переучивать на " правосторонний" лад, как это часто практиковалось раньше. Это чревато серьезными функциональными нарушениями и психологическими проблемами, которые обязательно проявятся при обучении.  </vt:lpstr>
      <vt:lpstr>Интересные факты о левшах.</vt:lpstr>
      <vt:lpstr>Слайд 21</vt:lpstr>
      <vt:lpstr>Слайд 22</vt:lpstr>
      <vt:lpstr>«Лапость» у животных.</vt:lpstr>
      <vt:lpstr>Когда нужно стащить кусок со стола, одни кошки почти всегда используют правую лапу, а другие — левую. Но если такое действие затруднено — например, с предпочитаемой стороны цель недоступна, — животное легко переключается на «нелюбимую» лапу. При этом многие особи - амбидекстры, то есть одинаково пользуются обеими лапами.</vt:lpstr>
      <vt:lpstr>Белый медведь - левша.</vt:lpstr>
      <vt:lpstr>Эксперимент№1.Определение у одноклассников.</vt:lpstr>
      <vt:lpstr>Слайд 27</vt:lpstr>
      <vt:lpstr>Слайд 28</vt:lpstr>
      <vt:lpstr>Слайд 29</vt:lpstr>
      <vt:lpstr>Леворукость –   это норма.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Левша в мире правшей. Познаю себя.</dc:title>
  <dc:creator>user</dc:creator>
  <cp:lastModifiedBy>User</cp:lastModifiedBy>
  <cp:revision>56</cp:revision>
  <dcterms:created xsi:type="dcterms:W3CDTF">2018-03-24T04:29:45Z</dcterms:created>
  <dcterms:modified xsi:type="dcterms:W3CDTF">2018-12-18T11:41:30Z</dcterms:modified>
</cp:coreProperties>
</file>