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55" d="100"/>
          <a:sy n="55" d="100"/>
        </p:scale>
        <p:origin x="54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5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79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89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3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1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1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6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8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6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12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66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6406A9-9BFB-4DE6-B799-30FB15F8CB9E}"/>
              </a:ext>
            </a:extLst>
          </p:cNvPr>
          <p:cNvSpPr txBox="1"/>
          <p:nvPr/>
        </p:nvSpPr>
        <p:spPr>
          <a:xfrm>
            <a:off x="2048827" y="895350"/>
            <a:ext cx="8848914" cy="6461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города Астрахани "Средняя общеобразовательная школа №57"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A33B3C-33C1-474F-8A51-C4E4530B5BA6}"/>
              </a:ext>
            </a:extLst>
          </p:cNvPr>
          <p:cNvSpPr txBox="1"/>
          <p:nvPr/>
        </p:nvSpPr>
        <p:spPr>
          <a:xfrm>
            <a:off x="46038" y="2413000"/>
            <a:ext cx="12927549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                                                                        </a:t>
            </a:r>
            <a:endParaRPr lang="ru-RU" sz="2800" dirty="0"/>
          </a:p>
          <a:p>
            <a:r>
              <a:rPr lang="ru-RU" sz="2800" dirty="0"/>
              <a:t>                        «</a:t>
            </a:r>
            <a:r>
              <a:rPr lang="ru-RU" sz="2800" dirty="0" smtClean="0"/>
              <a:t>Русско-турецкие </a:t>
            </a:r>
            <a:r>
              <a:rPr lang="ru-RU" sz="2800" dirty="0"/>
              <a:t>войны второй половины XVIII века»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FFB81E-1F12-48CC-A2E0-3FFD6E2FD003}"/>
              </a:ext>
            </a:extLst>
          </p:cNvPr>
          <p:cNvSpPr txBox="1"/>
          <p:nvPr/>
        </p:nvSpPr>
        <p:spPr>
          <a:xfrm>
            <a:off x="6194128" y="5467350"/>
            <a:ext cx="60960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Автор: Фатьянова </a:t>
            </a:r>
            <a:r>
              <a:rPr lang="ru-RU" dirty="0"/>
              <a:t>Л.И.,</a:t>
            </a:r>
          </a:p>
          <a:p>
            <a:r>
              <a:rPr lang="ru-RU" dirty="0"/>
              <a:t>учитель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53684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088" y="2496273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8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4EC683-41F6-4404-B0A3-827256B172F1}"/>
              </a:ext>
            </a:extLst>
          </p:cNvPr>
          <p:cNvSpPr txBox="1"/>
          <p:nvPr/>
        </p:nvSpPr>
        <p:spPr>
          <a:xfrm>
            <a:off x="733926" y="698818"/>
            <a:ext cx="9216189" cy="53553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</a:rPr>
              <a:t>Цель работы: </a:t>
            </a:r>
            <a:endParaRPr lang="ru-RU" b="1" dirty="0" smtClean="0">
              <a:solidFill>
                <a:srgbClr val="00B0F0"/>
              </a:solidFill>
            </a:endParaRPr>
          </a:p>
          <a:p>
            <a:pPr algn="just"/>
            <a:r>
              <a:rPr lang="ru-RU" b="1" dirty="0" smtClean="0"/>
              <a:t>рассмотреть </a:t>
            </a:r>
            <a:r>
              <a:rPr lang="ru-RU" b="1" dirty="0"/>
              <a:t>причины и итоги русско-турецких войн 1768-1774гг и 1787 -1791гг в истории России. Показать важность русско-турецких войн во внешней политике России.</a:t>
            </a:r>
          </a:p>
          <a:p>
            <a:pPr algn="just"/>
            <a:r>
              <a:rPr lang="ru-RU" b="1" dirty="0"/>
              <a:t>Объектом исследования являются события двух екатерининских войн с Турцией</a:t>
            </a:r>
            <a:r>
              <a:rPr lang="ru-RU" b="1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Предмет исследования: </a:t>
            </a:r>
            <a:r>
              <a:rPr lang="ru-RU" b="1" dirty="0"/>
              <a:t>причины и итоги войн</a:t>
            </a:r>
            <a:r>
              <a:rPr lang="ru-RU" b="1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Задачи</a:t>
            </a:r>
            <a:r>
              <a:rPr lang="ru-RU" dirty="0">
                <a:solidFill>
                  <a:srgbClr val="00B0F0"/>
                </a:solidFill>
              </a:rPr>
              <a:t>:</a:t>
            </a:r>
          </a:p>
          <a:p>
            <a:pPr algn="just"/>
            <a:r>
              <a:rPr lang="ru-RU" b="1" dirty="0"/>
              <a:t>1. Изучить литературу по данному вопросу.</a:t>
            </a:r>
          </a:p>
          <a:p>
            <a:pPr algn="just"/>
            <a:r>
              <a:rPr lang="ru-RU" b="1" dirty="0"/>
              <a:t>2. Рассмотреть военные действия войны.</a:t>
            </a:r>
          </a:p>
          <a:p>
            <a:pPr algn="just"/>
            <a:r>
              <a:rPr lang="ru-RU" b="1" dirty="0"/>
              <a:t>3. Установить причины и итоги войн.</a:t>
            </a:r>
          </a:p>
          <a:p>
            <a:pPr algn="just"/>
            <a:r>
              <a:rPr lang="ru-RU" b="1" dirty="0"/>
              <a:t>4. Сравнить две русско-турецкие </a:t>
            </a:r>
            <a:r>
              <a:rPr lang="ru-RU" b="1" dirty="0" smtClean="0"/>
              <a:t>войны.</a:t>
            </a:r>
            <a:endParaRPr lang="ru-RU" b="1" dirty="0"/>
          </a:p>
          <a:p>
            <a:pPr algn="just"/>
            <a:r>
              <a:rPr lang="ru-RU" b="1" dirty="0"/>
              <a:t>5. Систематизировать данные, сделать выводы.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Гипотеза</a:t>
            </a:r>
            <a:r>
              <a:rPr lang="ru-RU" b="1" dirty="0"/>
              <a:t>: достигла ли Россия тех целей, которые ставила перед собой перед войной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8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D77917-FF0A-4388-9DD9-89AFC8AE0070}"/>
              </a:ext>
            </a:extLst>
          </p:cNvPr>
          <p:cNvSpPr txBox="1"/>
          <p:nvPr/>
        </p:nvSpPr>
        <p:spPr>
          <a:xfrm>
            <a:off x="4202861" y="392852"/>
            <a:ext cx="162643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Содержание</a:t>
            </a:r>
            <a:r>
              <a:rPr lang="ru-RU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DC1BA4-8354-4C3F-8E19-A32C9878F6BD}"/>
              </a:ext>
            </a:extLst>
          </p:cNvPr>
          <p:cNvSpPr txBox="1"/>
          <p:nvPr/>
        </p:nvSpPr>
        <p:spPr>
          <a:xfrm>
            <a:off x="1288187" y="1066800"/>
            <a:ext cx="9845675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Введение 3 - 5</a:t>
            </a:r>
          </a:p>
          <a:p>
            <a:r>
              <a:rPr lang="ru-RU" sz="2400" dirty="0"/>
              <a:t>1 Причины русско-турецких войн второй половины XVIII веке </a:t>
            </a:r>
            <a:r>
              <a:rPr lang="ru-RU" sz="2400" dirty="0" smtClean="0"/>
              <a:t>4-5</a:t>
            </a:r>
            <a:endParaRPr lang="ru-RU" sz="2400" dirty="0"/>
          </a:p>
          <a:p>
            <a:r>
              <a:rPr lang="ru-RU" sz="2400" dirty="0"/>
              <a:t>2 Ход войны 7-11</a:t>
            </a:r>
          </a:p>
          <a:p>
            <a:r>
              <a:rPr lang="ru-RU" sz="2400" dirty="0"/>
              <a:t>2.1. Военные действия Русско-турецкой войны (1768-1774) 6</a:t>
            </a:r>
          </a:p>
          <a:p>
            <a:r>
              <a:rPr lang="ru-RU" sz="2400" dirty="0"/>
              <a:t>2.2. Военные действия Русско-турецкой войны (1787-1791) 7</a:t>
            </a:r>
          </a:p>
          <a:p>
            <a:r>
              <a:rPr lang="ru-RU" sz="2400" dirty="0"/>
              <a:t>3 Итоги русско-турецких войн </a:t>
            </a:r>
            <a:r>
              <a:rPr lang="ru-RU" sz="2400" dirty="0" smtClean="0"/>
              <a:t>8-9</a:t>
            </a:r>
            <a:endParaRPr lang="ru-RU" sz="2400" dirty="0"/>
          </a:p>
          <a:p>
            <a:r>
              <a:rPr lang="ru-RU" sz="2400" dirty="0"/>
              <a:t>Заключение </a:t>
            </a:r>
            <a:r>
              <a:rPr lang="ru-RU" sz="2400" dirty="0" smtClean="0"/>
              <a:t>10-11</a:t>
            </a:r>
            <a:endParaRPr lang="ru-RU" sz="2400" dirty="0"/>
          </a:p>
          <a:p>
            <a:r>
              <a:rPr lang="ru-RU" sz="2400" dirty="0"/>
              <a:t>Список использованной литературы 15</a:t>
            </a:r>
          </a:p>
          <a:p>
            <a:r>
              <a:rPr lang="ru-RU" sz="2400" dirty="0"/>
              <a:t>Приложение 1 16 - 17</a:t>
            </a:r>
          </a:p>
        </p:txBody>
      </p:sp>
    </p:spTree>
    <p:extLst>
      <p:ext uri="{BB962C8B-B14F-4D97-AF65-F5344CB8AC3E}">
        <p14:creationId xmlns:p14="http://schemas.microsoft.com/office/powerpoint/2010/main" val="312606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EB163E-E477-42D8-96EE-C2090D4072CD}"/>
              </a:ext>
            </a:extLst>
          </p:cNvPr>
          <p:cNvSpPr txBox="1"/>
          <p:nvPr/>
        </p:nvSpPr>
        <p:spPr>
          <a:xfrm>
            <a:off x="457200" y="409073"/>
            <a:ext cx="10262937" cy="59093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F0"/>
                </a:solidFill>
              </a:rPr>
              <a:t>Причины Русско-турецкой воины 1768-1774 гг.</a:t>
            </a:r>
          </a:p>
          <a:p>
            <a:pPr marL="514350" indent="-514350">
              <a:buAutoNum type="arabicPeriod"/>
            </a:pPr>
            <a:r>
              <a:rPr lang="ru-RU" sz="3500" b="1" i="1" u="sng" dirty="0" smtClean="0"/>
              <a:t>русско-турецкие </a:t>
            </a:r>
            <a:r>
              <a:rPr lang="ru-RU" sz="3500" b="1" i="1" u="sng" dirty="0"/>
              <a:t>противоречия в Причерноморье;</a:t>
            </a:r>
            <a:r>
              <a:rPr lang="ru-RU" sz="3500" b="1" i="1" dirty="0"/>
              <a:t> </a:t>
            </a:r>
            <a:endParaRPr lang="ru-RU" sz="3500" b="1" i="1" dirty="0" smtClean="0"/>
          </a:p>
          <a:p>
            <a:endParaRPr lang="ru-RU" sz="3500" b="1" i="1" u="sng" dirty="0"/>
          </a:p>
          <a:p>
            <a:r>
              <a:rPr lang="ru-RU" sz="3500" b="1" i="1" u="sng" dirty="0"/>
              <a:t>2. недовольство Турции усилением влияния России в </a:t>
            </a:r>
            <a:r>
              <a:rPr lang="ru-RU" sz="3500" b="1" i="1" u="sng" dirty="0" smtClean="0"/>
              <a:t>Польше;</a:t>
            </a:r>
          </a:p>
          <a:p>
            <a:endParaRPr lang="ru-RU" sz="3500" b="1" i="1" u="sng" dirty="0"/>
          </a:p>
          <a:p>
            <a:r>
              <a:rPr lang="ru-RU" sz="3500" b="1" i="1" u="sng" dirty="0"/>
              <a:t>3. подстрекательство Турции к войне со стороны Австрии и Франции, незаинтересованных усилением России 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42078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DF9040-A0B0-4F80-9298-BC6B718DBC4A}"/>
              </a:ext>
            </a:extLst>
          </p:cNvPr>
          <p:cNvSpPr txBox="1"/>
          <p:nvPr/>
        </p:nvSpPr>
        <p:spPr>
          <a:xfrm>
            <a:off x="180975" y="123825"/>
            <a:ext cx="12036425" cy="569386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>
                <a:solidFill>
                  <a:srgbClr val="00B0F0"/>
                </a:solidFill>
              </a:rPr>
              <a:t>Причины войны </a:t>
            </a:r>
            <a:r>
              <a:rPr lang="ru-RU" sz="2800" dirty="0">
                <a:solidFill>
                  <a:srgbClr val="00B0F0"/>
                </a:solidFill>
              </a:rPr>
              <a:t>Русско-турецкой воины 1787-1791 гг.: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sz="4800" b="1" i="1" dirty="0"/>
              <a:t>1. стремление России закрепить свое влияние на Черном море; </a:t>
            </a:r>
          </a:p>
          <a:p>
            <a:r>
              <a:rPr lang="ru-RU" sz="4800" b="1" i="1" dirty="0"/>
              <a:t>2. несогласие Турции с присоединением Крыма к России;</a:t>
            </a:r>
          </a:p>
          <a:p>
            <a:r>
              <a:rPr lang="ru-RU" sz="4800" b="1" i="1" dirty="0"/>
              <a:t>3. несогласие Турции с установлением российского протектората над Восточной Грузией</a:t>
            </a:r>
          </a:p>
        </p:txBody>
      </p:sp>
    </p:spTree>
    <p:extLst>
      <p:ext uri="{BB962C8B-B14F-4D97-AF65-F5344CB8AC3E}">
        <p14:creationId xmlns:p14="http://schemas.microsoft.com/office/powerpoint/2010/main" val="83026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EEE88E6-514A-4815-B0D2-562E0F6F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84" y="228600"/>
            <a:ext cx="9404723" cy="1400530"/>
          </a:xfrm>
        </p:spPr>
        <p:txBody>
          <a:bodyPr/>
          <a:lstStyle/>
          <a:p>
            <a:r>
              <a:rPr lang="ru-RU" dirty="0"/>
              <a:t>   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38E1C95A-0017-449D-A302-F45E9551C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8" t="3413" r="12779" b="9241"/>
          <a:stretch/>
        </p:blipFill>
        <p:spPr>
          <a:xfrm>
            <a:off x="-84222" y="650361"/>
            <a:ext cx="12059653" cy="62076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DF5B2F-A4FC-4F2C-B404-2E15906167F9}"/>
              </a:ext>
            </a:extLst>
          </p:cNvPr>
          <p:cNvSpPr txBox="1"/>
          <p:nvPr/>
        </p:nvSpPr>
        <p:spPr>
          <a:xfrm>
            <a:off x="878305" y="-76200"/>
            <a:ext cx="9095874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B0F0"/>
                </a:solidFill>
                <a:latin typeface="Arial Black"/>
              </a:rPr>
              <a:t>Ходы боевых действий </a:t>
            </a:r>
            <a:r>
              <a:rPr lang="ru-RU" sz="2400" b="1" i="1" u="sng" dirty="0" smtClean="0">
                <a:solidFill>
                  <a:srgbClr val="00B0F0"/>
                </a:solidFill>
                <a:latin typeface="Arial Black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Arial Black"/>
              </a:rPr>
              <a:t>Русско-турецкой </a:t>
            </a:r>
            <a:r>
              <a:rPr lang="ru-RU" sz="2400" b="1" i="1" dirty="0">
                <a:solidFill>
                  <a:srgbClr val="00B0F0"/>
                </a:solidFill>
                <a:latin typeface="Arial Black"/>
              </a:rPr>
              <a:t>воины </a:t>
            </a:r>
            <a:endParaRPr lang="ru-RU" sz="2400" b="1" i="1" u="sng" dirty="0">
              <a:solidFill>
                <a:srgbClr val="00B0F0"/>
              </a:solidFill>
              <a:latin typeface="Arial Black"/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  <a:latin typeface="Arial Black"/>
              </a:rPr>
              <a:t>1768-1774 гг.:</a:t>
            </a:r>
            <a:endParaRPr lang="ru-RU" sz="2400" b="1" i="1" u="sng" dirty="0">
              <a:solidFill>
                <a:srgbClr val="00B0F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2357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DF0AFC-B6E9-4D8A-93A7-AF826770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575" y="84344"/>
            <a:ext cx="12249150" cy="160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xmlns="" id="{22E8027F-94D0-4C1D-9375-97164CEA2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" t="5631" r="1609" b="2318"/>
          <a:stretch/>
        </p:blipFill>
        <p:spPr>
          <a:xfrm>
            <a:off x="0" y="899580"/>
            <a:ext cx="12211050" cy="5993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3441D0-CB23-4DF1-9029-DDAAAD4843B9}"/>
              </a:ext>
            </a:extLst>
          </p:cNvPr>
          <p:cNvSpPr txBox="1"/>
          <p:nvPr/>
        </p:nvSpPr>
        <p:spPr>
          <a:xfrm>
            <a:off x="960700" y="-76200"/>
            <a:ext cx="10752880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F0"/>
                </a:solidFill>
                <a:latin typeface="Arial Black"/>
                <a:cs typeface="Segoe UI"/>
              </a:rPr>
              <a:t>Ходы боевых действий </a:t>
            </a:r>
            <a:r>
              <a:rPr lang="en-US" sz="2800" b="1" i="1" u="sng" dirty="0" smtClean="0">
                <a:solidFill>
                  <a:srgbClr val="00B0F0"/>
                </a:solidFill>
                <a:latin typeface="Arial Black"/>
                <a:cs typeface="Segoe UI"/>
              </a:rPr>
              <a:t>​</a:t>
            </a:r>
            <a:r>
              <a:rPr lang="ru-RU" sz="2800" b="1" i="1" u="sng" dirty="0" smtClean="0">
                <a:solidFill>
                  <a:srgbClr val="00B0F0"/>
                </a:solidFill>
                <a:latin typeface="Arial Black"/>
                <a:cs typeface="Segoe UI"/>
              </a:rPr>
              <a:t> Русско-турецкой </a:t>
            </a:r>
            <a:r>
              <a:rPr lang="ru-RU" sz="2800" b="1" i="1" u="sng" dirty="0">
                <a:solidFill>
                  <a:srgbClr val="00B0F0"/>
                </a:solidFill>
                <a:latin typeface="Arial Black"/>
                <a:cs typeface="Segoe UI"/>
              </a:rPr>
              <a:t>воины</a:t>
            </a:r>
            <a:r>
              <a:rPr lang="ru-RU" sz="2800" b="1" i="1" u="sng" dirty="0">
                <a:solidFill>
                  <a:srgbClr val="00B0F0"/>
                </a:solidFill>
                <a:latin typeface="Segoe UI"/>
                <a:cs typeface="Segoe UI"/>
              </a:rPr>
              <a:t> </a:t>
            </a:r>
            <a:r>
              <a:rPr lang="ru-RU" sz="2800" b="1" i="1" u="sng" dirty="0" smtClean="0">
                <a:solidFill>
                  <a:srgbClr val="00B0F0"/>
                </a:solidFill>
                <a:latin typeface="Segoe UI"/>
                <a:cs typeface="Segoe UI"/>
              </a:rPr>
              <a:t>: </a:t>
            </a:r>
            <a:r>
              <a:rPr lang="ru-RU" sz="2800" i="1" dirty="0" smtClean="0">
                <a:solidFill>
                  <a:srgbClr val="00B0F0"/>
                </a:solidFill>
                <a:latin typeface="Segoe UI"/>
                <a:cs typeface="Segoe UI"/>
              </a:rPr>
              <a:t>1787-1791 </a:t>
            </a:r>
            <a:r>
              <a:rPr lang="ru-RU" sz="2800" i="1" dirty="0">
                <a:solidFill>
                  <a:srgbClr val="00B0F0"/>
                </a:solidFill>
                <a:latin typeface="Segoe UI"/>
                <a:cs typeface="Segoe UI"/>
              </a:rPr>
              <a:t>гг.</a:t>
            </a:r>
            <a:endParaRPr lang="ru-RU" sz="2800" b="1" i="1" u="sng" dirty="0">
              <a:solidFill>
                <a:srgbClr val="00B0F0"/>
              </a:solidFill>
              <a:latin typeface="Segoe UI"/>
              <a:cs typeface="Segoe UI"/>
            </a:endParaRPr>
          </a:p>
          <a:p>
            <a:endParaRPr lang="ru-RU" sz="2800" b="1" i="1" u="sng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2509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D88F56-D18F-484A-BB35-CDDBD3DB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Итоги Русско-турецкой воины 1768-1774 гг.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2C5607-D48F-4935-B44F-BDFB9B091B97}"/>
              </a:ext>
            </a:extLst>
          </p:cNvPr>
          <p:cNvSpPr txBox="1"/>
          <p:nvPr/>
        </p:nvSpPr>
        <p:spPr>
          <a:xfrm>
            <a:off x="995363" y="1620838"/>
            <a:ext cx="10315663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/>
              <a:t>1. 1774 г. </a:t>
            </a:r>
            <a:r>
              <a:rPr lang="ru-RU" sz="2800" b="1" i="1" dirty="0" err="1"/>
              <a:t>Кючук</a:t>
            </a:r>
            <a:r>
              <a:rPr lang="ru-RU" sz="2800" b="1" i="1" dirty="0"/>
              <a:t> - </a:t>
            </a:r>
            <a:r>
              <a:rPr lang="ru-RU" sz="2800" b="1" i="1" dirty="0" err="1"/>
              <a:t>Кайна</a:t>
            </a:r>
            <a:r>
              <a:rPr lang="ru-RU" sz="2800" b="1" i="1" dirty="0"/>
              <a:t> </a:t>
            </a:r>
            <a:r>
              <a:rPr lang="ru-RU" sz="2800" b="1" i="1" dirty="0" err="1"/>
              <a:t>джирский</a:t>
            </a:r>
            <a:r>
              <a:rPr lang="ru-RU" sz="2800" b="1" i="1" dirty="0"/>
              <a:t> мир; </a:t>
            </a:r>
          </a:p>
          <a:p>
            <a:r>
              <a:rPr lang="ru-RU" sz="2800" b="1" i="1" dirty="0"/>
              <a:t>2. Россия получила право строить флот на Черном море; </a:t>
            </a:r>
          </a:p>
          <a:p>
            <a:r>
              <a:rPr lang="ru-RU" sz="2800" b="1" i="1" dirty="0"/>
              <a:t>3. свободный проход русских судов по черноморским проливам — Босфору и Дарданеллам; </a:t>
            </a:r>
          </a:p>
          <a:p>
            <a:r>
              <a:rPr lang="ru-RU" sz="2800" b="1" i="1" dirty="0"/>
              <a:t>4. Крым получил независимость от Турции; </a:t>
            </a:r>
          </a:p>
          <a:p>
            <a:r>
              <a:rPr lang="ru-RU" sz="2800" b="1" i="1" dirty="0"/>
              <a:t>5. земли между устьями Днепра и Южного Буга отошли России; </a:t>
            </a:r>
          </a:p>
          <a:p>
            <a:r>
              <a:rPr lang="ru-RU" sz="2800" b="1" i="1" dirty="0"/>
              <a:t>6. к России отошли Керчь, </a:t>
            </a:r>
            <a:r>
              <a:rPr lang="ru-RU" sz="2800" b="1" i="1" dirty="0" err="1"/>
              <a:t>Еникале</a:t>
            </a:r>
            <a:r>
              <a:rPr lang="ru-RU" sz="2800" b="1" i="1" dirty="0"/>
              <a:t> (Крым); </a:t>
            </a:r>
          </a:p>
          <a:p>
            <a:r>
              <a:rPr lang="ru-RU" sz="2800" b="1" i="1" dirty="0"/>
              <a:t>7. территории Кубани и </a:t>
            </a:r>
            <a:r>
              <a:rPr lang="ru-RU" sz="2800" b="1" i="1" dirty="0" err="1"/>
              <a:t>Кабарды</a:t>
            </a:r>
            <a:r>
              <a:rPr lang="ru-RU" sz="2800" b="1" i="1" dirty="0"/>
              <a:t> перешли под контроль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9350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619D6-D3E4-40EE-8D15-49304977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72" y="0"/>
            <a:ext cx="10515600" cy="1325563"/>
          </a:xfrm>
        </p:spPr>
        <p:txBody>
          <a:bodyPr/>
          <a:lstStyle/>
          <a:p>
            <a:r>
              <a:rPr lang="ru-RU" dirty="0"/>
              <a:t>Итоги Русско-турецкой воины 1787-1791 гг.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CBC59A-2C18-48D0-9706-2ACEC7C7F732}"/>
              </a:ext>
            </a:extLst>
          </p:cNvPr>
          <p:cNvSpPr txBox="1"/>
          <p:nvPr/>
        </p:nvSpPr>
        <p:spPr>
          <a:xfrm>
            <a:off x="104824" y="971550"/>
            <a:ext cx="12138290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/>
              <a:t>1. 1791 г. — </a:t>
            </a:r>
            <a:r>
              <a:rPr lang="ru-RU" sz="2800" b="1" i="1" dirty="0" err="1"/>
              <a:t>Ясский</a:t>
            </a:r>
            <a:r>
              <a:rPr lang="ru-RU" sz="2800" b="1" i="1" dirty="0"/>
              <a:t> мирный договор; </a:t>
            </a:r>
          </a:p>
          <a:p>
            <a:r>
              <a:rPr lang="ru-RU" sz="2800" b="1" i="1" dirty="0"/>
              <a:t>2. подтверждение присоединения к России Крыма и протектората над Восточной Грузией; </a:t>
            </a:r>
          </a:p>
          <a:p>
            <a:r>
              <a:rPr lang="ru-RU" sz="2800" b="1" i="1" dirty="0"/>
              <a:t>3. России отошли земли между Днестром и Южным Бугом; </a:t>
            </a:r>
          </a:p>
          <a:p>
            <a:r>
              <a:rPr lang="ru-RU" sz="2800" b="1" i="1" dirty="0"/>
              <a:t>4. вывод российских войск из Молдавии, Валахии и Бессарабии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53A17F9-4F0F-47EC-9196-2FA5D9CC0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639"/>
          <a:stretch/>
        </p:blipFill>
        <p:spPr>
          <a:xfrm>
            <a:off x="12759" y="3143250"/>
            <a:ext cx="12201525" cy="37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11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225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Segoe UI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 </vt:lpstr>
      <vt:lpstr> </vt:lpstr>
      <vt:lpstr>Итоги Русско-турецкой воины 1768-1774 гг.</vt:lpstr>
      <vt:lpstr>Итоги Русско-турецкой воины 1787-1791 гг.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Сергей Фат</cp:lastModifiedBy>
  <cp:revision>9</cp:revision>
  <dcterms:created xsi:type="dcterms:W3CDTF">2012-07-30T23:42:41Z</dcterms:created>
  <dcterms:modified xsi:type="dcterms:W3CDTF">2018-10-27T19:14:36Z</dcterms:modified>
</cp:coreProperties>
</file>