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7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80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4" d="100"/>
          <a:sy n="74" d="100"/>
        </p:scale>
        <p:origin x="-10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1AF0-EB28-4222-B1BA-75E8825D0B0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CA2A-1A6B-421B-B499-59AC86DB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3484" y="0"/>
            <a:ext cx="5256584" cy="105273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Batang" pitchFamily="18" charset="-127"/>
              </a:rPr>
              <a:t>Начальная общеобразовательная школа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Batang" pitchFamily="18" charset="-127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Batang" pitchFamily="18" charset="-127"/>
              </a:rPr>
              <a:t>при Посольстве России в Пакистане</a:t>
            </a:r>
            <a:endParaRPr lang="ru-RU" sz="2200" dirty="0">
              <a:solidFill>
                <a:schemeClr val="accent1">
                  <a:lumMod val="50000"/>
                </a:schemeClr>
              </a:solidFill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714752"/>
            <a:ext cx="5357818" cy="314324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23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Проект </a:t>
            </a:r>
            <a:r>
              <a:rPr lang="ru-RU" altLang="ru-RU" sz="23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выполнили: </a:t>
            </a:r>
          </a:p>
          <a:p>
            <a:pPr algn="l"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ученица 4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класса: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Дидковская Василиса,</a:t>
            </a:r>
          </a:p>
          <a:p>
            <a:pPr algn="l"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Ученик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1 класса: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Дидковский Владимир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+mj-lt"/>
              <a:ea typeface="Batang" pitchFamily="18" charset="-127"/>
            </a:endParaRPr>
          </a:p>
          <a:p>
            <a:pPr algn="l"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Руководитель: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Муравьева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Елена Сергеевна  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latin typeface="+mj-lt"/>
              <a:ea typeface="Batang" pitchFamily="18" charset="-127"/>
            </a:endParaRPr>
          </a:p>
          <a:p>
            <a:pPr algn="l">
              <a:defRPr/>
            </a:pPr>
            <a:r>
              <a:rPr lang="ru-RU" altLang="ru-RU" sz="23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                            </a:t>
            </a:r>
            <a:endParaRPr lang="ru-RU" altLang="ru-RU" sz="2300" dirty="0">
              <a:solidFill>
                <a:schemeClr val="accent1">
                  <a:lumMod val="50000"/>
                </a:schemeClr>
              </a:solidFill>
              <a:latin typeface="+mj-lt"/>
              <a:ea typeface="Batang" pitchFamily="18" charset="-127"/>
            </a:endParaRPr>
          </a:p>
          <a:p>
            <a:pPr algn="l">
              <a:defRPr/>
            </a:pPr>
            <a:r>
              <a:rPr lang="ru-RU" altLang="ru-RU" sz="23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                      г</a:t>
            </a:r>
            <a:r>
              <a:rPr lang="ru-RU" altLang="ru-RU" sz="23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. </a:t>
            </a:r>
            <a:r>
              <a:rPr lang="ru-RU" altLang="ru-RU" sz="23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Исламабад</a:t>
            </a:r>
          </a:p>
          <a:p>
            <a:pPr algn="l">
              <a:defRPr/>
            </a:pPr>
            <a:r>
              <a:rPr lang="ru-RU" altLang="ru-RU" sz="23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                      2018 г</a:t>
            </a:r>
            <a:r>
              <a:rPr lang="ru-RU" altLang="ru-RU" sz="23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itchFamily="18" charset="-127"/>
              </a:rPr>
              <a:t>.</a:t>
            </a:r>
          </a:p>
          <a:p>
            <a:pPr algn="l">
              <a:defRPr/>
            </a:pPr>
            <a:endParaRPr lang="ru-RU" altLang="ru-RU" sz="17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909956"/>
            <a:ext cx="778329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Украсы и узорочье русского народного костюма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85728"/>
            <a:ext cx="6872278" cy="6143668"/>
          </a:xfrm>
        </p:spPr>
        <p:txBody>
          <a:bodyPr numCol="1">
            <a:noAutofit/>
          </a:bodyPr>
          <a:lstStyle/>
          <a:p>
            <a:pPr algn="just">
              <a:buNone/>
            </a:pPr>
            <a:r>
              <a:rPr lang="ru-RU" sz="1600" i="1" dirty="0" smtClean="0"/>
              <a:t>С ранних лет </a:t>
            </a:r>
            <a:r>
              <a:rPr lang="ru-RU" sz="1600" dirty="0" smtClean="0"/>
              <a:t>(приблизительно с 5-6) крестьянских девочек обучали искусству вышивки, шитья и даже создания кружев. Именно они тщательно чтили традиции и старались передавать все культурные особенности (орнаменты, узоры) в своих произведениях. </a:t>
            </a:r>
          </a:p>
          <a:p>
            <a:pPr algn="just">
              <a:buNone/>
            </a:pPr>
            <a:r>
              <a:rPr lang="ru-RU" sz="1600" dirty="0" smtClean="0"/>
              <a:t> В то время был обычай, согласно которому девочки с 5-ти лет должны начинать готовить себе </a:t>
            </a:r>
            <a:r>
              <a:rPr lang="ru-RU" sz="1600" i="1" dirty="0" smtClean="0"/>
              <a:t>приданное,</a:t>
            </a:r>
            <a:r>
              <a:rPr lang="ru-RU" sz="1600" dirty="0" smtClean="0"/>
              <a:t> которое было достаточно объемным. Они должны были украсить крестиком и другими стежками различные текстильные принадлежности (скатерти и полотенца), предметы одежды. В качестве одежды выступали многочисленные сарафаны, высокие юбки, шубки, рубахи, передники и т.д.</a:t>
            </a:r>
          </a:p>
          <a:p>
            <a:pPr algn="just">
              <a:buNone/>
            </a:pPr>
            <a:r>
              <a:rPr lang="ru-RU" sz="1600" dirty="0" smtClean="0"/>
              <a:t> При этом готовился не один комплект одежды, а несколько (для каждого отдельного случая либо празднества: свадьбу, празднество, гуляния, для работы и т.п.). </a:t>
            </a:r>
          </a:p>
          <a:p>
            <a:pPr algn="just">
              <a:buNone/>
            </a:pPr>
            <a:r>
              <a:rPr lang="ru-RU" sz="1600" dirty="0" smtClean="0"/>
              <a:t>Не менее популярной была вышивка, которая использовалась в качестве </a:t>
            </a:r>
            <a:r>
              <a:rPr lang="ru-RU" sz="1600" i="1" dirty="0" smtClean="0"/>
              <a:t>оберега</a:t>
            </a:r>
            <a:r>
              <a:rPr lang="ru-RU" sz="1600" dirty="0" smtClean="0"/>
              <a:t>. Наиболее популярной техникой исполнения считался крест. При этом даже самая маленькая деталь в такой вышивке имела свой смысл и значение.</a:t>
            </a:r>
          </a:p>
          <a:p>
            <a:pPr algn="just">
              <a:buNone/>
            </a:pPr>
            <a:r>
              <a:rPr lang="ru-RU" sz="1600" dirty="0" smtClean="0"/>
              <a:t>Следует понимать, что существует два термина – </a:t>
            </a:r>
            <a:r>
              <a:rPr lang="ru-RU" sz="1600" b="1" dirty="0" smtClean="0"/>
              <a:t>узор</a:t>
            </a:r>
            <a:r>
              <a:rPr lang="ru-RU" sz="1600" dirty="0" smtClean="0"/>
              <a:t> и </a:t>
            </a:r>
            <a:r>
              <a:rPr lang="ru-RU" sz="1600" b="1" dirty="0" smtClean="0"/>
              <a:t>орнамент</a:t>
            </a:r>
            <a:r>
              <a:rPr lang="ru-RU" sz="1600" dirty="0" smtClean="0"/>
              <a:t>. На Руси считалось, что узор гораздо глубже, он больше значит. Слово же орнамент является заимствованным с латыни, да и появилось оно гораздо позже и обозначает украшение. На Руси ему был аналог - “</a:t>
            </a:r>
            <a:r>
              <a:rPr lang="ru-RU" sz="1600" b="1" u="sng" dirty="0" smtClean="0"/>
              <a:t>Украсы</a:t>
            </a:r>
            <a:r>
              <a:rPr lang="ru-RU" sz="1600" dirty="0" smtClean="0"/>
              <a:t>”.</a:t>
            </a:r>
          </a:p>
          <a:p>
            <a:pPr algn="just">
              <a:buNone/>
            </a:pPr>
            <a:endParaRPr lang="ru-RU" sz="16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3" descr="C:\Users\User\Desktop\02_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571635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85728"/>
            <a:ext cx="6872278" cy="6286544"/>
          </a:xfrm>
        </p:spPr>
        <p:txBody>
          <a:bodyPr numCol="1">
            <a:noAutofit/>
          </a:bodyPr>
          <a:lstStyle/>
          <a:p>
            <a:pPr algn="just"/>
            <a:r>
              <a:rPr lang="ru-RU" sz="1600" dirty="0" smtClean="0"/>
              <a:t>В основном для </a:t>
            </a:r>
            <a:r>
              <a:rPr lang="ru-RU" sz="1600" i="1" u="sng" dirty="0" smtClean="0"/>
              <a:t>традиционной русской вышивки </a:t>
            </a:r>
            <a:r>
              <a:rPr lang="ru-RU" sz="1600" dirty="0" smtClean="0"/>
              <a:t>(как и в одежде) использовался красный цвет.</a:t>
            </a:r>
          </a:p>
          <a:p>
            <a:pPr algn="just"/>
            <a:r>
              <a:rPr lang="ru-RU" sz="1600" dirty="0" smtClean="0"/>
              <a:t>Каждый узор, каждая черточка были наполнены особым смыслом и значением.</a:t>
            </a:r>
          </a:p>
          <a:p>
            <a:pPr algn="just"/>
            <a:r>
              <a:rPr lang="ru-RU" sz="1600" dirty="0" smtClean="0"/>
              <a:t>Самыми распространенными символами были изображения </a:t>
            </a:r>
            <a:r>
              <a:rPr lang="ru-RU" sz="1600" i="1" dirty="0" smtClean="0"/>
              <a:t>солнышка, земли, воды, огня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Так прямая горизонтальная линия обозначала землю, волнистая горизонтальная — воду, наклонные линии – дождь.</a:t>
            </a:r>
          </a:p>
          <a:p>
            <a:pPr algn="just"/>
            <a:r>
              <a:rPr lang="ru-RU" sz="1600" dirty="0" smtClean="0"/>
              <a:t>Схемы значений вышивки подбирались непосредственно под того человека, который в дальнейшем носил вещь. Как правило, такие орнаменты создавались с целью сделать характер своего обладателя более сильным и выносливым. Например, если мальчик рождался слабым, то ему нужен был узор, придающий силу, а если девочка была неопрятной, то узор должен был придать ей чистоту и аккуратность.…</a:t>
            </a:r>
          </a:p>
          <a:p>
            <a:pPr algn="just"/>
            <a:r>
              <a:rPr lang="ru-RU" sz="1600" i="1" dirty="0" smtClean="0"/>
              <a:t>Узор </a:t>
            </a:r>
            <a:r>
              <a:rPr lang="ru-RU" sz="1600" dirty="0" smtClean="0"/>
              <a:t>вышивки обычно </a:t>
            </a:r>
            <a:r>
              <a:rPr lang="ru-RU" sz="1600" i="1" dirty="0" smtClean="0"/>
              <a:t>подбирался бабушкой или мамой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Для того, чтобы правильно сделать оберег или вышивку, имеющую обереговое значение, нужно было следовать определенным правилам ее выполнения.</a:t>
            </a:r>
          </a:p>
          <a:p>
            <a:endParaRPr lang="ru-RU" sz="1800" dirty="0"/>
          </a:p>
        </p:txBody>
      </p:sp>
      <p:pic>
        <p:nvPicPr>
          <p:cNvPr id="4" name="Picture 3" descr="C:\Users\User\Desktop\02_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571635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5143512"/>
            <a:ext cx="3786214" cy="1143008"/>
          </a:xfrm>
          <a:prstGeom prst="rect">
            <a:avLst/>
          </a:prstGeom>
          <a:solidFill>
            <a:srgbClr val="C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 smtClean="0">
                <a:solidFill>
                  <a:schemeClr val="bg1"/>
                </a:solidFill>
              </a:rPr>
              <a:t>Оберег </a:t>
            </a:r>
            <a:r>
              <a:rPr lang="ru-RU" sz="1600" i="1" dirty="0" smtClean="0">
                <a:solidFill>
                  <a:schemeClr val="bg1"/>
                </a:solidFill>
              </a:rPr>
              <a:t>– от слова «оберегать», «защищать». Обережные символы известны с языческих времен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85728"/>
            <a:ext cx="6872278" cy="6286544"/>
          </a:xfrm>
        </p:spPr>
        <p:txBody>
          <a:bodyPr numCol="1">
            <a:noAutofit/>
          </a:bodyPr>
          <a:lstStyle/>
          <a:p>
            <a:pPr algn="ctr">
              <a:buNone/>
            </a:pPr>
            <a:r>
              <a:rPr lang="ru-RU" sz="1600" b="1" u="sng" dirty="0" smtClean="0"/>
              <a:t>ПРАВИЛА ОБЕРЕЖНОЙ ВЫШИВКИ:</a:t>
            </a:r>
          </a:p>
          <a:p>
            <a:pPr algn="just">
              <a:buNone/>
            </a:pPr>
            <a:r>
              <a:rPr lang="ru-RU" sz="1600" dirty="0" smtClean="0"/>
              <a:t>Обережную вышивку принято делать гладкой, без узелков.</a:t>
            </a:r>
          </a:p>
          <a:p>
            <a:pPr algn="just">
              <a:buNone/>
            </a:pPr>
            <a:r>
              <a:rPr lang="ru-RU" sz="1600" dirty="0" smtClean="0"/>
              <a:t>Заниматься рукоделием необходимо в спокойной обстановке, с чистыми мыслями. Пока вышивается узор, нужно думать о том, кому он вышивается и как он будет этому человеку помогать и оберегать его.</a:t>
            </a:r>
          </a:p>
          <a:p>
            <a:pPr algn="just">
              <a:buNone/>
            </a:pPr>
            <a:r>
              <a:rPr lang="ru-RU" sz="1600" dirty="0" smtClean="0"/>
              <a:t>По-настоящему сильный оберег нельзя купить. Его можно только получить в подарок или по наследству.</a:t>
            </a:r>
          </a:p>
          <a:p>
            <a:pPr algn="just">
              <a:buNone/>
            </a:pPr>
            <a:r>
              <a:rPr lang="ru-RU" sz="1600" dirty="0" smtClean="0"/>
              <a:t>Самый сильный оберег — сделанный с любовью, с добрыми и хорошими пожеланиями для близкого вам человека.</a:t>
            </a:r>
          </a:p>
          <a:p>
            <a:pPr algn="just">
              <a:buNone/>
            </a:pPr>
            <a:r>
              <a:rPr lang="ru-RU" sz="1600" dirty="0" smtClean="0"/>
              <a:t>Наибольшей силой наделены вещи, созданные кровными родственниками, матерью, сестрой.</a:t>
            </a:r>
          </a:p>
          <a:p>
            <a:pPr algn="just">
              <a:buNone/>
            </a:pPr>
            <a:r>
              <a:rPr lang="ru-RU" sz="1600" dirty="0" smtClean="0"/>
              <a:t>Нельзя создавать оберег, талисман, амулет по принуждению, только по собственной воле и от души.</a:t>
            </a:r>
          </a:p>
          <a:p>
            <a:pPr lvl="0" algn="just">
              <a:buNone/>
            </a:pPr>
            <a:r>
              <a:rPr lang="ru-RU" sz="1600" dirty="0" smtClean="0"/>
              <a:t>Перед тем, как приступить к творческой кропотливой работе, необходимо обязательно вымыть руки. Считается, что вода смоет нехорошие мысли и поможет сделать хороший оберег.</a:t>
            </a:r>
          </a:p>
          <a:p>
            <a:pPr lvl="0" algn="just">
              <a:buNone/>
            </a:pPr>
            <a:r>
              <a:rPr lang="ru-RU" sz="1600" dirty="0" smtClean="0"/>
              <a:t>Но главное – настроиться на работу!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3" descr="C:\Users\User\Desktop\02_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571635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5929354" cy="2000264"/>
          </a:xfrm>
        </p:spPr>
        <p:txBody>
          <a:bodyPr>
            <a:noAutofit/>
          </a:bodyPr>
          <a:lstStyle/>
          <a:p>
            <a:pPr algn="l"/>
            <a:r>
              <a:rPr lang="ru-RU" sz="1600" b="1" i="1" u="sng" dirty="0" smtClean="0"/>
              <a:t>Практическая работа №1: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вышивки-оберега, помогающего в учебе.</a:t>
            </a:r>
            <a:br>
              <a:rPr lang="ru-RU" sz="1600" dirty="0" smtClean="0"/>
            </a:br>
            <a:r>
              <a:rPr lang="ru-RU" sz="1600" dirty="0" smtClean="0"/>
              <a:t>Материалы: игла для вышивания, канва, красная нить, выбранная схема для вышивания.</a:t>
            </a:r>
            <a:br>
              <a:rPr lang="ru-RU" sz="1600" dirty="0" smtClean="0"/>
            </a:br>
            <a:r>
              <a:rPr lang="ru-RU" sz="1600" dirty="0" smtClean="0"/>
              <a:t>В качестве узора я выбрала два знака, которые усиливают действие </a:t>
            </a:r>
            <a:r>
              <a:rPr lang="ru-RU" sz="1600" dirty="0" err="1" smtClean="0"/>
              <a:t>друг-друга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074" name="Picture 2" descr="https://2.bp.blogspot.com/-fE2Mr9U1XrE/Vw3j7PwhlxI/AAAAAAAADhE/ZU43gJ-_K801XqfCq7usm-6VuyMg3PnfQCLcB/s1600/%25D1%2581%25D0%25B2%25D0%25B0%25D1%2580%25D0%25BE%25D0%25B6%25D0%25B8%25D1%258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467" y="1833888"/>
            <a:ext cx="2786082" cy="2523806"/>
          </a:xfrm>
          <a:prstGeom prst="rect">
            <a:avLst/>
          </a:prstGeom>
          <a:noFill/>
        </p:spPr>
      </p:pic>
      <p:pic>
        <p:nvPicPr>
          <p:cNvPr id="8" name="Рисунок 7" descr="Славянские обереги - схемы вышив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76390"/>
            <a:ext cx="26003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AutoShape 6" descr="https://cs6.livemaster.ru/storage/dc/5f/53bd4e85fa96fb724ceb51a5d9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70709" y="4349450"/>
            <a:ext cx="3786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/>
              <a:t>Молвинец </a:t>
            </a:r>
            <a:r>
              <a:rPr lang="ru-RU" sz="1600" dirty="0" smtClean="0"/>
              <a:t>вышивался для стройной красивой речи, дара убеждения, улучшения учебы за счет хорошего владения словом! Молвинец - обереговый символ, защищающий человека от злого, нехорошего слова, от сглаза,  наговора и оговора, которые отражает, как бумеранг.</a:t>
            </a:r>
            <a:endParaRPr lang="ru-RU" sz="1600" dirty="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60375" y="4603915"/>
            <a:ext cx="30718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Сварожич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помогает </a:t>
            </a:r>
            <a:r>
              <a:rPr lang="ru-RU" sz="1600" dirty="0" smtClean="0">
                <a:solidFill>
                  <a:srgbClr val="32323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улучшить память, внимательность и сосредоточиться  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достижении поставленной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32323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цели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D:\Фото\2018_01_19\IMG_93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290"/>
            <a:ext cx="23431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02_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571635" cy="6429420"/>
          </a:xfrm>
          <a:prstGeom prst="rect">
            <a:avLst/>
          </a:prstGeom>
          <a:noFill/>
        </p:spPr>
      </p:pic>
      <p:pic>
        <p:nvPicPr>
          <p:cNvPr id="10" name="Picture 8" descr="https://cs6.livemaster.ru/storage/dc/5f/53bd4e85fa96fb724ceb51a5d9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9578" y="1122915"/>
            <a:ext cx="2000264" cy="20002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28860" y="57148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мой </a:t>
            </a:r>
            <a:r>
              <a:rPr lang="ru-RU" sz="1600" dirty="0" smtClean="0"/>
              <a:t>брат</a:t>
            </a:r>
            <a:r>
              <a:rPr lang="ru-RU" dirty="0" smtClean="0"/>
              <a:t> Вова выбрал себе другой символ-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1142984"/>
            <a:ext cx="48577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/>
              <a:t>ДАЖДЬБОГ  - </a:t>
            </a:r>
            <a:r>
              <a:rPr lang="ru-RU" sz="1600" dirty="0" smtClean="0"/>
              <a:t>такой амулет способен исполнять желания, придавать здоровья, помогает в достижении разнообразных жизненных благ. Вове понравилось, что этот знак поможет ему в исполнении его желаний, поэтому в результате он вышил не один</a:t>
            </a:r>
            <a:r>
              <a:rPr lang="ru-RU" sz="1600" dirty="0"/>
              <a:t>, </a:t>
            </a:r>
            <a:r>
              <a:rPr lang="ru-RU" sz="1600" dirty="0" smtClean="0"/>
              <a:t>а </a:t>
            </a:r>
            <a:r>
              <a:rPr lang="ru-RU" sz="1600" dirty="0"/>
              <a:t>целых четыре знака! И, естественно, загадал себе сразу четыре желания.</a:t>
            </a:r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12" name="Picture 2" descr="IMG_9357"/>
          <p:cNvPicPr>
            <a:picLocks noChangeAspect="1" noChangeArrowheads="1"/>
          </p:cNvPicPr>
          <p:nvPr/>
        </p:nvPicPr>
        <p:blipFill rotWithShape="1">
          <a:blip r:embed="rId4" cstate="print"/>
          <a:srcRect l="12318"/>
          <a:stretch/>
        </p:blipFill>
        <p:spPr bwMode="auto">
          <a:xfrm>
            <a:off x="1907704" y="3503524"/>
            <a:ext cx="2584892" cy="203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4662193" y="3144468"/>
            <a:ext cx="3571900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600" dirty="0" smtClean="0"/>
              <a:t>Некоторые из ребят нашей школы тоже заинтересовались тем, что мы делаем, поэтому из наших работ мы смогли составить целую выставку, включающую не только вышитые обережные знаки, но и другие интересные поделки и рисунки на тему древнерусского творчества.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872410" cy="500066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1600" b="1" dirty="0" smtClean="0"/>
              <a:t>Наша выставка называлась «Древние образы в народном искусстве»: </a:t>
            </a:r>
            <a:endParaRPr lang="ru-RU" sz="1600" b="1" dirty="0"/>
          </a:p>
        </p:txBody>
      </p:sp>
      <p:pic>
        <p:nvPicPr>
          <p:cNvPr id="2050" name="Picture 2" descr="IMG_93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642918"/>
            <a:ext cx="50292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9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38766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G_93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9" y="642918"/>
            <a:ext cx="43930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85728"/>
            <a:ext cx="6872278" cy="6286544"/>
          </a:xfrm>
        </p:spPr>
        <p:txBody>
          <a:bodyPr numCol="1">
            <a:noAutofit/>
          </a:bodyPr>
          <a:lstStyle/>
          <a:p>
            <a:pPr algn="ctr">
              <a:buNone/>
            </a:pPr>
            <a:r>
              <a:rPr lang="ru-RU" sz="1600" b="1" u="sng" dirty="0" smtClean="0"/>
              <a:t>Применение русского народного узора в современной одежде :</a:t>
            </a:r>
          </a:p>
          <a:p>
            <a:pPr>
              <a:buNone/>
            </a:pPr>
            <a:r>
              <a:rPr lang="ru-RU" sz="1600" dirty="0" smtClean="0"/>
              <a:t>Русский народный узор на одежде периодически возвращается в моду. Известные модельеры выпускают коллекции с народными мотивами (к примеру, Russian Collection от Ив Сен Лорана). В наше же время русские узоры давно в приоритете у истинных ценителей. Помимо колоритных традиционных, используют яркие цветочные (или другие народные) орнаменты .</a:t>
            </a:r>
          </a:p>
          <a:p>
            <a:pPr>
              <a:buNone/>
            </a:pPr>
            <a:r>
              <a:rPr lang="ru-RU" sz="1600" dirty="0" smtClean="0"/>
              <a:t>Современная русская народная одежда - это те наряды, неотъемлемыми деталями которых являются национальные мотивы, и общий стиль, в котором они выдержаны. Эти элементы современной одежды приходят из далекого прошлого и становятся популярными. Самые известные дизайнеры создают коллекции с элементами хохломы, жостовской росписи и элементами гжеля. А как популярны льняные платья в русском деревенском стиле! Удобные и красивые, они любимы уже много лет подряд. </a:t>
            </a:r>
          </a:p>
          <a:p>
            <a:pPr>
              <a:buNone/>
            </a:pPr>
            <a:r>
              <a:rPr lang="ru-RU" sz="1600" dirty="0" smtClean="0"/>
              <a:t>Всегда будут выделяться и привлекать к себе внимание русские красавицы в павлопосадских платках, в платьях с яркими, самобытными узорами из распускающихся цветков и ягод.</a:t>
            </a:r>
            <a:endParaRPr lang="ru-RU" sz="1600" dirty="0"/>
          </a:p>
        </p:txBody>
      </p:sp>
      <p:pic>
        <p:nvPicPr>
          <p:cNvPr id="4" name="Picture 3" descr="C:\Users\User\Desktop\02_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571635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85728"/>
            <a:ext cx="5643602" cy="65722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700" b="1" u="sng" dirty="0" smtClean="0"/>
              <a:t>Выводы и подтверждение гипотезы:</a:t>
            </a:r>
          </a:p>
          <a:p>
            <a:pPr>
              <a:buNone/>
            </a:pPr>
            <a:r>
              <a:rPr lang="ru-RU" sz="1700" b="1" u="sng" dirty="0" smtClean="0"/>
              <a:t> </a:t>
            </a:r>
            <a:r>
              <a:rPr lang="ru-RU" sz="1700" dirty="0" smtClean="0"/>
              <a:t>в результате моих наблюдений, после создания обережной вышивки с целью улучшить мои оценки я  уже через неделю увидела вот такой результат </a:t>
            </a:r>
            <a:r>
              <a:rPr lang="ru-RU" sz="1700" dirty="0" smtClean="0">
                <a:sym typeface="Wingdings" pitchFamily="2" charset="2"/>
              </a:rPr>
              <a:t>:</a:t>
            </a:r>
          </a:p>
          <a:p>
            <a:endParaRPr lang="ru-RU" sz="1700" dirty="0" smtClean="0">
              <a:sym typeface="Wingdings" pitchFamily="2" charset="2"/>
            </a:endParaRPr>
          </a:p>
          <a:p>
            <a:endParaRPr lang="ru-RU" sz="1700" dirty="0" smtClean="0">
              <a:sym typeface="Wingdings" pitchFamily="2" charset="2"/>
            </a:endParaRPr>
          </a:p>
          <a:p>
            <a:endParaRPr lang="ru-RU" sz="1700" dirty="0" smtClean="0">
              <a:sym typeface="Wingdings" pitchFamily="2" charset="2"/>
            </a:endParaRPr>
          </a:p>
          <a:p>
            <a:endParaRPr lang="ru-RU" sz="1700" dirty="0" smtClean="0">
              <a:sym typeface="Wingdings" pitchFamily="2" charset="2"/>
            </a:endParaRPr>
          </a:p>
          <a:p>
            <a:pPr>
              <a:buNone/>
            </a:pPr>
            <a:r>
              <a:rPr lang="ru-RU" sz="1700" dirty="0" smtClean="0">
                <a:sym typeface="Wingdings" pitchFamily="2" charset="2"/>
              </a:rPr>
              <a:t>А мой брат Владимир на свой день рождения получил исполнение одного из своих желаний (ему купили игровую приставку)!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И даже если это не является следствием моей работы над вышивкой, то в целом я очень довольна тем, что я:</a:t>
            </a:r>
          </a:p>
          <a:p>
            <a:r>
              <a:rPr lang="ru-RU" sz="1700" dirty="0" smtClean="0"/>
              <a:t>- </a:t>
            </a:r>
            <a:r>
              <a:rPr lang="ru-RU" sz="1700" i="1" dirty="0" smtClean="0"/>
              <a:t>научилась одному из удивительно красивых видов рукоделия;</a:t>
            </a:r>
          </a:p>
          <a:p>
            <a:r>
              <a:rPr lang="ru-RU" sz="1700" dirty="0" smtClean="0"/>
              <a:t>- </a:t>
            </a:r>
            <a:r>
              <a:rPr lang="ru-RU" sz="1700" i="1" dirty="0" smtClean="0"/>
              <a:t>я познакомилась с традиционной русской вышивкой и со значениями обережной вышивки</a:t>
            </a:r>
            <a:r>
              <a:rPr lang="ru-RU" sz="1700" dirty="0" smtClean="0"/>
              <a:t>, мы с моим братом вышили себе обережные узоры;</a:t>
            </a:r>
          </a:p>
          <a:p>
            <a:r>
              <a:rPr lang="ru-RU" sz="1700" dirty="0" smtClean="0"/>
              <a:t>- </a:t>
            </a:r>
            <a:r>
              <a:rPr lang="ru-RU" sz="1700" i="1" dirty="0" smtClean="0"/>
              <a:t>я увидела и стала замечать примеры русской традиционной одежды и украсы, узорочье в нашей повседневной жизни</a:t>
            </a:r>
            <a:r>
              <a:rPr lang="ru-RU" sz="1700" dirty="0" smtClean="0"/>
              <a:t>; </a:t>
            </a:r>
          </a:p>
          <a:p>
            <a:r>
              <a:rPr lang="ru-RU" sz="1700" dirty="0" smtClean="0"/>
              <a:t>- </a:t>
            </a:r>
            <a:r>
              <a:rPr lang="ru-RU" sz="1700" i="1" dirty="0" smtClean="0"/>
              <a:t>мне понравилось создавать красивые узоры и орнаменты традиционной русской вышивки;</a:t>
            </a:r>
          </a:p>
          <a:p>
            <a:r>
              <a:rPr lang="ru-RU" sz="1700" i="1" dirty="0" smtClean="0"/>
              <a:t>-мне очень понравился результат моей работы</a:t>
            </a:r>
          </a:p>
          <a:p>
            <a:r>
              <a:rPr lang="ru-RU" sz="1700" i="1" dirty="0" smtClean="0"/>
              <a:t> и наша школьная выставка!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IMG_9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42852"/>
            <a:ext cx="25717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Соединительная линия уступом 5"/>
          <p:cNvCxnSpPr/>
          <p:nvPr/>
        </p:nvCxnSpPr>
        <p:spPr>
          <a:xfrm>
            <a:off x="4071934" y="1142984"/>
            <a:ext cx="2071702" cy="10001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00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02_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571635" cy="6429420"/>
          </a:xfrm>
          <a:prstGeom prst="rect">
            <a:avLst/>
          </a:prstGeom>
          <a:noFill/>
        </p:spPr>
      </p:pic>
      <p:pic>
        <p:nvPicPr>
          <p:cNvPr id="7" name="Содержимое 4" descr="C:\Users\User\Desktop\Лукьяненко Проект Дозоры\img5 (3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714356"/>
            <a:ext cx="714376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548680"/>
            <a:ext cx="6943716" cy="5976664"/>
          </a:xfrm>
        </p:spPr>
        <p:txBody>
          <a:bodyPr numCol="1"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Здравствуйте, меня зовут Василиса. Вместе с моим младшим братом Владимиром я учусь в начальной общеобразовательной школе при Посольстве России в Пакистане.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С шести лет я занимаюсь русским народным танцем и выступаю вместе с нашим творческим коллективом «Солнцецвет» на различных городских конкурсах Москвы.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Мне всегда нравились традиционные русские костюмы, которые делают наши выступления особенно красочными.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Вышитые рубашки и сарафаны очень удобны и выглядят красиво, они украшены вышивкой и лентами, которые придают им особо праздничный и нарядный вид. Я задалась вопросом: а можно ли сейчас использовать части русской традиционной одежды? Мне захотелось сравнить, как она выглядела в древности и как менялась с течением времени.</a:t>
            </a:r>
          </a:p>
          <a:p>
            <a:pPr algn="just">
              <a:buNone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C:\Users\User\Desktop\02_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571635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820472" cy="6500834"/>
          </a:xfrm>
        </p:spPr>
        <p:txBody>
          <a:bodyPr>
            <a:noAutofit/>
          </a:bodyPr>
          <a:lstStyle/>
          <a:p>
            <a:pPr algn="ctr"/>
            <a:r>
              <a:rPr lang="ru-RU" sz="1600" b="1" u="sng" dirty="0" smtClean="0"/>
              <a:t>Актуальность работы</a:t>
            </a:r>
            <a:r>
              <a:rPr lang="ru-RU" sz="1600" dirty="0" smtClean="0"/>
              <a:t>:</a:t>
            </a:r>
          </a:p>
          <a:p>
            <a:pPr algn="just">
              <a:buFontTx/>
              <a:buChar char="-"/>
            </a:pPr>
            <a:r>
              <a:rPr lang="ru-RU" sz="1800" i="1" u="sng" dirty="0" smtClean="0"/>
              <a:t>Вышивка</a:t>
            </a:r>
            <a:r>
              <a:rPr lang="ru-RU" sz="1800" u="sng" dirty="0" smtClean="0"/>
              <a:t>-</a:t>
            </a:r>
            <a:r>
              <a:rPr lang="ru-RU" sz="1800" dirty="0" smtClean="0"/>
              <a:t> очень популярный вид рукоделия, и важно знать его истоки, сохранять традиции прошлого, знать историю своих предков и передавать знания об этом народном творчестве. Искусство русской вышивки воспитывает чувство  понимания истории, отношение к действительности через прошлое и будущее, что активизирует созидательные силы народа, возвращает связь с культурными корнями. 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Совместные занятия вышивкой позволяют поддерживать связь между поколениями (старшие учат младших), сплотить семью, коллектив, это очень важно и актуально в современном мире, когда люди вязнут в мультимедийном пространстве всевозможных гаджетов;</a:t>
            </a:r>
          </a:p>
          <a:p>
            <a:pPr algn="just"/>
            <a:r>
              <a:rPr lang="ru-RU" sz="1800" b="1" u="sng" dirty="0" smtClean="0"/>
              <a:t>Объект и предмет исследования</a:t>
            </a:r>
            <a:r>
              <a:rPr lang="ru-RU" sz="1800" u="sng" dirty="0" smtClean="0"/>
              <a:t>: </a:t>
            </a:r>
            <a:r>
              <a:rPr lang="ru-RU" sz="1800" dirty="0" smtClean="0"/>
              <a:t>занятие рукоделием, вышивка, корни и истоки украшения русского традиционного платья, выбор обережной вышивки, вышивка крестом;</a:t>
            </a:r>
          </a:p>
          <a:p>
            <a:pPr algn="just"/>
            <a:r>
              <a:rPr lang="ru-RU" sz="1800" b="1" u="sng" dirty="0" smtClean="0"/>
              <a:t>Гипотеза:</a:t>
            </a:r>
            <a:r>
              <a:rPr lang="ru-RU" sz="1800" u="sng" dirty="0" smtClean="0"/>
              <a:t> </a:t>
            </a:r>
            <a:r>
              <a:rPr lang="ru-RU" sz="1800" dirty="0" smtClean="0"/>
              <a:t>обереги, вышитые по правилам и традициям наших предков – славян, несут реальное значение и приносят пользу</a:t>
            </a:r>
            <a:r>
              <a:rPr lang="ru-RU" sz="1800" i="1" dirty="0" smtClean="0"/>
              <a:t>.</a:t>
            </a:r>
          </a:p>
          <a:p>
            <a:pPr algn="just"/>
            <a:r>
              <a:rPr lang="ru-RU" sz="1800" b="1" u="sng" dirty="0" smtClean="0"/>
              <a:t>Методы исследования</a:t>
            </a:r>
            <a:r>
              <a:rPr lang="ru-RU" sz="1800" u="sng" dirty="0" smtClean="0"/>
              <a:t>: </a:t>
            </a:r>
            <a:r>
              <a:rPr lang="ru-RU" sz="1800" dirty="0" smtClean="0"/>
              <a:t>культурологический, сравнительно-исторический, общенаучный, практический. Выбрать знак обережной вышивки, создать своими руками оберег с определенным значением, в течении недели проследить его действие.</a:t>
            </a:r>
          </a:p>
        </p:txBody>
      </p:sp>
    </p:spTree>
    <p:extLst>
      <p:ext uri="{BB962C8B-B14F-4D97-AF65-F5344CB8AC3E}">
        <p14:creationId xmlns:p14="http://schemas.microsoft.com/office/powerpoint/2010/main" val="247159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0"/>
            <a:ext cx="6943716" cy="6572272"/>
          </a:xfrm>
        </p:spPr>
        <p:txBody>
          <a:bodyPr numCol="1">
            <a:noAutofit/>
          </a:bodyPr>
          <a:lstStyle/>
          <a:p>
            <a:pPr algn="just">
              <a:buNone/>
            </a:pPr>
            <a:r>
              <a:rPr lang="ru-RU" sz="1600" dirty="0" smtClean="0"/>
              <a:t>            </a:t>
            </a:r>
          </a:p>
          <a:p>
            <a:pPr algn="just">
              <a:buNone/>
            </a:pPr>
            <a:r>
              <a:rPr lang="ru-RU" sz="1600" dirty="0" smtClean="0"/>
              <a:t>                      Вещи</a:t>
            </a:r>
            <a:r>
              <a:rPr lang="ru-RU" sz="1600" dirty="0"/>
              <a:t>, сделанные своими руками, имеют особую ценность, они наполняют особым художественным смыслом любой материальный объект. Вышивка - очень популярный вид творчества, которое как никакой другой вид традиционной культуры является наглядным, символическим выражением самосознания народа. У художника нет ограничений в выборе мотивов для украшения одежды и других предметов, поэтому особенно интересно узнать, было ли какое-то значение вышивки и украшений в русском  традиционном изделии, и несло ли  это украшение определенный смысл. Одной из целей украшения  вышивкой одежды и предметов бытового убранства являлось придание им особой силы. </a:t>
            </a:r>
            <a:endParaRPr lang="ru-RU" sz="1600" b="1" u="sng" dirty="0" smtClean="0"/>
          </a:p>
          <a:p>
            <a:pPr algn="ctr">
              <a:buNone/>
            </a:pPr>
            <a:r>
              <a:rPr lang="ru-RU" sz="1600" b="1" u="sng" dirty="0" smtClean="0"/>
              <a:t>Цели и задачи проекта: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Выяснить, какую одежду носили наши предки, как она выглядела и какое имела значение, были ли отличия по населенным пунктам; 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FontTx/>
              <a:buChar char="-"/>
            </a:pPr>
            <a:r>
              <a:rPr lang="ru-RU" sz="1600" dirty="0" smtClean="0"/>
              <a:t>Узнать значение традиционной русской вышивки, что такое обережная вышивка, украсы и узорочье;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Познакомить ребят нашей школы с узорами русской вышивки;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Вышить оберег, помогающий в учебе и исполняющий желания;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Узнать, встречаются ли в повседневной жизни узоры традиционной вышивки и части русского костюма.</a:t>
            </a:r>
          </a:p>
          <a:p>
            <a:pPr algn="just">
              <a:buNone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3" descr="C:\Users\User\Desktop\02_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571635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0"/>
            <a:ext cx="5229204" cy="6357982"/>
          </a:xfrm>
        </p:spPr>
        <p:txBody>
          <a:bodyPr numCol="1">
            <a:noAutofit/>
          </a:bodyPr>
          <a:lstStyle/>
          <a:p>
            <a:pPr algn="ctr">
              <a:buNone/>
            </a:pPr>
            <a:r>
              <a:rPr lang="ru-RU" sz="1600" u="sng" dirty="0" smtClean="0"/>
              <a:t>Историческая справка:</a:t>
            </a:r>
          </a:p>
          <a:p>
            <a:pPr algn="just">
              <a:buNone/>
            </a:pPr>
            <a:r>
              <a:rPr lang="ru-RU" sz="1600" dirty="0" smtClean="0"/>
              <a:t>Русский народный костюм является отображением культуры, традиций и памяти русского народа.</a:t>
            </a:r>
          </a:p>
          <a:p>
            <a:pPr algn="just">
              <a:buNone/>
            </a:pPr>
            <a:r>
              <a:rPr lang="ru-RU" sz="1600" dirty="0" smtClean="0"/>
              <a:t>Костюм является результатом кропотливого труда – ткачества, шитья, вышивки, кружевоплетения, аппликации и других видов творчества. Одежда не только защищала человека от холода и жары, но и имела много других значений и функций.</a:t>
            </a:r>
          </a:p>
          <a:p>
            <a:pPr algn="just">
              <a:buNone/>
            </a:pPr>
            <a:r>
              <a:rPr lang="ru-RU" sz="1600" dirty="0" smtClean="0"/>
              <a:t>Например, в каждой местности (деревне, районе) по всей территории России была своя уникальная одежда. По одежде можно было определить, где живет человек, его возраст, богат ли он, есть ли у него семья.</a:t>
            </a:r>
          </a:p>
          <a:p>
            <a:pPr algn="just">
              <a:buNone/>
            </a:pPr>
            <a:r>
              <a:rPr lang="ru-RU" sz="1600" dirty="0" smtClean="0"/>
              <a:t>Одежда имела </a:t>
            </a:r>
            <a:r>
              <a:rPr lang="ru-RU" sz="1600" i="1" dirty="0" smtClean="0"/>
              <a:t>обрядовое</a:t>
            </a:r>
            <a:r>
              <a:rPr lang="ru-RU" sz="1600" dirty="0" smtClean="0"/>
              <a:t> значение: свадебная, праздничная, рабочая, траурная. За чистотой и опрятностью одежды тщательно следили и передавали ее по наследству, поскольку иметь много нарядов и украшений мог себе позволить только богатый человек.</a:t>
            </a:r>
          </a:p>
          <a:p>
            <a:pPr algn="just">
              <a:buNone/>
            </a:pPr>
            <a:r>
              <a:rPr lang="ru-RU" sz="1600" dirty="0" smtClean="0">
                <a:ea typeface="+mj-ea"/>
                <a:cs typeface="+mj-cs"/>
              </a:rPr>
              <a:t>Праздничные наряды отличались от каждодневных своим богатством и обилием ушных, височных и шейных украшений, разноцветных бисерных, янтарных бус, цветных лент, металлических цепей, жемчужных ожерелий.</a:t>
            </a:r>
            <a:endParaRPr lang="ru-RU" sz="1600" dirty="0" smtClean="0"/>
          </a:p>
        </p:txBody>
      </p:sp>
      <p:pic>
        <p:nvPicPr>
          <p:cNvPr id="5" name="Рисунок 4" descr="vita_colorata - Костюмы императорского двора. ( часть вторая). Costumes from the Imperial Costume Ball of Tzar Nicholai I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429684" cy="2071702"/>
          </a:xfrm>
        </p:spPr>
        <p:txBody>
          <a:bodyPr>
            <a:noAutofit/>
          </a:bodyPr>
          <a:lstStyle/>
          <a:p>
            <a:pPr algn="just"/>
            <a:r>
              <a:rPr lang="ru-RU" sz="1600" b="0" dirty="0" smtClean="0"/>
              <a:t>Традиционная одежда у женщин, живущих на севере и юге, отличалась. Так, представительницы </a:t>
            </a:r>
            <a:r>
              <a:rPr lang="ru-RU" sz="1600" b="0" i="1" dirty="0" smtClean="0"/>
              <a:t>северных</a:t>
            </a:r>
            <a:r>
              <a:rPr lang="ru-RU" sz="1600" b="0" dirty="0" smtClean="0"/>
              <a:t> народов поверх рубахи надевали </a:t>
            </a:r>
            <a:r>
              <a:rPr lang="ru-RU" sz="1600" b="0" u="sng" dirty="0" smtClean="0"/>
              <a:t>сарафан</a:t>
            </a:r>
            <a:r>
              <a:rPr lang="ru-RU" sz="1600" b="0" dirty="0" smtClean="0"/>
              <a:t>, который представлял собой длинное платье без рукавов. Для его отделки использовалась вышивка, оторочка, жемчуг и даже драгоценные камни. Чем богаче была семья, тем дороже ткани использовались для сарафанов. На </a:t>
            </a:r>
            <a:r>
              <a:rPr lang="ru-RU" sz="1600" b="0" i="1" dirty="0" smtClean="0"/>
              <a:t>юге</a:t>
            </a:r>
            <a:r>
              <a:rPr lang="ru-RU" sz="1600" b="0" dirty="0" smtClean="0"/>
              <a:t> женская одежда была другой. Здесь вместо сарафана предпочитали носить </a:t>
            </a:r>
            <a:r>
              <a:rPr lang="ru-RU" sz="1600" b="0" u="sng" dirty="0" smtClean="0"/>
              <a:t>поневу</a:t>
            </a:r>
            <a:r>
              <a:rPr lang="ru-RU" sz="1600" b="0" dirty="0" smtClean="0"/>
              <a:t>. Она напоминала современную юбку, но, в отличие от нее, понева повязывалась вокруг талии. Понева была ярких оттенков и в разных губерниях имела свою цветовую гамму.</a:t>
            </a:r>
            <a:endParaRPr lang="ru-RU" sz="1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113693252_large_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60" r="760"/>
          <a:stretch>
            <a:fillRect/>
          </a:stretch>
        </p:blipFill>
        <p:spPr>
          <a:xfrm>
            <a:off x="642910" y="357166"/>
            <a:ext cx="7543856" cy="4125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407194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юг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407194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север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72132" y="214290"/>
            <a:ext cx="3349630" cy="6215106"/>
          </a:xfrm>
        </p:spPr>
        <p:txBody>
          <a:bodyPr>
            <a:normAutofit/>
          </a:bodyPr>
          <a:lstStyle/>
          <a:p>
            <a:pPr lvl="0" algn="ctr"/>
            <a:r>
              <a:rPr lang="ru-RU" sz="1600" b="0" dirty="0" smtClean="0"/>
              <a:t>Вплоть до 19 века жив был </a:t>
            </a:r>
            <a:r>
              <a:rPr lang="ru-RU" sz="1600" u="sng" dirty="0" smtClean="0"/>
              <a:t>обряд чтения узоров.</a:t>
            </a:r>
            <a:r>
              <a:rPr lang="ru-RU" sz="1600" b="0" dirty="0" smtClean="0"/>
              <a:t> Девушки приходили в своих лучших нарядах, а пожилые мастерицы рассказывали юношам </a:t>
            </a:r>
            <a:r>
              <a:rPr lang="ru-RU" sz="1600" b="0" i="1" dirty="0" smtClean="0"/>
              <a:t>смысл</a:t>
            </a:r>
            <a:r>
              <a:rPr lang="ru-RU" sz="1600" b="0" dirty="0" smtClean="0"/>
              <a:t> узоров на их передниках и рубахах, которые девушки самостоятельно вышивали себе в приданое. </a:t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По узорам вычисляли состав семьи, местность, где живет девушка, чем ее семья занимается, насколько семья богата. </a:t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Мастерицы и умелицы всегда были в почете и считались самыми лучшими невестами!</a:t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Содержимое 14" descr="4140585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047" b="17047"/>
          <a:stretch>
            <a:fillRect/>
          </a:stretch>
        </p:blipFill>
        <p:spPr>
          <a:xfrm>
            <a:off x="142844" y="163867"/>
            <a:ext cx="3170882" cy="4050952"/>
          </a:xfrm>
        </p:spPr>
      </p:pic>
      <p:pic>
        <p:nvPicPr>
          <p:cNvPr id="5" name="Рисунок 4" descr="C:\Users\User\Desktop\7be932b34c2fc1d3d696fa879a19d58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228383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4714884"/>
            <a:ext cx="2786082" cy="1571636"/>
          </a:xfrm>
          <a:prstGeom prst="roundRect">
            <a:avLst/>
          </a:prstGeom>
          <a:solidFill>
            <a:srgbClr val="C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Узорочье –  это ценные и красивые вещи. Применительно к русскому традиционному костюму – самые ценные и красивые его детали.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500042"/>
            <a:ext cx="6872278" cy="6072230"/>
          </a:xfrm>
        </p:spPr>
        <p:txBody>
          <a:bodyPr numCol="1">
            <a:noAutofit/>
          </a:bodyPr>
          <a:lstStyle/>
          <a:p>
            <a:pPr algn="just">
              <a:buNone/>
            </a:pPr>
            <a:r>
              <a:rPr lang="ru-RU" sz="1600" i="1" dirty="0" smtClean="0"/>
              <a:t>Обилие орнамента</a:t>
            </a:r>
            <a:r>
              <a:rPr lang="ru-RU" sz="1600" dirty="0" smtClean="0"/>
              <a:t>, вышивки золотой нитью, украшений и узоров усиливало праздничный и нарядный вид традиционной русской одежды. В особо красивых и богатых сарафанах крестьянки даже не садились за стол и не присаживались на лавку, боясь испачкать или помять. Невесту проводили перед гостями в самом лучшем наряде и затем уводили переодеться в более простой сарафан.</a:t>
            </a:r>
          </a:p>
          <a:p>
            <a:pPr algn="just">
              <a:buNone/>
            </a:pPr>
            <a:r>
              <a:rPr lang="ru-RU" sz="1600" i="1" dirty="0" err="1" smtClean="0"/>
              <a:t>Многоцветие</a:t>
            </a:r>
            <a:r>
              <a:rPr lang="ru-RU" sz="1600" dirty="0" smtClean="0"/>
              <a:t> тканей достигалось с помощью различных натуральных красителей: отваров и настоев коры, корней, листьев, цветов и плодов, растений и даже речного ила. Излюбленным цветом был красный, у которого насчитывалось более </a:t>
            </a:r>
            <a:r>
              <a:rPr lang="ru-RU" sz="1600" u="sng" dirty="0" smtClean="0"/>
              <a:t>33 оттенков</a:t>
            </a:r>
            <a:r>
              <a:rPr lang="ru-RU" sz="1600" dirty="0" smtClean="0"/>
              <a:t>!!! Причем каждый из них имел свое название.</a:t>
            </a:r>
          </a:p>
          <a:p>
            <a:pPr algn="just">
              <a:buNone/>
            </a:pPr>
            <a:r>
              <a:rPr lang="ru-RU" sz="1600" dirty="0" smtClean="0"/>
              <a:t>Наряды обязательно украшались </a:t>
            </a:r>
            <a:r>
              <a:rPr lang="ru-RU" sz="1600" b="1" i="1" u="sng" dirty="0" err="1" smtClean="0"/>
              <a:t>украсами</a:t>
            </a:r>
            <a:r>
              <a:rPr lang="ru-RU" sz="1600" b="1" dirty="0" smtClean="0"/>
              <a:t> </a:t>
            </a:r>
            <a:r>
              <a:rPr lang="ru-RU" sz="1600" dirty="0" smtClean="0"/>
              <a:t>(вышитыми узорами растительного, животного, иных орнаментов).</a:t>
            </a:r>
          </a:p>
          <a:p>
            <a:pPr algn="just">
              <a:buNone/>
            </a:pPr>
            <a:r>
              <a:rPr lang="ru-RU" sz="1600" dirty="0" smtClean="0"/>
              <a:t>Вышивка – один из распространенных видов народного творчества. Искусство создания на тканях узоров с помощью иглы и нитей, известно с давних времен. Вышивка имела охранительное, обережное значение.</a:t>
            </a:r>
          </a:p>
        </p:txBody>
      </p:sp>
      <p:pic>
        <p:nvPicPr>
          <p:cNvPr id="4" name="Picture 3" descr="C:\Users\User\Desktop\02_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571635" cy="642942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929190" y="5072074"/>
            <a:ext cx="3786214" cy="1000132"/>
          </a:xfrm>
          <a:prstGeom prst="roundRect">
            <a:avLst/>
          </a:prstGeom>
          <a:solidFill>
            <a:srgbClr val="C00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bg1"/>
                </a:solidFill>
              </a:rPr>
              <a:t>Украсы </a:t>
            </a:r>
            <a:r>
              <a:rPr lang="ru-RU" sz="1600" i="1" dirty="0" smtClean="0">
                <a:solidFill>
                  <a:schemeClr val="bg1"/>
                </a:solidFill>
              </a:rPr>
              <a:t>– орнамент, который служит для украшения рубах, юбок, полотенец, платков, вытканный, нашитый или пришитый.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1924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Начальная общеобразовательная школа при Посольстве России в Пакистане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Традиционная одежда у женщин, живущих на севере и юге, отличалась. Так, представительницы северных народов поверх рубахи надевали сарафан, который представлял собой длинное платье без рукавов. Для его отделки использовалась вышивка, оторочка, жемчуг и даже драгоценные камни. Чем богаче была семья, тем дороже ткани использовались для сарафанов. На юге женская одежда была другой. Здесь вместо сарафана предпочитали носить поневу. Она напоминала современную юбку, но, в отличие от нее, понева повязывалась вокруг талии. Понева была ярких оттенков и в разных губерниях имела свою цветовую гамму.</vt:lpstr>
      <vt:lpstr>Вплоть до 19 века жив был обряд чтения узоров. Девушки приходили в своих лучших нарядах, а пожилые мастерицы рассказывали юношам смысл узоров на их передниках и рубахах, которые девушки самостоятельно вышивали себе в приданое.    По узорам вычисляли состав семьи, местность, где живет девушка, чем ее семья занимается, насколько семья богата.      Мастерицы и умелицы всегда были в почете и считались самыми лучшими невестами!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работа №1: Создание вышивки-оберега, помогающего в учебе. Материалы: игла для вышивания, канва, красная нить, выбранная схема для вышивания. В качестве узора я выбрала два знака, которые усиливают действие друг-друга: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Начальная общеобразовательная школа при Посольстве России в Пакистане</dc:title>
  <dc:creator>User</dc:creator>
  <cp:lastModifiedBy>Acer</cp:lastModifiedBy>
  <cp:revision>141</cp:revision>
  <dcterms:created xsi:type="dcterms:W3CDTF">2018-02-04T09:13:34Z</dcterms:created>
  <dcterms:modified xsi:type="dcterms:W3CDTF">2018-12-25T11:15:31Z</dcterms:modified>
</cp:coreProperties>
</file>